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4" r:id="rId16"/>
    <p:sldId id="2475" r:id="rId17"/>
    <p:sldId id="2456" r:id="rId18"/>
    <p:sldId id="2468" r:id="rId19"/>
    <p:sldId id="2470" r:id="rId20"/>
    <p:sldId id="2473" r:id="rId21"/>
    <p:sldId id="2471" r:id="rId22"/>
    <p:sldId id="2472" r:id="rId23"/>
    <p:sldId id="24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5033" autoAdjust="0"/>
  </p:normalViewPr>
  <p:slideViewPr>
    <p:cSldViewPr snapToGrid="0">
      <p:cViewPr varScale="1">
        <p:scale>
          <a:sx n="97" d="100"/>
          <a:sy n="97" d="100"/>
        </p:scale>
        <p:origin x="-108" y="-174"/>
      </p:cViewPr>
      <p:guideLst>
        <p:guide orient="horz" pos="1992"/>
        <p:guide orient="horz" pos="1416"/>
        <p:guide pos="3840"/>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11/10/2022</a:t>
            </a:fld>
            <a:endParaRPr lang="en-US" dirty="0"/>
          </a:p>
        </p:txBody>
      </p:sp>
      <p:sp>
        <p:nvSpPr>
          <p:cNvPr id="4" name="Footer Placeholder 3">
            <a:extLst>
              <a:ext uri="{FF2B5EF4-FFF2-40B4-BE49-F238E27FC236}">
                <a16:creationId xmlns:a16="http://schemas.microsoft.com/office/drawing/2014/main" xmlns=""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xmlns=""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xmlns=""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5</a:t>
            </a:fld>
            <a:endParaRPr lang="en-US" dirty="0"/>
          </a:p>
        </p:txBody>
      </p:sp>
    </p:spTree>
    <p:extLst>
      <p:ext uri="{BB962C8B-B14F-4D97-AF65-F5344CB8AC3E}">
        <p14:creationId xmlns:p14="http://schemas.microsoft.com/office/powerpoint/2010/main" xmlns=""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6</a:t>
            </a:fld>
            <a:endParaRPr lang="en-US" dirty="0"/>
          </a:p>
        </p:txBody>
      </p:sp>
    </p:spTree>
    <p:extLst>
      <p:ext uri="{BB962C8B-B14F-4D97-AF65-F5344CB8AC3E}">
        <p14:creationId xmlns:p14="http://schemas.microsoft.com/office/powerpoint/2010/main" xmlns=""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14</a:t>
            </a:fld>
            <a:endParaRPr lang="en-US" dirty="0"/>
          </a:p>
        </p:txBody>
      </p:sp>
    </p:spTree>
    <p:extLst>
      <p:ext uri="{BB962C8B-B14F-4D97-AF65-F5344CB8AC3E}">
        <p14:creationId xmlns:p14="http://schemas.microsoft.com/office/powerpoint/2010/main" xmlns=""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15</a:t>
            </a:fld>
            <a:endParaRPr lang="en-US" dirty="0"/>
          </a:p>
        </p:txBody>
      </p:sp>
    </p:spTree>
    <p:extLst>
      <p:ext uri="{BB962C8B-B14F-4D97-AF65-F5344CB8AC3E}">
        <p14:creationId xmlns:p14="http://schemas.microsoft.com/office/powerpoint/2010/main" xmlns=""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16</a:t>
            </a:fld>
            <a:endParaRPr lang="en-US" dirty="0"/>
          </a:p>
        </p:txBody>
      </p:sp>
    </p:spTree>
    <p:extLst>
      <p:ext uri="{BB962C8B-B14F-4D97-AF65-F5344CB8AC3E}">
        <p14:creationId xmlns:p14="http://schemas.microsoft.com/office/powerpoint/2010/main" xmlns=""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17</a:t>
            </a:fld>
            <a:endParaRPr lang="en-US" dirty="0"/>
          </a:p>
        </p:txBody>
      </p:sp>
    </p:spTree>
    <p:extLst>
      <p:ext uri="{BB962C8B-B14F-4D97-AF65-F5344CB8AC3E}">
        <p14:creationId xmlns:p14="http://schemas.microsoft.com/office/powerpoint/2010/main" xmlns="" val="380942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xmlns=""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xmlns=""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xmlns=""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xmlns=""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xmlns="" id="{016A7FA3-8C13-4E5A-88C4-4357C8ACD73E}"/>
              </a:ext>
              <a:ext uri="{C183D7F6-B498-43B3-948B-1728B52AA6E4}">
                <adec:decorative xmlns:adec="http://schemas.microsoft.com/office/drawing/2017/decorative" xmlns=""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xmlns=""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xmlns=""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xmlns=""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xmlns=""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xmlns=""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xmlns=""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xmlns=""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xmlns=""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xmlns=""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xmlns="" id="{1AA8588E-221D-4931-A290-C5C4184435AD}"/>
              </a:ext>
              <a:ext uri="{C183D7F6-B498-43B3-948B-1728B52AA6E4}">
                <adec:decorative xmlns:adec="http://schemas.microsoft.com/office/drawing/2017/decorative" xmlns=""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xmlns=""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xmlns=""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xmlns=""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xmlns=""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xmlns=""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xmlns=""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xmlns=""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xmlns=""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xmlns=""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xmlns=""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xmlns=""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xmlns="" id="{9DF93AF7-D4DC-42B5-8A4F-B5F3ABBB031F}"/>
              </a:ext>
              <a:ext uri="{C183D7F6-B498-43B3-948B-1728B52AA6E4}">
                <adec:decorative xmlns:adec="http://schemas.microsoft.com/office/drawing/2017/decorative" xmlns=""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xmlns="" val="175396809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xmlns=""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xmlns=""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xmlns=""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xmlns=""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xmlns=""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xmlns=""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xmlns=""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xmlns=""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xmlns=""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xmlns=""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xmlns=""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xmlns=""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xmlns=""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xmlns=""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xmlns=""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xmlns=""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xmlns=""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xmlns=""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xmlns=""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7.png"/><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xmlns=""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xmlns="">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xmlns=""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xmlns=""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xmlns=""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xmlns=""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xmlns="">
                  <a14:imgLayer r:embed="rId3">
                    <a14:imgEffect>
                      <a14:saturation sat="0"/>
                    </a14:imgEffect>
                  </a14:imgLayer>
                </a14:imgProps>
              </a:ext>
              <a:ext uri="{28A0092B-C50C-407E-A947-70E740481C1C}">
                <a14:useLocalDpi xmlns:a14="http://schemas.microsoft.com/office/drawing/2010/main" xmlns=""/>
              </a:ext>
            </a:extLst>
          </a:blip>
          <a:srcRect l="20370" r="20370"/>
          <a:stretch/>
        </p:blipFill>
        <p:spPr/>
      </p:pic>
      <p:sp>
        <p:nvSpPr>
          <p:cNvPr id="5" name="Text Placeholder 4">
            <a:extLst>
              <a:ext uri="{FF2B5EF4-FFF2-40B4-BE49-F238E27FC236}">
                <a16:creationId xmlns:a16="http://schemas.microsoft.com/office/drawing/2014/main" xmlns="" id="{AF9B872F-6332-408E-9135-B871F0C90C00}"/>
              </a:ext>
            </a:extLst>
          </p:cNvPr>
          <p:cNvSpPr>
            <a:spLocks noGrp="1"/>
          </p:cNvSpPr>
          <p:nvPr>
            <p:ph type="body" idx="1"/>
          </p:nvPr>
        </p:nvSpPr>
        <p:spPr>
          <a:xfrm>
            <a:off x="5707038" y="1651820"/>
            <a:ext cx="6096000" cy="4886631"/>
          </a:xfrm>
        </p:spPr>
        <p:txBody>
          <a:bodyPr/>
          <a:lstStyle/>
          <a:p>
            <a:pPr algn="l"/>
            <a:r>
              <a:rPr lang="en-US" sz="1200" u="sng" spc="0" dirty="0"/>
              <a:t>Business </a:t>
            </a:r>
            <a:r>
              <a:rPr lang="en-US" sz="1200" u="sng" spc="0" dirty="0" smtClean="0"/>
              <a:t>requirements:</a:t>
            </a:r>
          </a:p>
          <a:p>
            <a:pPr algn="l">
              <a:buFont typeface="Arial" pitchFamily="34" charset="0"/>
              <a:buChar char="•"/>
            </a:pPr>
            <a:r>
              <a:rPr lang="en-US" sz="1200" spc="0" dirty="0" smtClean="0"/>
              <a:t>       Must:</a:t>
            </a:r>
          </a:p>
          <a:p>
            <a:pPr algn="l"/>
            <a:r>
              <a:rPr lang="en-US" sz="1200" cap="none" spc="0" dirty="0" smtClean="0"/>
              <a:t>	- </a:t>
            </a:r>
            <a:r>
              <a:rPr lang="en-US" sz="1200" cap="none" spc="0" dirty="0" smtClean="0"/>
              <a:t>System </a:t>
            </a:r>
            <a:r>
              <a:rPr lang="en-US" sz="1200" cap="none" spc="0" dirty="0" smtClean="0"/>
              <a:t>must be available on both IOS and </a:t>
            </a:r>
            <a:r>
              <a:rPr lang="en-US" sz="1200" cap="none" spc="0" dirty="0" smtClean="0"/>
              <a:t>Android</a:t>
            </a:r>
          </a:p>
          <a:p>
            <a:pPr algn="l"/>
            <a:r>
              <a:rPr lang="en-US" sz="1200" cap="none" spc="0" dirty="0" smtClean="0"/>
              <a:t>	</a:t>
            </a:r>
            <a:r>
              <a:rPr lang="en-US" sz="1200" cap="none" spc="0" dirty="0" smtClean="0"/>
              <a:t>- Effectively manage tables and </a:t>
            </a:r>
            <a:r>
              <a:rPr lang="en-US" sz="1200" cap="none" spc="0" dirty="0" smtClean="0"/>
              <a:t>orders</a:t>
            </a:r>
          </a:p>
          <a:p>
            <a:pPr algn="l"/>
            <a:r>
              <a:rPr lang="en-US" sz="1200" cap="none" spc="0" dirty="0" smtClean="0"/>
              <a:t>	</a:t>
            </a:r>
            <a:r>
              <a:rPr lang="en-US" sz="1200" cap="none" spc="0" dirty="0" smtClean="0"/>
              <a:t>- Weekly efficiency reports are </a:t>
            </a:r>
            <a:r>
              <a:rPr lang="en-US" sz="1200" cap="none" spc="0" dirty="0" smtClean="0"/>
              <a:t>generated</a:t>
            </a:r>
          </a:p>
          <a:p>
            <a:pPr algn="l"/>
            <a:r>
              <a:rPr lang="en-US" sz="1200" cap="none" spc="0" dirty="0" smtClean="0"/>
              <a:t>	</a:t>
            </a:r>
            <a:r>
              <a:rPr lang="en-US" sz="1200" cap="none" spc="0" dirty="0" smtClean="0"/>
              <a:t>- Provide real-time business metrics to track sales, operations, and </a:t>
            </a:r>
            <a:r>
              <a:rPr lang="en-US" sz="1200" cap="none" spc="0" dirty="0" smtClean="0"/>
              <a:t>	customer </a:t>
            </a:r>
            <a:r>
              <a:rPr lang="en-US" sz="1200" cap="none" spc="0" dirty="0" smtClean="0"/>
              <a:t>service performance. </a:t>
            </a:r>
            <a:endParaRPr lang="en-US" sz="1200" cap="none" spc="0" dirty="0" smtClean="0"/>
          </a:p>
          <a:p>
            <a:pPr algn="l">
              <a:buFont typeface="Arial" pitchFamily="34" charset="0"/>
              <a:buChar char="•"/>
            </a:pPr>
            <a:r>
              <a:rPr lang="en-US" sz="1200" spc="0" dirty="0" smtClean="0"/>
              <a:t>        Should:</a:t>
            </a:r>
          </a:p>
          <a:p>
            <a:pPr algn="l"/>
            <a:r>
              <a:rPr lang="en-US" sz="1200" cap="none" spc="0" dirty="0" smtClean="0"/>
              <a:t>	- Keep long term data in a cloud or off-site server database with a </a:t>
            </a:r>
            <a:r>
              <a:rPr lang="en-US" sz="1200" cap="none" spc="0" dirty="0" smtClean="0"/>
              <a:t>data 	storage </a:t>
            </a:r>
            <a:r>
              <a:rPr lang="en-US" sz="1200" cap="none" spc="0" dirty="0" smtClean="0"/>
              <a:t>model allowing for frequent input of data but </a:t>
            </a:r>
            <a:r>
              <a:rPr lang="en-US" sz="1200" cap="none" spc="0" dirty="0" smtClean="0"/>
              <a:t>infrequent </a:t>
            </a:r>
            <a:r>
              <a:rPr lang="en-US" sz="1200" cap="none" spc="0" dirty="0" smtClean="0"/>
              <a:t>querying of </a:t>
            </a:r>
            <a:r>
              <a:rPr lang="en-US" sz="1200" cap="none" spc="0" dirty="0" smtClean="0"/>
              <a:t>	that </a:t>
            </a:r>
            <a:r>
              <a:rPr lang="en-US" sz="1200" cap="none" spc="0" dirty="0" smtClean="0"/>
              <a:t>data (AWS)</a:t>
            </a:r>
            <a:endParaRPr lang="en-US" sz="1200" cap="none" spc="0" dirty="0"/>
          </a:p>
          <a:p>
            <a:pPr algn="l"/>
            <a:r>
              <a:rPr lang="en-US" sz="1200" u="sng" spc="0" dirty="0"/>
              <a:t>User Requirements:</a:t>
            </a:r>
          </a:p>
          <a:p>
            <a:pPr algn="l">
              <a:buFont typeface="Arial" pitchFamily="34" charset="0"/>
              <a:buChar char="•"/>
            </a:pPr>
            <a:r>
              <a:rPr lang="en-US" sz="1200" spc="0" dirty="0" smtClean="0"/>
              <a:t>        Must:</a:t>
            </a:r>
          </a:p>
          <a:p>
            <a:pPr algn="l"/>
            <a:r>
              <a:rPr lang="en-US" sz="1200" cap="none" spc="0" dirty="0" smtClean="0"/>
              <a:t>	- Manager can edit orders, alter bill, overview of wait times, view time stamps in </a:t>
            </a:r>
            <a:r>
              <a:rPr lang="en-US" sz="1200" cap="none" spc="0" dirty="0" smtClean="0"/>
              <a:t>	order</a:t>
            </a:r>
          </a:p>
          <a:p>
            <a:pPr algn="l"/>
            <a:r>
              <a:rPr lang="en-US" sz="1200" cap="none" spc="0" dirty="0" smtClean="0"/>
              <a:t>	</a:t>
            </a:r>
            <a:r>
              <a:rPr lang="en-US" sz="1200" cap="none" spc="0" dirty="0" smtClean="0"/>
              <a:t>- Chef can view orders, time stamps for orders, and mark as </a:t>
            </a:r>
            <a:r>
              <a:rPr lang="en-US" sz="1200" cap="none" spc="0" dirty="0" smtClean="0"/>
              <a:t>ready</a:t>
            </a:r>
          </a:p>
          <a:p>
            <a:pPr algn="l"/>
            <a:r>
              <a:rPr lang="en-US" sz="1200" cap="none" spc="0" dirty="0" smtClean="0"/>
              <a:t>	</a:t>
            </a:r>
            <a:r>
              <a:rPr lang="en-US" sz="1200" cap="none" spc="0" dirty="0" smtClean="0"/>
              <a:t>- Waiter can view orders, view tables, time stamp for orders, alter bill, view </a:t>
            </a:r>
            <a:r>
              <a:rPr lang="en-US" sz="1200" cap="none" spc="0" dirty="0" smtClean="0"/>
              <a:t>	menu</a:t>
            </a:r>
            <a:endParaRPr lang="en-US" sz="1800" cap="none" spc="0" dirty="0"/>
          </a:p>
          <a:p>
            <a:pPr algn="l">
              <a:buFont typeface="Arial" pitchFamily="34" charset="0"/>
              <a:buChar char="•"/>
            </a:pPr>
            <a:r>
              <a:rPr lang="en-US" sz="1200" spc="0" dirty="0" smtClean="0"/>
              <a:t>        Should:</a:t>
            </a:r>
            <a:endParaRPr lang="en-US" sz="1200" spc="0" dirty="0"/>
          </a:p>
          <a:p>
            <a:pPr algn="l"/>
            <a:endParaRPr lang="en-US" spc="0" dirty="0"/>
          </a:p>
        </p:txBody>
      </p:sp>
      <p:sp>
        <p:nvSpPr>
          <p:cNvPr id="2" name="Slide Number Placeholder 1">
            <a:extLst>
              <a:ext uri="{FF2B5EF4-FFF2-40B4-BE49-F238E27FC236}">
                <a16:creationId xmlns:a16="http://schemas.microsoft.com/office/drawing/2014/main" xmlns="" id="{948DD8A0-BD53-4DBF-949B-0D64D12DADA9}"/>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xmlns=""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xmlns=""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xmlns="">
                  <a14:imgLayer r:embed="rId3">
                    <a14:imgEffect>
                      <a14:saturation sat="0"/>
                    </a14:imgEffect>
                  </a14:imgLayer>
                </a14:imgProps>
              </a:ext>
              <a:ext uri="{28A0092B-C50C-407E-A947-70E740481C1C}">
                <a14:useLocalDpi xmlns:a14="http://schemas.microsoft.com/office/drawing/2010/main" xmlns=""/>
              </a:ext>
            </a:extLst>
          </a:blip>
          <a:srcRect l="20370" r="20370"/>
          <a:stretch/>
        </p:blipFill>
        <p:spPr/>
      </p:pic>
      <p:sp>
        <p:nvSpPr>
          <p:cNvPr id="5" name="Text Placeholder 4">
            <a:extLst>
              <a:ext uri="{FF2B5EF4-FFF2-40B4-BE49-F238E27FC236}">
                <a16:creationId xmlns:a16="http://schemas.microsoft.com/office/drawing/2014/main" xmlns="" id="{AF9B872F-6332-408E-9135-B871F0C90C00}"/>
              </a:ext>
            </a:extLst>
          </p:cNvPr>
          <p:cNvSpPr>
            <a:spLocks noGrp="1"/>
          </p:cNvSpPr>
          <p:nvPr>
            <p:ph type="body" idx="1"/>
          </p:nvPr>
        </p:nvSpPr>
        <p:spPr>
          <a:xfrm>
            <a:off x="5697206" y="1656060"/>
            <a:ext cx="6096000" cy="4882392"/>
          </a:xfrm>
        </p:spPr>
        <p:txBody>
          <a:bodyPr/>
          <a:lstStyle/>
          <a:p>
            <a:pPr algn="l"/>
            <a:r>
              <a:rPr lang="en-US" sz="1200" b="1" u="sng" spc="0" dirty="0">
                <a:cs typeface="Arial" panose="020B0604020202020204" pitchFamily="34" charset="0"/>
              </a:rPr>
              <a:t>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Display menu when requested</a:t>
            </a:r>
          </a:p>
          <a:p>
            <a:pPr algn="l"/>
            <a:r>
              <a:rPr lang="en-US" sz="1200" cap="none" spc="0" dirty="0">
                <a:cs typeface="Arial" panose="020B0604020202020204" pitchFamily="34" charset="0"/>
              </a:rPr>
              <a:t>	-Display orders, bill, wait times,  and time stamps when requested</a:t>
            </a:r>
          </a:p>
          <a:p>
            <a:pPr algn="l"/>
            <a:r>
              <a:rPr lang="en-US" sz="1200" cap="none" spc="0" dirty="0">
                <a:cs typeface="Arial" panose="020B0604020202020204" pitchFamily="34" charset="0"/>
              </a:rPr>
              <a:t>	-Allow user to login  when successfully entering in user and password</a:t>
            </a:r>
            <a:endParaRPr lang="en-US" sz="1200" spc="0" dirty="0">
              <a:cs typeface="Arial" panose="020B0604020202020204" pitchFamily="34" charset="0"/>
            </a:endParaRP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Use 2fa for manager login to secure admin privileges (two factor </a:t>
            </a:r>
            <a:r>
              <a:rPr lang="en-US" sz="1200" cap="none" spc="0" dirty="0" smtClean="0">
                <a:cs typeface="Arial" panose="020B0604020202020204" pitchFamily="34" charset="0"/>
              </a:rPr>
              <a:t>	authentication</a:t>
            </a:r>
            <a:r>
              <a:rPr lang="en-US" sz="1200" cap="none" spc="0" dirty="0">
                <a:cs typeface="Arial" panose="020B0604020202020204" pitchFamily="34" charset="0"/>
              </a:rPr>
              <a:t>)</a:t>
            </a:r>
          </a:p>
          <a:p>
            <a:pPr algn="l"/>
            <a:r>
              <a:rPr lang="en-US" sz="1200" cap="none" spc="0" dirty="0">
                <a:cs typeface="Arial" panose="020B0604020202020204" pitchFamily="34" charset="0"/>
              </a:rPr>
              <a:t>	-Keep track of volume over time to create a predictive model for future use</a:t>
            </a:r>
          </a:p>
          <a:p>
            <a:pPr algn="l"/>
            <a:r>
              <a:rPr lang="en-US" sz="1200" cap="none" spc="0" dirty="0">
                <a:cs typeface="Arial" panose="020B0604020202020204" pitchFamily="34" charset="0"/>
              </a:rPr>
              <a:t>	- Require user log back in after tablet/device is idle for more than 60 seconds</a:t>
            </a:r>
          </a:p>
          <a:p>
            <a:pPr marL="285750" indent="-285750" algn="l">
              <a:buFont typeface="Arial" panose="020B0604020202020204" pitchFamily="34" charset="0"/>
              <a:buChar char="•"/>
            </a:pPr>
            <a:r>
              <a:rPr lang="en-US" sz="1200" spc="0" dirty="0">
                <a:cs typeface="Arial" panose="020B0604020202020204" pitchFamily="34" charset="0"/>
              </a:rPr>
              <a:t>Could:</a:t>
            </a:r>
          </a:p>
          <a:p>
            <a:pPr algn="l"/>
            <a:r>
              <a:rPr lang="en-US" sz="1200" spc="0" dirty="0">
                <a:cs typeface="Arial" panose="020B0604020202020204" pitchFamily="34" charset="0"/>
              </a:rPr>
              <a:t>	-</a:t>
            </a:r>
            <a:r>
              <a:rPr lang="en-US" sz="1200" cap="none" spc="0" dirty="0">
                <a:cs typeface="Arial" panose="020B0604020202020204" pitchFamily="34" charset="0"/>
              </a:rPr>
              <a:t>Customer rewards program</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xmlns="" id="{948DD8A0-BD53-4DBF-949B-0D64D12DADA9}"/>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xmlns=""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xmlns=""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xmlns="">
                  <a14:imgLayer r:embed="rId3">
                    <a14:imgEffect>
                      <a14:saturation sat="0"/>
                    </a14:imgEffect>
                  </a14:imgLayer>
                </a14:imgProps>
              </a:ext>
              <a:ext uri="{28A0092B-C50C-407E-A947-70E740481C1C}">
                <a14:useLocalDpi xmlns:a14="http://schemas.microsoft.com/office/drawing/2010/main" xmlns=""/>
              </a:ext>
            </a:extLst>
          </a:blip>
          <a:srcRect l="20370" r="20370"/>
          <a:stretch/>
        </p:blipFill>
        <p:spPr/>
      </p:pic>
      <p:sp>
        <p:nvSpPr>
          <p:cNvPr id="5" name="Text Placeholder 4">
            <a:extLst>
              <a:ext uri="{FF2B5EF4-FFF2-40B4-BE49-F238E27FC236}">
                <a16:creationId xmlns:a16="http://schemas.microsoft.com/office/drawing/2014/main" xmlns=""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Database should update in a timely manner to keep communication between 	users accurate	-Display orders, bill, wait times,  and time stamps when requested</a:t>
            </a:r>
          </a:p>
          <a:p>
            <a:pPr algn="l"/>
            <a:r>
              <a:rPr lang="en-US" sz="1200" cap="none" spc="0" dirty="0">
                <a:cs typeface="Arial" panose="020B0604020202020204" pitchFamily="34" charset="0"/>
              </a:rPr>
              <a:t>	-Password must meet defined password criteria</a:t>
            </a:r>
          </a:p>
          <a:p>
            <a:pPr algn="l"/>
            <a:r>
              <a:rPr lang="en-US" sz="1200" cap="none" spc="0" dirty="0">
                <a:cs typeface="Arial" panose="020B0604020202020204" pitchFamily="34" charset="0"/>
              </a:rPr>
              <a:t>	-Must not allow fault input to a field</a:t>
            </a:r>
          </a:p>
          <a:p>
            <a:pPr algn="l"/>
            <a:r>
              <a:rPr lang="en-US" sz="1200" cap="none" spc="0" dirty="0">
                <a:cs typeface="Arial" panose="020B0604020202020204" pitchFamily="34" charset="0"/>
              </a:rPr>
              <a:t>	-Users must only be able to access what they have permission to see</a:t>
            </a:r>
          </a:p>
          <a:p>
            <a:pPr algn="l"/>
            <a:r>
              <a:rPr lang="en-US" sz="1200" cap="none" spc="0" dirty="0">
                <a:cs typeface="Arial" panose="020B0604020202020204" pitchFamily="34" charset="0"/>
              </a:rPr>
              <a:t>	-The system should support enough logged in users at any given time to satisfy 	the restaurants requirements for access frequency</a:t>
            </a: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Can scale the restaurant table display volume and placement based on 	remodeling and rearrangement)</a:t>
            </a:r>
          </a:p>
          <a:p>
            <a:pPr algn="l"/>
            <a:r>
              <a:rPr lang="en-US" sz="1200" cap="none" spc="0" dirty="0">
                <a:cs typeface="Arial" panose="020B0604020202020204" pitchFamily="34" charset="0"/>
              </a:rPr>
              <a:t>	-Use of local database for efficiency and external/cloud-based database for long 	term data collection for aggregation	</a:t>
            </a:r>
          </a:p>
          <a:p>
            <a:pPr algn="l"/>
            <a:r>
              <a:rPr lang="en-US" sz="1200" cap="none" spc="0" dirty="0">
                <a:cs typeface="Arial" panose="020B0604020202020204" pitchFamily="34" charset="0"/>
              </a:rPr>
              <a:t>	- Keep track of each table as an object with data attributes such as item orders 	per seat, bill cost, wait time</a:t>
            </a:r>
          </a:p>
          <a:p>
            <a:pPr algn="l"/>
            <a:endParaRPr lang="en-US" sz="1400" spc="0" dirty="0">
              <a:cs typeface="Arial" panose="020B0604020202020204" pitchFamily="34" charset="0"/>
            </a:endParaRPr>
          </a:p>
        </p:txBody>
      </p:sp>
      <p:sp>
        <p:nvSpPr>
          <p:cNvPr id="2" name="Slide Number Placeholder 1">
            <a:extLst>
              <a:ext uri="{FF2B5EF4-FFF2-40B4-BE49-F238E27FC236}">
                <a16:creationId xmlns:a16="http://schemas.microsoft.com/office/drawing/2014/main" xmlns="" id="{948DD8A0-BD53-4DBF-949B-0D64D12DADA9}"/>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xmlns="" val="380037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xmlns=""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xmlns="">
                  <a14:imgLayer r:embed="rId3">
                    <a14:imgEffect>
                      <a14:saturation sat="0"/>
                    </a14:imgEffect>
                  </a14:imgLayer>
                </a14:imgProps>
              </a:ext>
              <a:ext uri="{28A0092B-C50C-407E-A947-70E740481C1C}">
                <a14:useLocalDpi xmlns:a14="http://schemas.microsoft.com/office/drawing/2010/main" xmlns=""/>
              </a:ext>
            </a:extLst>
          </a:blip>
          <a:srcRect l="20370" r="20370"/>
          <a:stretch/>
        </p:blipFill>
        <p:spPr/>
      </p:pic>
      <p:sp>
        <p:nvSpPr>
          <p:cNvPr id="5" name="Text Placeholder 4">
            <a:extLst>
              <a:ext uri="{FF2B5EF4-FFF2-40B4-BE49-F238E27FC236}">
                <a16:creationId xmlns:a16="http://schemas.microsoft.com/office/drawing/2014/main" xmlns=""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 (continued)</a:t>
            </a:r>
          </a:p>
          <a:p>
            <a:pPr marL="285750" indent="-285750" algn="l">
              <a:buFont typeface="Arial" panose="020B0604020202020204" pitchFamily="34" charset="0"/>
              <a:buChar char="•"/>
            </a:pPr>
            <a:r>
              <a:rPr lang="en-US" sz="1200" spc="0" dirty="0">
                <a:cs typeface="Arial" panose="020B0604020202020204" pitchFamily="34" charset="0"/>
              </a:rPr>
              <a:t>Could:</a:t>
            </a:r>
            <a:endParaRPr lang="en-US" sz="1200" cap="none" spc="0" dirty="0">
              <a:cs typeface="Arial" panose="020B0604020202020204" pitchFamily="34" charset="0"/>
            </a:endParaRPr>
          </a:p>
          <a:p>
            <a:pPr algn="l"/>
            <a:r>
              <a:rPr lang="en-US" sz="1200" cap="none" spc="0" dirty="0">
                <a:cs typeface="Arial" panose="020B0604020202020204" pitchFamily="34" charset="0"/>
              </a:rPr>
              <a:t>	-Use a third-party security/authentication system to avoid unwanted 	manipulation</a:t>
            </a:r>
          </a:p>
          <a:p>
            <a:pPr algn="l"/>
            <a:r>
              <a:rPr lang="en-US" sz="1400" spc="0" dirty="0">
                <a:cs typeface="Arial" panose="020B0604020202020204" pitchFamily="34" charset="0"/>
              </a:rPr>
              <a:t>	- </a:t>
            </a:r>
            <a:r>
              <a:rPr lang="en-US" sz="1200" cap="none" spc="0" dirty="0">
                <a:cs typeface="Arial" panose="020B0604020202020204" pitchFamily="34" charset="0"/>
              </a:rPr>
              <a:t>Implement customer rewards program with customer email</a:t>
            </a:r>
          </a:p>
        </p:txBody>
      </p:sp>
      <p:sp>
        <p:nvSpPr>
          <p:cNvPr id="2" name="Slide Number Placeholder 1">
            <a:extLst>
              <a:ext uri="{FF2B5EF4-FFF2-40B4-BE49-F238E27FC236}">
                <a16:creationId xmlns:a16="http://schemas.microsoft.com/office/drawing/2014/main" xmlns="" id="{948DD8A0-BD53-4DBF-949B-0D64D12DADA9}"/>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xmlns="" val="2280711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xmlns=""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xmlns="">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xmlns="" id="{79248A72-A597-48DF-A270-3389F5D209C0}"/>
              </a:ext>
            </a:extLst>
          </p:cNvPr>
          <p:cNvSpPr>
            <a:spLocks noGrp="1"/>
          </p:cNvSpPr>
          <p:nvPr>
            <p:ph idx="1"/>
          </p:nvPr>
        </p:nvSpPr>
        <p:spPr>
          <a:xfrm>
            <a:off x="6096000" y="919320"/>
            <a:ext cx="5690532" cy="4949971"/>
          </a:xfrm>
        </p:spPr>
        <p:txBody>
          <a:bodyPr>
            <a:normAutofit fontScale="92500" lnSpcReduction="1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strike="noStrike" kern="1200" cap="none"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Customer bills, server shift report, manager daily monetary report</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xmlns="" id="{7FA57D11-A25F-4772-8E50-DDB68BE8CB69}"/>
              </a:ext>
            </a:extLst>
          </p:cNvPr>
          <p:cNvSpPr>
            <a:spLocks noGrp="1"/>
          </p:cNvSpPr>
          <p:nvPr>
            <p:ph type="sldNum" sz="quarter" idx="4"/>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xmlns="" val="351689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xmlns=""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xmlns="">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xmlns=""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indent="0">
              <a:buNone/>
            </a:pPr>
            <a:endParaRPr lang="en-US" b="1" dirty="0"/>
          </a:p>
        </p:txBody>
      </p:sp>
      <p:sp>
        <p:nvSpPr>
          <p:cNvPr id="16" name="Slide Number Placeholder 15">
            <a:extLst>
              <a:ext uri="{FF2B5EF4-FFF2-40B4-BE49-F238E27FC236}">
                <a16:creationId xmlns:a16="http://schemas.microsoft.com/office/drawing/2014/main" xmlns="" id="{7FA57D11-A25F-4772-8E50-DDB68BE8CB69}"/>
              </a:ext>
            </a:extLst>
          </p:cNvPr>
          <p:cNvSpPr>
            <a:spLocks noGrp="1"/>
          </p:cNvSpPr>
          <p:nvPr>
            <p:ph type="sldNum" sz="quarter" idx="4"/>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xmlns="" val="1690341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xmlns=""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xmlns="">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xmlns=""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effectLst/>
                <a:ea typeface="Yu Mincho" panose="02020400000000000000" pitchFamily="18" charset="-128"/>
                <a:cs typeface="Times New Roman" panose="02020603050405020304" pitchFamily="18" charset="0"/>
              </a:rPr>
              <a:t>CentRes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xmlns="" id="{7FA57D11-A25F-4772-8E50-DDB68BE8CB69}"/>
              </a:ext>
            </a:extLst>
          </p:cNvPr>
          <p:cNvSpPr>
            <a:spLocks noGrp="1"/>
          </p:cNvSpPr>
          <p:nvPr>
            <p:ph type="sldNum" sz="quarter" idx="4"/>
          </p:nvPr>
        </p:nvSpPr>
        <p:spPr/>
        <p:txBody>
          <a:body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xmlns="" val="210743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xmlns=""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xmlns="">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xmlns="" id="{79248A72-A597-48DF-A270-3389F5D209C0}"/>
              </a:ext>
            </a:extLst>
          </p:cNvPr>
          <p:cNvSpPr>
            <a:spLocks noGrp="1"/>
          </p:cNvSpPr>
          <p:nvPr>
            <p:ph idx="1"/>
          </p:nvPr>
        </p:nvSpPr>
        <p:spPr>
          <a:xfrm>
            <a:off x="6086167" y="673514"/>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dirty="0" smtClean="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smtClean="0">
                <a:cs typeface="Biome Light" panose="020B0303030204020804" pitchFamily="34" charset="0"/>
              </a:rPr>
              <a:t>Data </a:t>
            </a:r>
            <a:r>
              <a:rPr lang="en-US" sz="2000" dirty="0">
                <a:cs typeface="Biome Light" panose="020B0303030204020804" pitchFamily="34" charset="0"/>
              </a:rPr>
              <a:t>Flow Diagram</a:t>
            </a:r>
            <a:endPar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xmlns="" id="{7FA57D11-A25F-4772-8E50-DDB68BE8CB69}"/>
              </a:ext>
            </a:extLst>
          </p:cNvPr>
          <p:cNvSpPr>
            <a:spLocks noGrp="1"/>
          </p:cNvSpPr>
          <p:nvPr>
            <p:ph type="sldNum" sz="quarter" idx="4"/>
          </p:nvPr>
        </p:nvSpPr>
        <p:spPr/>
        <p:txBody>
          <a:bodyPr/>
          <a:lstStyle/>
          <a:p>
            <a:fld id="{8C2E478F-E849-4A8C-AF1F-CBCC78A7CBFA}" type="slidenum">
              <a:rPr lang="en-US" smtClean="0"/>
              <a:pPr/>
              <a:t>17</a:t>
            </a:fld>
            <a:endParaRPr lang="en-US" dirty="0"/>
          </a:p>
        </p:txBody>
      </p:sp>
      <p:pic>
        <p:nvPicPr>
          <p:cNvPr id="7" name="Picture 6"/>
          <p:cNvPicPr/>
          <p:nvPr/>
        </p:nvPicPr>
        <p:blipFill>
          <a:blip r:embed="rId5">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657692" y="1061679"/>
            <a:ext cx="3813664" cy="2182967"/>
          </a:xfrm>
          <a:prstGeom prst="rect">
            <a:avLst/>
          </a:prstGeom>
          <a:noFill/>
          <a:ln>
            <a:noFill/>
          </a:ln>
        </p:spPr>
      </p:pic>
    </p:spTree>
    <p:extLst>
      <p:ext uri="{BB962C8B-B14F-4D97-AF65-F5344CB8AC3E}">
        <p14:creationId xmlns:p14="http://schemas.microsoft.com/office/powerpoint/2010/main" xmlns="" val="692636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xmlns=""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xmlns="">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xmlns="" id="{B156CAF1-214F-4566-9B0D-DACA1063E8C8}"/>
              </a:ext>
            </a:extLst>
          </p:cNvPr>
          <p:cNvSpPr>
            <a:spLocks noGrp="1"/>
          </p:cNvSpPr>
          <p:nvPr>
            <p:ph type="body" idx="1"/>
          </p:nvPr>
        </p:nvSpPr>
        <p:spPr>
          <a:xfrm>
            <a:off x="5897218" y="1375873"/>
            <a:ext cx="6095999" cy="5233911"/>
          </a:xfrm>
        </p:spPr>
        <p:txBody>
          <a:bodyPr/>
          <a:lstStyle/>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spc="0" dirty="0">
                <a:cs typeface="Arial" panose="020B0604020202020204" pitchFamily="34" charset="0"/>
              </a:rPr>
              <a:t>Microsoft word formatting for SRS document </a:t>
            </a: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xmlns="" id="{FC6A5C12-E784-444E-B868-DE2AE85742BB}"/>
              </a:ext>
            </a:extLst>
          </p:cNvPr>
          <p:cNvSpPr>
            <a:spLocks noGrp="1"/>
          </p:cNvSpPr>
          <p:nvPr>
            <p:ph type="sldNum" sz="quarter" idx="12"/>
          </p:nvPr>
        </p:nvSpPr>
        <p:spPr/>
        <p:txBody>
          <a:body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xmlns="" val="2918897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xmlns=""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xmlns="">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xmlns=""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r>
              <a:rPr lang="en-US" sz="1600"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spc="0" dirty="0">
                <a:cs typeface="Arial" panose="020B0604020202020204" pitchFamily="34" charset="0"/>
              </a:rPr>
              <a:t>add online reservation for customers .</a:t>
            </a: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xmlns="" id="{FC6A5C12-E784-444E-B868-DE2AE85742BB}"/>
              </a:ext>
            </a:extLst>
          </p:cNvPr>
          <p:cNvSpPr>
            <a:spLocks noGrp="1"/>
          </p:cNvSpPr>
          <p:nvPr>
            <p:ph type="sldNum" sz="quarter" idx="12"/>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xmlns="" val="385335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xmlns=""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xmlns="">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xmlns=""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xmlns=""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xmlns=""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xmlns=""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xmlns="">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xmlns=""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xmlns=""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xmlns=""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xmlns=""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xmlns="">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xmlns=""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xmlns=""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xmlns=""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xmlns=""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xmlns="">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xmlns=""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xmlns="" id="{FC6A5C12-E784-444E-B868-DE2AE85742BB}"/>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xmlns=""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xmlns=""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a:ext>
            </a:extLst>
          </a:blip>
          <a:srcRect l="23617" r="23617"/>
          <a:stretch/>
        </p:blipFill>
        <p:spPr>
          <a:noFill/>
        </p:spPr>
      </p:pic>
      <p:sp>
        <p:nvSpPr>
          <p:cNvPr id="9" name="Content Placeholder 8">
            <a:extLst>
              <a:ext uri="{FF2B5EF4-FFF2-40B4-BE49-F238E27FC236}">
                <a16:creationId xmlns:a16="http://schemas.microsoft.com/office/drawing/2014/main" xmlns=""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endParaRPr lang="en-US" dirty="0"/>
          </a:p>
          <a:p>
            <a:pPr marL="0" indent="0">
              <a:buNone/>
            </a:pPr>
            <a:r>
              <a:rPr lang="en-US" dirty="0"/>
              <a:t>CentRes allows employees to easily interact with customers’ orders and reduces miscommunication. Customer wait times are reduced by transmitting orders directly to the kitchen. </a:t>
            </a:r>
          </a:p>
        </p:txBody>
      </p:sp>
      <p:sp>
        <p:nvSpPr>
          <p:cNvPr id="4" name="Slide Number Placeholder 3">
            <a:extLst>
              <a:ext uri="{FF2B5EF4-FFF2-40B4-BE49-F238E27FC236}">
                <a16:creationId xmlns:a16="http://schemas.microsoft.com/office/drawing/2014/main" xmlns="" id="{A4BADA18-8F0E-4249-A144-6CB8259BA65B}"/>
              </a:ext>
            </a:extLst>
          </p:cNvPr>
          <p:cNvSpPr>
            <a:spLocks noGrp="1"/>
          </p:cNvSpPr>
          <p:nvPr>
            <p:ph type="sldNum" sz="quarter" idx="4"/>
          </p:nvPr>
        </p:nvSpPr>
        <p:spPr/>
        <p:txBody>
          <a:bodyPr/>
          <a:lstStyle/>
          <a:p>
            <a:fld id="{8C2E478F-E849-4A8C-AF1F-CBCC78A7CBFA}" type="slidenum">
              <a:rPr lang="en-US" smtClean="0"/>
              <a:pPr/>
              <a:t>5</a:t>
            </a:fld>
            <a:endParaRPr lang="en-US" dirty="0"/>
          </a:p>
        </p:txBody>
      </p:sp>
      <p:sp>
        <p:nvSpPr>
          <p:cNvPr id="3" name="Text Placeholder 2">
            <a:extLst>
              <a:ext uri="{FF2B5EF4-FFF2-40B4-BE49-F238E27FC236}">
                <a16:creationId xmlns:a16="http://schemas.microsoft.com/office/drawing/2014/main" xmlns=""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xmlns=""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xmlns=""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a:ext>
            </a:extLst>
          </a:blip>
          <a:srcRect l="23617" r="23617"/>
          <a:stretch/>
        </p:blipFill>
        <p:spPr>
          <a:noFill/>
        </p:spPr>
      </p:pic>
      <p:sp>
        <p:nvSpPr>
          <p:cNvPr id="9" name="Content Placeholder 8">
            <a:extLst>
              <a:ext uri="{FF2B5EF4-FFF2-40B4-BE49-F238E27FC236}">
                <a16:creationId xmlns:a16="http://schemas.microsoft.com/office/drawing/2014/main" xmlns="" id="{256319DF-036A-473B-95D3-C5F6FF849FD4}"/>
              </a:ext>
            </a:extLst>
          </p:cNvPr>
          <p:cNvSpPr>
            <a:spLocks noGrp="1"/>
          </p:cNvSpPr>
          <p:nvPr>
            <p:ph idx="1"/>
          </p:nvPr>
        </p:nvSpPr>
        <p:spPr>
          <a:xfrm>
            <a:off x="6336334" y="1705284"/>
            <a:ext cx="5416550" cy="4557919"/>
          </a:xfrm>
        </p:spPr>
        <p:txBody>
          <a:bodyPr>
            <a:normAutofit/>
          </a:bodyPr>
          <a:lstStyle/>
          <a:p>
            <a:pPr marL="0" indent="0">
              <a:buNone/>
            </a:pPr>
            <a:endParaRPr lang="en-US" dirty="0"/>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xmlns="" id="{A4BADA18-8F0E-4249-A144-6CB8259BA65B}"/>
              </a:ext>
            </a:extLst>
          </p:cNvPr>
          <p:cNvSpPr>
            <a:spLocks noGrp="1"/>
          </p:cNvSpPr>
          <p:nvPr>
            <p:ph type="sldNum" sz="quarter" idx="4"/>
          </p:nvPr>
        </p:nvSpPr>
        <p:spPr/>
        <p:txBody>
          <a:bodyPr/>
          <a:lstStyle/>
          <a:p>
            <a:fld id="{8C2E478F-E849-4A8C-AF1F-CBCC78A7CBFA}" type="slidenum">
              <a:rPr lang="en-US" smtClean="0"/>
              <a:pPr/>
              <a:t>6</a:t>
            </a:fld>
            <a:endParaRPr lang="en-US" dirty="0"/>
          </a:p>
        </p:txBody>
      </p:sp>
      <p:sp>
        <p:nvSpPr>
          <p:cNvPr id="7" name="Text Placeholder 2">
            <a:extLst>
              <a:ext uri="{FF2B5EF4-FFF2-40B4-BE49-F238E27FC236}">
                <a16:creationId xmlns:a16="http://schemas.microsoft.com/office/drawing/2014/main" xmlns=""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xmlns=""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xmlns=""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xmlns="">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xmlns=""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r>
              <a:rPr lang="en-US" dirty="0">
                <a:solidFill>
                  <a:schemeClr val="tx1"/>
                </a:solidFill>
                <a:effectLst/>
                <a:latin typeface="+mn-lt"/>
                <a:ea typeface="Yu Mincho" panose="02020400000000000000" pitchFamily="18" charset="-128"/>
                <a:cs typeface="Times New Roman" panose="02020603050405020304" pitchFamily="18" charset="0"/>
              </a:rPr>
              <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r>
              <a:rPr lang="en-US" dirty="0">
                <a:solidFill>
                  <a:schemeClr val="tx1"/>
                </a:solidFill>
                <a:effectLst/>
                <a:latin typeface="+mn-lt"/>
                <a:ea typeface="Yu Mincho" panose="02020400000000000000" pitchFamily="18" charset="-128"/>
                <a:cs typeface="Times New Roman" panose="02020603050405020304" pitchFamily="18" charset="0"/>
              </a:rPr>
              <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r>
              <a:rPr lang="en-US" dirty="0">
                <a:solidFill>
                  <a:schemeClr val="tx1"/>
                </a:solidFill>
                <a:effectLst/>
                <a:latin typeface="+mn-lt"/>
                <a:ea typeface="Yu Mincho" panose="02020400000000000000" pitchFamily="18" charset="-128"/>
                <a:cs typeface="Times New Roman" panose="02020603050405020304" pitchFamily="18" charset="0"/>
              </a:rPr>
              <a:t/>
            </a: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xmlns=""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xmlns=""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xmlns=""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xmlns="">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xmlns=""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xmlns=""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xmlns=""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xmlns=""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xmlns="">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xmlns="" id="{14AB6F96-E5E8-4B40-A18C-2D078D1C2D4F}"/>
              </a:ext>
            </a:extLst>
          </p:cNvPr>
          <p:cNvSpPr>
            <a:spLocks noGrp="1"/>
          </p:cNvSpPr>
          <p:nvPr>
            <p:ph type="title"/>
          </p:nvPr>
        </p:nvSpPr>
        <p:spPr>
          <a:xfrm>
            <a:off x="719940" y="1661686"/>
            <a:ext cx="4860250" cy="4655890"/>
          </a:xfrm>
        </p:spPr>
        <p:txBody>
          <a:bodyPr>
            <a:normAutofit/>
          </a:bodyPr>
          <a:lstStyle/>
          <a:p>
            <a:pPr marL="914400" marR="0" lvl="2" algn="l">
              <a:lnSpc>
                <a:spcPct val="107000"/>
              </a:lnSpc>
              <a:spcBef>
                <a:spcPts val="0"/>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rPr>
              <a:t/>
            </a:r>
            <a:br>
              <a:rPr lang="en-US" sz="1200" b="1" dirty="0">
                <a:solidFill>
                  <a:schemeClr val="tx1"/>
                </a:solidFill>
                <a:effectLst/>
                <a:latin typeface="Times New Roman" panose="02020603050405020304" pitchFamily="18" charset="0"/>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r>
              <a:rPr lang="en-US" sz="1400" dirty="0">
                <a:solidFill>
                  <a:schemeClr val="tx1"/>
                </a:solidFill>
                <a:effectLst/>
                <a:latin typeface="+mn-lt"/>
                <a:ea typeface="Times New Roman" panose="02020603050405020304" pitchFamily="18" charset="0"/>
              </a:rPr>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gets notification of order completion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and marks the order complete after order is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served to the customer.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r>
            <a:br>
              <a:rPr lang="en-US" sz="1400" dirty="0">
                <a:solidFill>
                  <a:schemeClr val="tx1"/>
                </a:solidFill>
                <a:effectLst/>
                <a:latin typeface="+mn-lt"/>
                <a:ea typeface="Calibri" panose="020F0502020204030204" pitchFamily="34" charset="0"/>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r>
              <a:rPr lang="en-US" sz="1400" dirty="0">
                <a:solidFill>
                  <a:schemeClr val="tx1"/>
                </a:solidFill>
                <a:effectLst/>
                <a:latin typeface="+mn-lt"/>
                <a:ea typeface="Yu Mincho" panose="02020400000000000000" pitchFamily="18" charset="-128"/>
                <a:cs typeface="Times New Roman" panose="02020603050405020304" pitchFamily="18" charset="0"/>
              </a:rPr>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mark the order ready after all items within the order are prepared.</a:t>
            </a:r>
            <a:r>
              <a:rPr lang="en-US" sz="1000" dirty="0">
                <a:effectLst/>
                <a:latin typeface="Times New Roman" panose="02020603050405020304" pitchFamily="18" charset="0"/>
                <a:ea typeface="Times New Roman" panose="02020603050405020304" pitchFamily="18" charset="0"/>
              </a:rPr>
              <a:t/>
            </a:r>
            <a:br>
              <a:rPr lang="en-US" sz="1000" dirty="0">
                <a:effectLst/>
                <a:latin typeface="Times New Roman" panose="02020603050405020304" pitchFamily="18" charset="0"/>
                <a:ea typeface="Times New Roman" panose="02020603050405020304" pitchFamily="18" charset="0"/>
              </a:rPr>
            </a:br>
            <a:r>
              <a:rPr lang="en-US" sz="1000" dirty="0">
                <a:effectLst/>
                <a:latin typeface="Calibri" panose="020F0502020204030204" pitchFamily="34" charset="0"/>
                <a:ea typeface="Yu Mincho" panose="02020400000000000000" pitchFamily="18" charset="-128"/>
                <a:cs typeface="Times New Roman" panose="02020603050405020304" pitchFamily="18" charset="0"/>
              </a:rPr>
              <a:t/>
            </a: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00" dirty="0">
                <a:effectLst/>
                <a:latin typeface="Calibri" panose="020F0502020204030204" pitchFamily="34" charset="0"/>
                <a:ea typeface="Yu Mincho" panose="02020400000000000000" pitchFamily="18" charset="-128"/>
                <a:cs typeface="Times New Roman" panose="02020603050405020304" pitchFamily="18" charset="0"/>
              </a:rPr>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xmlns="" id="{DAF72BBC-FC90-4B63-96CA-ABED853DBAD0}"/>
              </a:ext>
            </a:extLst>
          </p:cNvPr>
          <p:cNvSpPr>
            <a:spLocks noGrp="1"/>
          </p:cNvSpPr>
          <p:nvPr>
            <p:ph type="body" sz="quarter" idx="11"/>
          </p:nvPr>
        </p:nvSpPr>
        <p:spPr>
          <a:xfrm>
            <a:off x="1246178" y="672451"/>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xmlns="" id="{83FE275C-4F61-F349-D635-66C97E72ED83}"/>
              </a:ext>
            </a:extLst>
          </p:cNvPr>
          <p:cNvSpPr txBox="1">
            <a:spLocks/>
          </p:cNvSpPr>
          <p:nvPr/>
        </p:nvSpPr>
        <p:spPr>
          <a:xfrm>
            <a:off x="6300130" y="1661686"/>
            <a:ext cx="5171930" cy="465589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4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t/>
            </a: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278</TotalTime>
  <Words>604</Words>
  <Application>Microsoft Office PowerPoint</Application>
  <PresentationFormat>Custom</PresentationFormat>
  <Paragraphs>173</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CentRes</vt:lpstr>
      <vt:lpstr>Contents</vt:lpstr>
      <vt:lpstr>Carson Pribble   Chase Jamison  David Utshudiema  Katherine Landsman  Mohamed Ibensilalen  Sergio Mainville</vt:lpstr>
      <vt:lpstr>Team Collaboration and project Management</vt:lpstr>
      <vt:lpstr>Slide 5</vt:lpstr>
      <vt:lpstr>Slide 6</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Requirement Specifications</vt:lpstr>
      <vt:lpstr>High Level Design </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jamison</cp:lastModifiedBy>
  <cp:revision>51</cp:revision>
  <dcterms:created xsi:type="dcterms:W3CDTF">2022-11-08T19:44:37Z</dcterms:created>
  <dcterms:modified xsi:type="dcterms:W3CDTF">2022-11-10T22:21:48Z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