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448" r:id="rId5"/>
    <p:sldId id="2462" r:id="rId6"/>
    <p:sldId id="2463" r:id="rId7"/>
    <p:sldId id="2451" r:id="rId8"/>
    <p:sldId id="259" r:id="rId9"/>
    <p:sldId id="2464" r:id="rId10"/>
    <p:sldId id="2450" r:id="rId11"/>
    <p:sldId id="2466" r:id="rId12"/>
    <p:sldId id="2465" r:id="rId13"/>
    <p:sldId id="2467" r:id="rId14"/>
    <p:sldId id="2457" r:id="rId15"/>
    <p:sldId id="2476" r:id="rId16"/>
    <p:sldId id="2474" r:id="rId17"/>
    <p:sldId id="2475" r:id="rId18"/>
    <p:sldId id="2456" r:id="rId19"/>
    <p:sldId id="2468" r:id="rId20"/>
    <p:sldId id="2470" r:id="rId21"/>
    <p:sldId id="2473" r:id="rId22"/>
    <p:sldId id="2477" r:id="rId23"/>
    <p:sldId id="2471" r:id="rId24"/>
    <p:sldId id="2472" r:id="rId25"/>
    <p:sldId id="2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5033" autoAdjust="0"/>
  </p:normalViewPr>
  <p:slideViewPr>
    <p:cSldViewPr snapToGrid="0">
      <p:cViewPr varScale="1">
        <p:scale>
          <a:sx n="136" d="100"/>
          <a:sy n="136" d="100"/>
        </p:scale>
        <p:origin x="514" y="8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pPr/>
              <a:t>11/10/2022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pPr/>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pPr/>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6</a:t>
            </a:fld>
            <a:endParaRPr lang="en-US" dirty="0"/>
          </a:p>
        </p:txBody>
      </p:sp>
    </p:spTree>
    <p:extLst>
      <p:ext uri="{BB962C8B-B14F-4D97-AF65-F5344CB8AC3E}">
        <p14:creationId xmlns:p14="http://schemas.microsoft.com/office/powerpoint/2010/main" val="44496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15</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16</a:t>
            </a:fld>
            <a:endParaRPr lang="en-US" dirty="0"/>
          </a:p>
        </p:txBody>
      </p:sp>
    </p:spTree>
    <p:extLst>
      <p:ext uri="{BB962C8B-B14F-4D97-AF65-F5344CB8AC3E}">
        <p14:creationId xmlns:p14="http://schemas.microsoft.com/office/powerpoint/2010/main" val="247735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17</a:t>
            </a:fld>
            <a:endParaRPr lang="en-US" dirty="0"/>
          </a:p>
        </p:txBody>
      </p:sp>
    </p:spTree>
    <p:extLst>
      <p:ext uri="{BB962C8B-B14F-4D97-AF65-F5344CB8AC3E}">
        <p14:creationId xmlns:p14="http://schemas.microsoft.com/office/powerpoint/2010/main" val="185259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18</a:t>
            </a:fld>
            <a:endParaRPr lang="en-US" dirty="0"/>
          </a:p>
        </p:txBody>
      </p:sp>
    </p:spTree>
    <p:extLst>
      <p:ext uri="{BB962C8B-B14F-4D97-AF65-F5344CB8AC3E}">
        <p14:creationId xmlns:p14="http://schemas.microsoft.com/office/powerpoint/2010/main" val="380942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pPr/>
              <a:t>19</a:t>
            </a:fld>
            <a:endParaRPr lang="en-US" dirty="0"/>
          </a:p>
        </p:txBody>
      </p:sp>
    </p:spTree>
    <p:extLst>
      <p:ext uri="{BB962C8B-B14F-4D97-AF65-F5344CB8AC3E}">
        <p14:creationId xmlns:p14="http://schemas.microsoft.com/office/powerpoint/2010/main" val="275922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pPr/>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png"/><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9.png"/><Relationship Id="rId4" Type="http://schemas.microsoft.com/office/2007/relationships/hdphoto" Target="../media/hdphoto6.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59873"/>
            <a:ext cx="11490325" cy="1652154"/>
          </a:xfrm>
        </p:spPr>
        <p:txBody>
          <a:bodyPr/>
          <a:lstStyle/>
          <a:p>
            <a:r>
              <a:rPr lang="en-US" sz="7200" b="1" u="sng" dirty="0"/>
              <a:t>CentRes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2970181"/>
            <a:ext cx="4274890" cy="1175793"/>
          </a:xfrm>
        </p:spPr>
        <p:txBody>
          <a:bodyPr/>
          <a:lstStyle/>
          <a:p>
            <a:r>
              <a:rPr lang="en-US" dirty="0"/>
              <a:t>A restaurant Centralization software</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07038" y="1677798"/>
            <a:ext cx="6096000" cy="4860654"/>
          </a:xfrm>
        </p:spPr>
        <p:txBody>
          <a:bodyPr/>
          <a:lstStyle/>
          <a:p>
            <a:pPr algn="l"/>
            <a:r>
              <a:rPr lang="en-US" sz="1200" u="sng" spc="0" dirty="0"/>
              <a:t>Business requirements:</a:t>
            </a:r>
          </a:p>
          <a:p>
            <a:pPr algn="l">
              <a:buFont typeface="Arial" pitchFamily="34" charset="0"/>
              <a:buChar char="•"/>
            </a:pPr>
            <a:r>
              <a:rPr lang="en-US" sz="1200" spc="0" dirty="0"/>
              <a:t>       Must:</a:t>
            </a:r>
          </a:p>
          <a:p>
            <a:pPr algn="l"/>
            <a:r>
              <a:rPr lang="en-US" sz="1200" cap="none" spc="0" dirty="0"/>
              <a:t>	- System must be available on both IOS and Android</a:t>
            </a:r>
          </a:p>
          <a:p>
            <a:pPr algn="l"/>
            <a:r>
              <a:rPr lang="en-US" sz="1200" cap="none" spc="0" dirty="0"/>
              <a:t>	- Effectively manage tables and orders</a:t>
            </a:r>
          </a:p>
          <a:p>
            <a:pPr algn="l"/>
            <a:r>
              <a:rPr lang="en-US" sz="1200" cap="none" spc="0" dirty="0"/>
              <a:t>	- Weekly efficiency reports are generated</a:t>
            </a:r>
          </a:p>
          <a:p>
            <a:pPr algn="l"/>
            <a:r>
              <a:rPr lang="en-US" sz="1200" cap="none" spc="0" dirty="0"/>
              <a:t>	- Provide real-time business metrics to track sales, operations, and 	customer service performance. </a:t>
            </a:r>
          </a:p>
          <a:p>
            <a:pPr algn="l">
              <a:buFont typeface="Arial" pitchFamily="34" charset="0"/>
              <a:buChar char="•"/>
            </a:pPr>
            <a:r>
              <a:rPr lang="en-US" sz="1200" spc="0" dirty="0"/>
              <a:t>        Should:</a:t>
            </a:r>
          </a:p>
          <a:p>
            <a:pPr algn="l"/>
            <a:r>
              <a:rPr lang="en-US" sz="1200" cap="none" spc="0" dirty="0"/>
              <a:t>	- Keep long term data in a cloud or off-site server database with a data 	storage model allowing for frequent input of data but infrequent querying of 	that data (AWS)</a:t>
            </a:r>
          </a:p>
          <a:p>
            <a:pPr algn="l"/>
            <a:endParaRPr lang="en-US"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69224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u="sng" spc="0" dirty="0"/>
              <a:t>User Requirements:</a:t>
            </a:r>
          </a:p>
          <a:p>
            <a:pPr algn="l">
              <a:buFont typeface="Arial" pitchFamily="34" charset="0"/>
              <a:buChar char="•"/>
            </a:pPr>
            <a:r>
              <a:rPr lang="en-US" sz="1200" spc="0" dirty="0"/>
              <a:t>        Must:</a:t>
            </a:r>
          </a:p>
          <a:p>
            <a:pPr algn="l"/>
            <a:r>
              <a:rPr lang="en-US" sz="1200" cap="none" spc="0" dirty="0"/>
              <a:t>	- Manager can edit orders, alter bill, overview of wait times, view time stamps in 	order</a:t>
            </a:r>
          </a:p>
          <a:p>
            <a:pPr algn="l"/>
            <a:r>
              <a:rPr lang="en-US" sz="1200" cap="none" spc="0" dirty="0"/>
              <a:t>	- Chef can view orders, time stamps for orders, and mark as ready</a:t>
            </a:r>
          </a:p>
          <a:p>
            <a:pPr algn="l"/>
            <a:r>
              <a:rPr lang="en-US" sz="1200" cap="none" spc="0" dirty="0"/>
              <a:t>	- Waiter can view orders, view tables, time stamp for orders, alter bill, view 	menu</a:t>
            </a:r>
            <a:endParaRPr lang="en-US" sz="1800" cap="none" spc="0" dirty="0"/>
          </a:p>
          <a:p>
            <a:pPr algn="l">
              <a:buFont typeface="Arial" pitchFamily="34" charset="0"/>
              <a:buChar char="•"/>
            </a:pPr>
            <a:r>
              <a:rPr lang="en-US" sz="1200" spc="0" dirty="0"/>
              <a:t>        Should:</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31644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697206" y="1656060"/>
            <a:ext cx="6096000" cy="4882392"/>
          </a:xfrm>
        </p:spPr>
        <p:txBody>
          <a:bodyPr/>
          <a:lstStyle/>
          <a:p>
            <a:pPr algn="l"/>
            <a:r>
              <a:rPr lang="en-US" sz="1200" b="1" u="sng" spc="0" dirty="0">
                <a:cs typeface="Arial" panose="020B0604020202020204" pitchFamily="34" charset="0"/>
              </a:rPr>
              <a:t>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Display menu when requested</a:t>
            </a:r>
          </a:p>
          <a:p>
            <a:pPr algn="l"/>
            <a:r>
              <a:rPr lang="en-US" sz="1200" cap="none" spc="0" dirty="0">
                <a:cs typeface="Arial" panose="020B0604020202020204" pitchFamily="34" charset="0"/>
              </a:rPr>
              <a:t>	-Display orders, bill, wait times,  and time stamps when requested</a:t>
            </a:r>
          </a:p>
          <a:p>
            <a:pPr algn="l"/>
            <a:r>
              <a:rPr lang="en-US" sz="1200" cap="none" spc="0" dirty="0">
                <a:cs typeface="Arial" panose="020B0604020202020204" pitchFamily="34" charset="0"/>
              </a:rPr>
              <a:t>	-Allow user to login  when successfully entering in user and password</a:t>
            </a:r>
            <a:endParaRPr lang="en-US" sz="1200" spc="0" dirty="0">
              <a:cs typeface="Arial" panose="020B0604020202020204" pitchFamily="34" charset="0"/>
            </a:endParaRP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Use 2fa for manager login to secure admin privileges (two factor 	authentication)</a:t>
            </a:r>
          </a:p>
          <a:p>
            <a:pPr algn="l"/>
            <a:r>
              <a:rPr lang="en-US" sz="1200" cap="none" spc="0" dirty="0">
                <a:cs typeface="Arial" panose="020B0604020202020204" pitchFamily="34" charset="0"/>
              </a:rPr>
              <a:t>	-Keep track of volume over time to create a predictive model for future use</a:t>
            </a:r>
          </a:p>
          <a:p>
            <a:pPr algn="l"/>
            <a:r>
              <a:rPr lang="en-US" sz="1200" cap="none" spc="0" dirty="0">
                <a:cs typeface="Arial" panose="020B0604020202020204" pitchFamily="34" charset="0"/>
              </a:rPr>
              <a:t>	- Require user log back in after tablet/device is idle for more than 60 seconds</a:t>
            </a:r>
          </a:p>
          <a:p>
            <a:pPr marL="285750" indent="-285750" algn="l">
              <a:buFont typeface="Arial" panose="020B0604020202020204" pitchFamily="34" charset="0"/>
              <a:buChar char="•"/>
            </a:pPr>
            <a:r>
              <a:rPr lang="en-US" sz="1200" spc="0" dirty="0">
                <a:cs typeface="Arial" panose="020B0604020202020204" pitchFamily="34" charset="0"/>
              </a:rPr>
              <a:t>Could:</a:t>
            </a:r>
          </a:p>
          <a:p>
            <a:pPr algn="l"/>
            <a:r>
              <a:rPr lang="en-US" sz="1200" spc="0" dirty="0">
                <a:cs typeface="Arial" panose="020B0604020202020204" pitchFamily="34" charset="0"/>
              </a:rPr>
              <a:t>	-</a:t>
            </a:r>
            <a:r>
              <a:rPr lang="en-US" sz="1200" cap="none" spc="0" dirty="0">
                <a:cs typeface="Arial" panose="020B0604020202020204" pitchFamily="34" charset="0"/>
              </a:rPr>
              <a:t>Customer rewards program</a:t>
            </a:r>
          </a:p>
          <a:p>
            <a:pPr algn="l"/>
            <a:endParaRPr lang="en-US" sz="1200" cap="none" spc="0" dirty="0">
              <a:cs typeface="Arial" panose="020B0604020202020204" pitchFamily="34" charset="0"/>
            </a:endParaRPr>
          </a:p>
          <a:p>
            <a:endParaRPr lang="en-US" sz="1200" spc="0" dirty="0"/>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2577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a:t>
            </a:r>
          </a:p>
          <a:p>
            <a:pPr marL="285750" indent="-285750" algn="l">
              <a:buFont typeface="Arial" panose="020B0604020202020204" pitchFamily="34" charset="0"/>
              <a:buChar char="•"/>
            </a:pPr>
            <a:r>
              <a:rPr lang="en-US" sz="1200" spc="0" dirty="0">
                <a:cs typeface="Arial" panose="020B0604020202020204" pitchFamily="34" charset="0"/>
              </a:rPr>
              <a:t>Must:</a:t>
            </a:r>
          </a:p>
          <a:p>
            <a:pPr algn="l"/>
            <a:r>
              <a:rPr lang="en-US" sz="1200" spc="0" dirty="0">
                <a:cs typeface="Arial" panose="020B0604020202020204" pitchFamily="34" charset="0"/>
              </a:rPr>
              <a:t>	-</a:t>
            </a:r>
            <a:r>
              <a:rPr lang="en-US" sz="1200" cap="none" spc="0" dirty="0">
                <a:cs typeface="Arial" panose="020B0604020202020204" pitchFamily="34" charset="0"/>
              </a:rPr>
              <a:t>Database should update in a timely manner to keep communication between 	users accurate	-Display orders, bill, wait times,  and time stamps when requested</a:t>
            </a:r>
          </a:p>
          <a:p>
            <a:pPr algn="l"/>
            <a:r>
              <a:rPr lang="en-US" sz="1200" cap="none" spc="0" dirty="0">
                <a:cs typeface="Arial" panose="020B0604020202020204" pitchFamily="34" charset="0"/>
              </a:rPr>
              <a:t>	-Password must meet defined password criteria</a:t>
            </a:r>
          </a:p>
          <a:p>
            <a:pPr algn="l"/>
            <a:r>
              <a:rPr lang="en-US" sz="1200" cap="none" spc="0" dirty="0">
                <a:cs typeface="Arial" panose="020B0604020202020204" pitchFamily="34" charset="0"/>
              </a:rPr>
              <a:t>	-Must not allow fault input to a field</a:t>
            </a:r>
          </a:p>
          <a:p>
            <a:pPr algn="l"/>
            <a:r>
              <a:rPr lang="en-US" sz="1200" cap="none" spc="0" dirty="0">
                <a:cs typeface="Arial" panose="020B0604020202020204" pitchFamily="34" charset="0"/>
              </a:rPr>
              <a:t>	-Users must only be able to access what they have permission to see</a:t>
            </a:r>
          </a:p>
          <a:p>
            <a:pPr algn="l"/>
            <a:r>
              <a:rPr lang="en-US" sz="1200" cap="none" spc="0" dirty="0">
                <a:cs typeface="Arial" panose="020B0604020202020204" pitchFamily="34" charset="0"/>
              </a:rPr>
              <a:t>	-The system should support enough logged in users at any given time to satisfy 	the restaurants requirements for access frequency</a:t>
            </a:r>
          </a:p>
          <a:p>
            <a:pPr marL="285750" indent="-285750" algn="l">
              <a:buFont typeface="Arial" panose="020B0604020202020204" pitchFamily="34" charset="0"/>
              <a:buChar char="•"/>
            </a:pPr>
            <a:r>
              <a:rPr lang="en-US" sz="1200" spc="0" dirty="0">
                <a:cs typeface="Arial" panose="020B0604020202020204" pitchFamily="34" charset="0"/>
              </a:rPr>
              <a:t>Should:</a:t>
            </a:r>
          </a:p>
          <a:p>
            <a:pPr algn="l"/>
            <a:r>
              <a:rPr lang="en-US" sz="1200" spc="0" dirty="0">
                <a:cs typeface="Arial" panose="020B0604020202020204" pitchFamily="34" charset="0"/>
              </a:rPr>
              <a:t>	-</a:t>
            </a:r>
            <a:r>
              <a:rPr lang="en-US" sz="1200" cap="none" spc="0" dirty="0">
                <a:cs typeface="Arial" panose="020B0604020202020204" pitchFamily="34" charset="0"/>
              </a:rPr>
              <a:t>Can scale the restaurant table display volume and placement based on 	remodeling and rearrangement)</a:t>
            </a:r>
          </a:p>
          <a:p>
            <a:pPr algn="l"/>
            <a:r>
              <a:rPr lang="en-US" sz="1200" cap="none" spc="0" dirty="0">
                <a:cs typeface="Arial" panose="020B0604020202020204" pitchFamily="34" charset="0"/>
              </a:rPr>
              <a:t>	-Use of local database for efficiency and external/cloud-based database for long 	term data collection for aggregation	</a:t>
            </a:r>
          </a:p>
          <a:p>
            <a:pPr algn="l"/>
            <a:r>
              <a:rPr lang="en-US" sz="1200" cap="none" spc="0" dirty="0">
                <a:cs typeface="Arial" panose="020B0604020202020204" pitchFamily="34" charset="0"/>
              </a:rPr>
              <a:t>	- Keep track of each table as an object with data attributes such as item orders 	per seat, bill cost, wait time</a:t>
            </a:r>
          </a:p>
          <a:p>
            <a:pPr algn="l"/>
            <a:endParaRPr lang="en-US" sz="1400" spc="0" dirty="0">
              <a:cs typeface="Arial" panose="020B0604020202020204" pitchFamily="34" charset="0"/>
            </a:endParaRP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3800372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27184" y="142613"/>
            <a:ext cx="5766033" cy="1231302"/>
          </a:xfrm>
        </p:spPr>
        <p:txBody>
          <a:bodyPr>
            <a:normAutofit/>
          </a:bodyPr>
          <a:lstStyle/>
          <a:p>
            <a:r>
              <a:rPr lang="en-US" sz="3600" dirty="0"/>
              <a:t>Requirement Specifications</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766032" y="1518408"/>
            <a:ext cx="6096000" cy="4882392"/>
          </a:xfrm>
        </p:spPr>
        <p:txBody>
          <a:bodyPr/>
          <a:lstStyle/>
          <a:p>
            <a:pPr algn="l"/>
            <a:r>
              <a:rPr lang="en-US" sz="1200" b="1" u="sng" spc="0" dirty="0">
                <a:cs typeface="Arial" panose="020B0604020202020204" pitchFamily="34" charset="0"/>
              </a:rPr>
              <a:t>NON-Functional requirements (continued)</a:t>
            </a:r>
          </a:p>
          <a:p>
            <a:pPr marL="285750" indent="-285750" algn="l">
              <a:buFont typeface="Arial" panose="020B0604020202020204" pitchFamily="34" charset="0"/>
              <a:buChar char="•"/>
            </a:pPr>
            <a:r>
              <a:rPr lang="en-US" sz="1200" spc="0" dirty="0">
                <a:cs typeface="Arial" panose="020B0604020202020204" pitchFamily="34" charset="0"/>
              </a:rPr>
              <a:t>Could:</a:t>
            </a:r>
            <a:endParaRPr lang="en-US" sz="1200" cap="none" spc="0" dirty="0">
              <a:cs typeface="Arial" panose="020B0604020202020204" pitchFamily="34" charset="0"/>
            </a:endParaRPr>
          </a:p>
          <a:p>
            <a:pPr algn="l"/>
            <a:r>
              <a:rPr lang="en-US" sz="1200" cap="none" spc="0" dirty="0">
                <a:cs typeface="Arial" panose="020B0604020202020204" pitchFamily="34" charset="0"/>
              </a:rPr>
              <a:t>	-Use a third-party security/authentication system to avoid unwanted 	manipulation</a:t>
            </a:r>
          </a:p>
          <a:p>
            <a:pPr algn="l"/>
            <a:r>
              <a:rPr lang="en-US" sz="1400" spc="0" dirty="0">
                <a:cs typeface="Arial" panose="020B0604020202020204" pitchFamily="34" charset="0"/>
              </a:rPr>
              <a:t>	- </a:t>
            </a:r>
            <a:r>
              <a:rPr lang="en-US" sz="1200" cap="none" spc="0" dirty="0">
                <a:cs typeface="Arial" panose="020B0604020202020204" pitchFamily="34" charset="0"/>
              </a:rPr>
              <a:t>Implement customer rewards program with customer email</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228071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br>
              <a:rPr lang="en-US" dirty="0"/>
            </a:br>
            <a:endParaRPr lang="en-US" dirty="0"/>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fontScale="6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that the cloud service encrypts all stored data(Data in rest).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Control access to viewable data using least privileged access determined by user roles (Data in use).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Usage of a cloud VPN to protect trafficked data (Data in transit)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Network Security: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Firewall rules to allow employee only access the application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100" b="0" i="0" u="none" strike="noStrike" kern="1200" cap="none" normalizeH="0" noProof="0" dirty="0">
                <a:ln>
                  <a:noFill/>
                </a:ln>
                <a:solidFill>
                  <a:schemeClr val="tx1"/>
                </a:solidFill>
                <a:effectLst/>
                <a:uLnTx/>
                <a:uFillTx/>
                <a:latin typeface="+mn-lt"/>
                <a:ea typeface="+mn-ea"/>
                <a:cs typeface="Biome Light" panose="020B0303030204020804" pitchFamily="34" charset="0"/>
              </a:rPr>
              <a:t>   Ensure access to website is limited to only tcp port 443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Hardware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strike="noStrike" kern="1200" cap="none" normalizeH="0" noProof="0" dirty="0">
                <a:ln>
                  <a:noFill/>
                </a:ln>
                <a:solidFill>
                  <a:schemeClr val="tx1"/>
                </a:solidFill>
                <a:effectLst/>
                <a:uLnTx/>
                <a:uFillTx/>
                <a:latin typeface="+mn-lt"/>
                <a:ea typeface="+mn-ea"/>
                <a:cs typeface="Biome Light" panose="020B0303030204020804" pitchFamily="34" charset="0"/>
              </a:rPr>
              <a:t>Network: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rPr>
              <a:t>    Switch, Cabling, CAT6, Universal Power Supply (UPS)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Tablet: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IOS, Android, or any OS that has web browser capability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Printer: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300" dirty="0">
                <a:cs typeface="Biome Light" panose="020B0303030204020804" pitchFamily="34" charset="0"/>
              </a:rPr>
              <a:t>    Customer bills, server shift report, manager daily monetary report</a:t>
            </a:r>
            <a:endParaRPr kumimoji="0" lang="en-US" sz="23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919320"/>
            <a:ext cx="5690532" cy="494997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User Interface</a:t>
            </a:r>
          </a:p>
          <a:p>
            <a:r>
              <a:rPr lang="en-US" sz="1100" dirty="0">
                <a:effectLst/>
                <a:latin typeface="Times New Roman" panose="02020603050405020304" pitchFamily="18" charset="0"/>
                <a:ea typeface="Calibri" panose="020F0502020204030204" pitchFamily="34" charset="0"/>
              </a:rPr>
              <a:t>Each user type will have their own interface that will automatically refresh periodically and allow for manual page refreshing.</a:t>
            </a:r>
          </a:p>
          <a:p>
            <a:r>
              <a:rPr lang="en-US" sz="1100" dirty="0">
                <a:effectLst/>
                <a:latin typeface="Times New Roman" panose="02020603050405020304" pitchFamily="18" charset="0"/>
                <a:ea typeface="Calibri" panose="020F0502020204030204" pitchFamily="34" charset="0"/>
              </a:rPr>
              <a:t>Once the URL is opened, a user will need to enter their unique ID/Username as well as password to access their interface. </a:t>
            </a:r>
          </a:p>
          <a:p>
            <a:r>
              <a:rPr lang="en-US" sz="1100" dirty="0">
                <a:latin typeface="Times New Roman" panose="02020603050405020304" pitchFamily="18" charset="0"/>
              </a:rPr>
              <a:t>There will be four unique versions of the UI: Manager, Server, Hosting Staff, Kitchen Line.</a:t>
            </a:r>
          </a:p>
          <a:p>
            <a:r>
              <a:rPr lang="en-US" sz="1100" dirty="0">
                <a:latin typeface="Times New Roman" panose="02020603050405020304" pitchFamily="18" charset="0"/>
              </a:rPr>
              <a:t>There will be a main login screen UI that is accessed through a common URL. This will be where the user logs in and their version of the UI is opened.</a:t>
            </a:r>
          </a:p>
          <a:p>
            <a:r>
              <a:rPr lang="en-US" sz="1100" dirty="0"/>
              <a:t>Example of the manager’s UI once logged in through the first page portal.</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16</a:t>
            </a:fld>
            <a:endParaRPr lang="en-US" dirty="0"/>
          </a:p>
        </p:txBody>
      </p:sp>
      <p:pic>
        <p:nvPicPr>
          <p:cNvPr id="3" name="Picture 2" descr="Graphical user interface&#10;&#10;Description automatically generated">
            <a:extLst>
              <a:ext uri="{FF2B5EF4-FFF2-40B4-BE49-F238E27FC236}">
                <a16:creationId xmlns:a16="http://schemas.microsoft.com/office/drawing/2014/main" id="{54019D09-1075-79C6-34E1-00A7374A994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01299" y="3960281"/>
            <a:ext cx="3086618" cy="1909010"/>
          </a:xfrm>
          <a:prstGeom prst="rect">
            <a:avLst/>
          </a:prstGeom>
          <a:noFill/>
          <a:ln>
            <a:noFill/>
          </a:ln>
        </p:spPr>
      </p:pic>
    </p:spTree>
    <p:extLst>
      <p:ext uri="{BB962C8B-B14F-4D97-AF65-F5344CB8AC3E}">
        <p14:creationId xmlns:p14="http://schemas.microsoft.com/office/powerpoint/2010/main" val="169034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6000" y="0"/>
            <a:ext cx="5816368" cy="599012"/>
          </a:xfrm>
        </p:spPr>
        <p:txBody>
          <a:bodyPr/>
          <a:lstStyle/>
          <a:p>
            <a:r>
              <a:rPr lang="en-US" u="sng"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763398"/>
            <a:ext cx="5690532" cy="5318620"/>
          </a:xfrm>
        </p:spPr>
        <p:txBody>
          <a:bodyPr>
            <a:normAutofit/>
          </a:bodyPr>
          <a:lstStyle/>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Architecture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Event-driven:</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    CentRes will utilize time stamps for orders in and </a:t>
            </a:r>
            <a:r>
              <a:rPr lang="en-US" dirty="0">
                <a:cs typeface="Biome Light" panose="020B0303030204020804" pitchFamily="34" charset="0"/>
              </a:rPr>
              <a:t>orders out. </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rPr>
              <a:t>Data-centric:</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cs typeface="Biome Light" panose="020B0303030204020804" pitchFamily="34" charset="0"/>
              </a:rPr>
              <a:t>    Utilizes a database to track menu items, prices and inventory</a:t>
            </a: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Database</a:t>
            </a:r>
          </a:p>
          <a:p>
            <a:pPr marL="0" marR="0" lvl="0" indent="0"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dirty="0">
                <a:effectLst/>
                <a:ea typeface="Yu Mincho" panose="02020400000000000000" pitchFamily="18" charset="-128"/>
                <a:cs typeface="Times New Roman" panose="02020603050405020304" pitchFamily="18" charset="0"/>
              </a:rPr>
              <a:t>CentRes will be using a MySQL relational database to store employee information and communicate information related to sales transactions and product inventory.  MySQL can help the restaurant to keep tracking the inventory. See what foods are selling more and which foods are selling less, and this can help to optimize the menu and minimize waste.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210743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734056" y="1061678"/>
            <a:ext cx="6259161" cy="466856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rPr>
              <a:t>Class Diagram</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18</a:t>
            </a:fld>
            <a:endParaRPr lang="en-US" dirty="0"/>
          </a:p>
        </p:txBody>
      </p:sp>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5870682" y="1658916"/>
            <a:ext cx="6122535" cy="3801358"/>
          </a:xfrm>
          <a:prstGeom prst="rect">
            <a:avLst/>
          </a:prstGeom>
          <a:noFill/>
          <a:ln>
            <a:noFill/>
          </a:ln>
        </p:spPr>
      </p:pic>
    </p:spTree>
    <p:extLst>
      <p:ext uri="{BB962C8B-B14F-4D97-AF65-F5344CB8AC3E}">
        <p14:creationId xmlns:p14="http://schemas.microsoft.com/office/powerpoint/2010/main" val="69263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095999" y="35082"/>
            <a:ext cx="5897218" cy="884238"/>
          </a:xfrm>
        </p:spPr>
        <p:txBody>
          <a:bodyPr/>
          <a:lstStyle/>
          <a:p>
            <a:r>
              <a:rPr lang="en-US" dirty="0"/>
              <a:t>High Level Design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503178" y="1071154"/>
            <a:ext cx="6273521" cy="4552331"/>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u="sng" dirty="0">
                <a:cs typeface="Biome Light" panose="020B0303030204020804" pitchFamily="34" charset="0"/>
              </a:rPr>
              <a:t>Data Flow Diagram</a:t>
            </a:r>
            <a:endParaRPr kumimoji="0" lang="en-US" sz="2000" b="0" i="0" u="sng"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normalizeH="0" noProof="0" dirty="0">
              <a:ln>
                <a:noFill/>
              </a:ln>
              <a:solidFill>
                <a:schemeClr val="tx1"/>
              </a:solidFill>
              <a:effectLst/>
              <a:uLnTx/>
              <a:uFillTx/>
              <a:latin typeface="+mn-lt"/>
              <a:ea typeface="+mn-ea"/>
              <a:cs typeface="Biome Light" panose="020B0303030204020804" pitchFamily="34" charset="0"/>
            </a:endParaRPr>
          </a:p>
          <a:p>
            <a:pPr marL="0" indent="0">
              <a:buNone/>
            </a:pPr>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pPr/>
              <a:t>19</a:t>
            </a:fld>
            <a:endParaRPr lang="en-US" dirty="0"/>
          </a:p>
        </p:txBody>
      </p:sp>
      <p:pic>
        <p:nvPicPr>
          <p:cNvPr id="3" name="Picture 2" descr="Diagram&#10;&#10;Description automatically generated">
            <a:extLst>
              <a:ext uri="{FF2B5EF4-FFF2-40B4-BE49-F238E27FC236}">
                <a16:creationId xmlns:a16="http://schemas.microsoft.com/office/drawing/2014/main" id="{A3E05FD5-E2AA-90FE-0FCD-E0F58E8BC633}"/>
              </a:ext>
            </a:extLst>
          </p:cNvPr>
          <p:cNvPicPr>
            <a:picLocks noChangeAspect="1"/>
          </p:cNvPicPr>
          <p:nvPr/>
        </p:nvPicPr>
        <p:blipFill>
          <a:blip r:embed="rId5"/>
          <a:stretch>
            <a:fillRect/>
          </a:stretch>
        </p:blipFill>
        <p:spPr>
          <a:xfrm>
            <a:off x="5416550" y="1764138"/>
            <a:ext cx="6688822" cy="3981338"/>
          </a:xfrm>
          <a:prstGeom prst="rect">
            <a:avLst/>
          </a:prstGeom>
        </p:spPr>
      </p:pic>
    </p:spTree>
    <p:extLst>
      <p:ext uri="{BB962C8B-B14F-4D97-AF65-F5344CB8AC3E}">
        <p14:creationId xmlns:p14="http://schemas.microsoft.com/office/powerpoint/2010/main" val="4940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862588" y="24572"/>
            <a:ext cx="4846320" cy="1210613"/>
          </a:xfrm>
        </p:spPr>
        <p:txBody>
          <a:bodyPr/>
          <a:lstStyle/>
          <a:p>
            <a:r>
              <a:rPr lang="en-US" dirty="0"/>
              <a:t>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862588" y="1387135"/>
            <a:ext cx="4908655" cy="4552192"/>
          </a:xfrm>
        </p:spPr>
        <p:txBody>
          <a:bodyPr/>
          <a:lstStyle/>
          <a:p>
            <a:pPr marL="285750" indent="-285750">
              <a:buFont typeface="Arial" panose="020B0604020202020204" pitchFamily="34" charset="0"/>
              <a:buChar char="•"/>
            </a:pPr>
            <a:r>
              <a:rPr lang="en-US" spc="0" dirty="0"/>
              <a:t>Team Introduction</a:t>
            </a:r>
          </a:p>
          <a:p>
            <a:pPr marL="285750" indent="-285750">
              <a:buFont typeface="Arial" panose="020B0604020202020204" pitchFamily="34" charset="0"/>
              <a:buChar char="•"/>
            </a:pPr>
            <a:r>
              <a:rPr lang="en-US" spc="0" dirty="0"/>
              <a:t>Team Collaboration and Project Management</a:t>
            </a:r>
          </a:p>
          <a:p>
            <a:pPr marL="285750" indent="-285750">
              <a:buFont typeface="Arial" panose="020B0604020202020204" pitchFamily="34" charset="0"/>
              <a:buChar char="•"/>
            </a:pPr>
            <a:r>
              <a:rPr lang="en-US" spc="0" dirty="0"/>
              <a:t>Project Overview and descriptions</a:t>
            </a:r>
          </a:p>
          <a:p>
            <a:pPr marL="285750" indent="-285750">
              <a:buFont typeface="Arial" panose="020B0604020202020204" pitchFamily="34" charset="0"/>
              <a:buChar char="•"/>
            </a:pPr>
            <a:r>
              <a:rPr lang="en-US" spc="0" dirty="0"/>
              <a:t>Project Features and User Stories</a:t>
            </a:r>
          </a:p>
          <a:p>
            <a:pPr marL="285750" indent="-285750">
              <a:buFont typeface="Arial" panose="020B0604020202020204" pitchFamily="34" charset="0"/>
              <a:buChar char="•"/>
            </a:pPr>
            <a:r>
              <a:rPr lang="en-US" spc="0" dirty="0"/>
              <a:t>Requirements Specifications</a:t>
            </a:r>
          </a:p>
          <a:p>
            <a:pPr marL="285750" indent="-285750">
              <a:buFont typeface="Arial" panose="020B0604020202020204" pitchFamily="34" charset="0"/>
              <a:buChar char="•"/>
            </a:pPr>
            <a:r>
              <a:rPr lang="en-US" spc="0" dirty="0"/>
              <a:t>High Level Design</a:t>
            </a:r>
          </a:p>
          <a:p>
            <a:pPr marL="285750" indent="-285750">
              <a:buFont typeface="Arial" panose="020B0604020202020204" pitchFamily="34" charset="0"/>
              <a:buChar char="•"/>
            </a:pPr>
            <a:r>
              <a:rPr lang="en-US" spc="0" dirty="0"/>
              <a:t>Achievements and Challenges</a:t>
            </a:r>
          </a:p>
          <a:p>
            <a:pPr marL="285750" indent="-285750">
              <a:buFont typeface="Arial" panose="020B0604020202020204" pitchFamily="34" charset="0"/>
              <a:buChar char="•"/>
            </a:pPr>
            <a:r>
              <a:rPr lang="en-US" spc="0" dirty="0"/>
              <a:t>Future Development Plan and Q&amp;A</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Achievements and challenges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endParaRPr lang="en-US" sz="1600" u="sng" spc="0" dirty="0">
              <a:cs typeface="Arial" panose="020B0604020202020204" pitchFamily="34" charset="0"/>
            </a:endParaRPr>
          </a:p>
          <a:p>
            <a:pPr algn="l"/>
            <a:r>
              <a:rPr lang="en-US" sz="1600" u="sng" spc="0" dirty="0">
                <a:cs typeface="Arial" panose="020B0604020202020204" pitchFamily="34" charset="0"/>
              </a:rPr>
              <a:t>Achievements:</a:t>
            </a:r>
          </a:p>
          <a:p>
            <a:pPr marL="285750" indent="-285750" algn="l">
              <a:buFont typeface="Arial" panose="020B0604020202020204" pitchFamily="34" charset="0"/>
              <a:buChar char="•"/>
            </a:pPr>
            <a:r>
              <a:rPr lang="en-US" cap="none" spc="0" dirty="0">
                <a:cs typeface="Arial" panose="020B0604020202020204" pitchFamily="34" charset="0"/>
              </a:rPr>
              <a:t>Successfully hosted sprint meetings with all members present weekly and participating</a:t>
            </a:r>
          </a:p>
          <a:p>
            <a:pPr marL="285750" indent="-285750" algn="l">
              <a:buFont typeface="Arial" panose="020B0604020202020204" pitchFamily="34" charset="0"/>
              <a:buChar char="•"/>
            </a:pPr>
            <a:r>
              <a:rPr lang="en-US" cap="none" spc="0" dirty="0">
                <a:cs typeface="Arial" panose="020B0604020202020204" pitchFamily="34" charset="0"/>
              </a:rPr>
              <a:t>Individual team members feel more satisfied with their roles which gives them extra motivation to perform.</a:t>
            </a:r>
          </a:p>
          <a:p>
            <a:pPr marL="285750" indent="-285750" algn="l">
              <a:buFont typeface="Arial" panose="020B0604020202020204" pitchFamily="34" charset="0"/>
              <a:buChar char="•"/>
            </a:pPr>
            <a:r>
              <a:rPr lang="en-US" cap="none" spc="0" dirty="0">
                <a:cs typeface="Arial" panose="020B0604020202020204" pitchFamily="34" charset="0"/>
              </a:rPr>
              <a:t>Tasks are completed on time and in full.</a:t>
            </a: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algn="l"/>
            <a:r>
              <a:rPr lang="en-US" sz="1600" u="sng" spc="0" dirty="0">
                <a:cs typeface="Arial" panose="020B0604020202020204" pitchFamily="34" charset="0"/>
              </a:rPr>
              <a:t>Challenges:</a:t>
            </a:r>
          </a:p>
          <a:p>
            <a:pPr marL="285750" indent="-285750" algn="l">
              <a:buFont typeface="Arial" panose="020B0604020202020204" pitchFamily="34" charset="0"/>
              <a:buChar char="•"/>
            </a:pPr>
            <a:r>
              <a:rPr lang="en-US" cap="none" spc="0" dirty="0">
                <a:cs typeface="Arial" panose="020B0604020202020204" pitchFamily="34" charset="0"/>
              </a:rPr>
              <a:t>Microsoft word formatting for SRS document.</a:t>
            </a:r>
          </a:p>
          <a:p>
            <a:pPr marL="285750" indent="-285750" algn="l">
              <a:buFont typeface="Arial" panose="020B0604020202020204" pitchFamily="34" charset="0"/>
              <a:buChar char="•"/>
            </a:pPr>
            <a:r>
              <a:rPr lang="en-US" cap="none" spc="0" dirty="0">
                <a:cs typeface="Arial" panose="020B0604020202020204" pitchFamily="34" charset="0"/>
              </a:rPr>
              <a:t>Solving the compatibility issue by choosing a web-based application.</a:t>
            </a:r>
          </a:p>
          <a:p>
            <a:pPr marL="285750" indent="-285750" algn="l">
              <a:buFont typeface="Arial" panose="020B0604020202020204" pitchFamily="34" charset="0"/>
              <a:buChar char="•"/>
            </a:pPr>
            <a:r>
              <a:rPr lang="en-US" cap="none" spc="0" dirty="0">
                <a:cs typeface="Arial" panose="020B0604020202020204" pitchFamily="34" charset="0"/>
              </a:rPr>
              <a:t>Choosing the priority of the requirements specification using the MOSCOW method. All requirements would be nice to have so it is difficult to consider a rating for each one.</a:t>
            </a: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a:p>
            <a:pPr algn="l"/>
            <a:endParaRPr lang="en-US" spc="0" dirty="0">
              <a:cs typeface="Arial" panose="020B0604020202020204" pitchFamily="34" charset="0"/>
            </a:endParaRPr>
          </a:p>
          <a:p>
            <a:pPr marL="285750" indent="-285750" algn="l">
              <a:buFont typeface="Arial" panose="020B0604020202020204" pitchFamily="34" charset="0"/>
              <a:buChar char="•"/>
            </a:pPr>
            <a:endParaRPr lang="en-US"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291889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3087" y="58128"/>
            <a:ext cx="5569486" cy="741763"/>
          </a:xfrm>
        </p:spPr>
        <p:txBody>
          <a:bodyPr>
            <a:normAutofit/>
          </a:bodyPr>
          <a:lstStyle/>
          <a:p>
            <a:r>
              <a:rPr lang="en-US" sz="2800" dirty="0"/>
              <a:t>Future Development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956345"/>
            <a:ext cx="6095999" cy="5578679"/>
          </a:xfrm>
        </p:spPr>
        <p:txBody>
          <a:bodyPr/>
          <a:lstStyle/>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endParaRPr lang="en-US" sz="1600" cap="none" spc="0" dirty="0">
              <a:cs typeface="Arial" panose="020B0604020202020204" pitchFamily="34" charset="0"/>
            </a:endParaRPr>
          </a:p>
          <a:p>
            <a:pPr marL="285750" indent="-285750" algn="l">
              <a:buFont typeface="Arial" panose="020B0604020202020204" pitchFamily="34" charset="0"/>
              <a:buChar char="•"/>
            </a:pPr>
            <a:r>
              <a:rPr lang="en-US" sz="1600" cap="none" spc="0" dirty="0">
                <a:cs typeface="Arial" panose="020B0604020202020204" pitchFamily="34" charset="0"/>
              </a:rPr>
              <a:t>Create a Mobile application version to give restaurant owners the option to use either a web application or mobile application based on their needs. </a:t>
            </a:r>
          </a:p>
          <a:p>
            <a:pPr marL="285750" indent="-285750" algn="l">
              <a:buFont typeface="Arial" panose="020B0604020202020204" pitchFamily="34" charset="0"/>
              <a:buChar char="•"/>
            </a:pPr>
            <a:r>
              <a:rPr lang="en-US" sz="1600" cap="none" spc="0" dirty="0">
                <a:cs typeface="Arial" panose="020B0604020202020204" pitchFamily="34" charset="0"/>
              </a:rPr>
              <a:t>Add online reservation for customers .</a:t>
            </a:r>
          </a:p>
          <a:p>
            <a:pPr marL="285750" indent="-285750" algn="l">
              <a:buFont typeface="Arial" panose="020B0604020202020204" pitchFamily="34" charset="0"/>
              <a:buChar char="•"/>
            </a:pPr>
            <a:r>
              <a:rPr lang="en-US" sz="1600" cap="none" spc="0" dirty="0">
                <a:cs typeface="Arial" panose="020B0604020202020204" pitchFamily="34" charset="0"/>
              </a:rPr>
              <a:t>Implement 2FA for user logins.</a:t>
            </a:r>
          </a:p>
          <a:p>
            <a:pPr marL="285750" indent="-285750" algn="l">
              <a:buFont typeface="Arial" panose="020B0604020202020204" pitchFamily="34" charset="0"/>
              <a:buChar char="•"/>
            </a:pPr>
            <a:r>
              <a:rPr lang="en-US" sz="1600" cap="none" spc="0" dirty="0">
                <a:cs typeface="Arial" panose="020B0604020202020204" pitchFamily="34" charset="0"/>
              </a:rPr>
              <a:t>Create another UI that is accessible by managers that allows them to change the restaurant’s table layout and modify the server’s menu selection buttons on their own without the need to contact the developer for an update to the predefined interface.</a:t>
            </a:r>
          </a:p>
          <a:p>
            <a:pPr marL="285750" indent="-285750" algn="l">
              <a:buFont typeface="Arial" panose="020B0604020202020204" pitchFamily="34" charset="0"/>
              <a:buChar char="•"/>
            </a:pPr>
            <a:r>
              <a:rPr lang="en-US" sz="1600" cap="none" spc="0" dirty="0">
                <a:cs typeface="Arial" panose="020B0604020202020204" pitchFamily="34" charset="0"/>
              </a:rPr>
              <a:t>Add another UI for take-out orders as described below.</a:t>
            </a:r>
          </a:p>
          <a:p>
            <a:pPr marL="742950" lvl="1" indent="-285750">
              <a:buFont typeface="Arial" panose="020B0604020202020204" pitchFamily="34" charset="0"/>
              <a:buChar char="•"/>
            </a:pPr>
            <a:r>
              <a:rPr lang="en-US" sz="1200" cap="none" spc="0" dirty="0">
                <a:solidFill>
                  <a:schemeClr val="bg1"/>
                </a:solidFill>
                <a:cs typeface="Arial" panose="020B0604020202020204" pitchFamily="34" charset="0"/>
              </a:rPr>
              <a:t>Allow for take-out orders to be processed. These can come from an individual on the restaurant’s website or from services such as Uber Eats, </a:t>
            </a:r>
            <a:r>
              <a:rPr lang="en-US" sz="1200" cap="none" spc="0" dirty="0" err="1">
                <a:solidFill>
                  <a:schemeClr val="bg1"/>
                </a:solidFill>
                <a:cs typeface="Arial" panose="020B0604020202020204" pitchFamily="34" charset="0"/>
              </a:rPr>
              <a:t>GrubHub</a:t>
            </a:r>
            <a:r>
              <a:rPr lang="en-US" sz="1200" cap="none" spc="0" dirty="0">
                <a:solidFill>
                  <a:schemeClr val="bg1"/>
                </a:solidFill>
                <a:cs typeface="Arial" panose="020B0604020202020204" pitchFamily="34" charset="0"/>
              </a:rPr>
              <a:t>, etc.  </a:t>
            </a:r>
          </a:p>
          <a:p>
            <a:pPr lvl="1"/>
            <a:endParaRPr lang="en-US" sz="1200" cap="none" spc="0" dirty="0">
              <a:solidFill>
                <a:schemeClr val="bg1"/>
              </a:solidFill>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a:p>
            <a:pPr algn="l"/>
            <a:endParaRPr lang="en-US" sz="1600" spc="0" dirty="0">
              <a:cs typeface="Arial" panose="020B0604020202020204" pitchFamily="34" charset="0"/>
            </a:endParaRPr>
          </a:p>
          <a:p>
            <a:pPr marL="285750" indent="-285750" algn="l">
              <a:buFont typeface="Arial" panose="020B0604020202020204" pitchFamily="34" charset="0"/>
              <a:buChar char="•"/>
            </a:pPr>
            <a:endParaRPr lang="en-US" sz="1600" spc="0" dirty="0">
              <a:cs typeface="Arial" panose="020B0604020202020204" pitchFamily="34"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3853358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4042171" y="2910204"/>
            <a:ext cx="4107655" cy="518795"/>
          </a:xfrm>
        </p:spPr>
        <p:txBody>
          <a:bodyPr/>
          <a:lstStyle/>
          <a:p>
            <a:r>
              <a:rPr lang="en-US" spc="0" dirty="0"/>
              <a:t>CentRes Team</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3349532" y="2130970"/>
            <a:ext cx="5492935" cy="2596059"/>
          </a:xfrm>
        </p:spPr>
        <p:txBody>
          <a:bodyPr>
            <a:noAutofit/>
          </a:bodyPr>
          <a:lstStyle/>
          <a:p>
            <a:r>
              <a:rPr lang="en-US" sz="2000" spc="0" dirty="0"/>
              <a:t>Carson Pribble </a:t>
            </a:r>
            <a:br>
              <a:rPr lang="en-US" sz="2000" spc="0" dirty="0"/>
            </a:br>
            <a:r>
              <a:rPr lang="en-US" sz="2000" spc="0" dirty="0"/>
              <a:t> Chase Jamison</a:t>
            </a:r>
            <a:br>
              <a:rPr lang="en-US" sz="2000" spc="0" dirty="0"/>
            </a:br>
            <a:r>
              <a:rPr lang="en-US" sz="2000" spc="0" dirty="0"/>
              <a:t> David Utshudiema</a:t>
            </a:r>
            <a:br>
              <a:rPr lang="en-US" sz="2000" spc="0" dirty="0"/>
            </a:br>
            <a:r>
              <a:rPr lang="en-US" sz="2000" spc="0" dirty="0"/>
              <a:t> Katherine Landsman</a:t>
            </a:r>
            <a:br>
              <a:rPr lang="en-US" sz="2000" spc="0" dirty="0"/>
            </a:br>
            <a:r>
              <a:rPr lang="en-US" sz="2000" spc="0" dirty="0"/>
              <a:t> Mohamed Ibensilalen</a:t>
            </a:r>
            <a:br>
              <a:rPr lang="en-US" sz="2000" spc="0" dirty="0"/>
            </a:br>
            <a:r>
              <a:rPr lang="en-US" sz="2000" spc="0" dirty="0"/>
              <a:t> Sergio Mainville</a:t>
            </a:r>
          </a:p>
        </p:txBody>
      </p:sp>
      <p:sp>
        <p:nvSpPr>
          <p:cNvPr id="3" name="TextBox 2">
            <a:extLst>
              <a:ext uri="{FF2B5EF4-FFF2-40B4-BE49-F238E27FC236}">
                <a16:creationId xmlns:a16="http://schemas.microsoft.com/office/drawing/2014/main" id="{00B88F18-6EAE-7043-9C4E-EFA02E006C10}"/>
              </a:ext>
            </a:extLst>
          </p:cNvPr>
          <p:cNvSpPr txBox="1"/>
          <p:nvPr/>
        </p:nvSpPr>
        <p:spPr>
          <a:xfrm>
            <a:off x="3247938" y="645028"/>
            <a:ext cx="5696124" cy="923330"/>
          </a:xfrm>
          <a:prstGeom prst="rect">
            <a:avLst/>
          </a:prstGeom>
          <a:noFill/>
        </p:spPr>
        <p:txBody>
          <a:bodyPr wrap="square" rtlCol="0">
            <a:spAutoFit/>
          </a:bodyPr>
          <a:lstStyle/>
          <a:p>
            <a:pPr algn="ctr"/>
            <a:r>
              <a:rPr lang="en-US" sz="5400" dirty="0"/>
              <a:t>Meet the Team!</a:t>
            </a:r>
          </a:p>
        </p:txBody>
      </p:sp>
    </p:spTree>
    <p:extLst>
      <p:ext uri="{BB962C8B-B14F-4D97-AF65-F5344CB8AC3E}">
        <p14:creationId xmlns:p14="http://schemas.microsoft.com/office/powerpoint/2010/main" val="349903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58991" y="151788"/>
            <a:ext cx="5251450" cy="975869"/>
          </a:xfrm>
        </p:spPr>
        <p:txBody>
          <a:bodyPr>
            <a:normAutofit/>
          </a:bodyPr>
          <a:lstStyle/>
          <a:p>
            <a:r>
              <a:rPr lang="en-US" sz="2800" dirty="0"/>
              <a:t>Team Collaboration and project Management</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9922"/>
            <a:ext cx="609600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897218" y="1375873"/>
            <a:ext cx="6095999" cy="5233911"/>
          </a:xfrm>
        </p:spPr>
        <p:txBody>
          <a:bodyPr/>
          <a:lstStyle/>
          <a:p>
            <a:pPr algn="l"/>
            <a:r>
              <a:rPr lang="en-US" sz="1600" b="1" u="sng" spc="0" dirty="0">
                <a:cs typeface="Arial" panose="020B0604020202020204" pitchFamily="34" charset="0"/>
              </a:rPr>
              <a:t>Team Collaboration</a:t>
            </a:r>
          </a:p>
          <a:p>
            <a:pPr marL="285750" indent="-285750" algn="l">
              <a:buFont typeface="Arial" panose="020B0604020202020204" pitchFamily="34" charset="0"/>
              <a:buChar char="•"/>
            </a:pPr>
            <a:r>
              <a:rPr lang="en-US" sz="1600" spc="0" dirty="0">
                <a:cs typeface="Arial" panose="020B0604020202020204" pitchFamily="34" charset="0"/>
              </a:rPr>
              <a:t>GitHub</a:t>
            </a:r>
          </a:p>
          <a:p>
            <a:pPr algn="l"/>
            <a:r>
              <a:rPr lang="en-US" sz="1600" spc="0" dirty="0">
                <a:cs typeface="Arial" panose="020B0604020202020204" pitchFamily="34" charset="0"/>
              </a:rPr>
              <a:t>	-version control system</a:t>
            </a:r>
          </a:p>
          <a:p>
            <a:pPr marL="285750" indent="-285750" algn="l">
              <a:buFont typeface="Arial" panose="020B0604020202020204" pitchFamily="34" charset="0"/>
              <a:buChar char="•"/>
            </a:pPr>
            <a:r>
              <a:rPr lang="en-US" sz="1600" spc="0" dirty="0">
                <a:cs typeface="Arial" panose="020B0604020202020204" pitchFamily="34" charset="0"/>
              </a:rPr>
              <a:t>GitHub Projects</a:t>
            </a:r>
          </a:p>
          <a:p>
            <a:pPr algn="l"/>
            <a:r>
              <a:rPr lang="en-US" sz="1600" spc="0" dirty="0">
                <a:cs typeface="Arial" panose="020B0604020202020204" pitchFamily="34" charset="0"/>
              </a:rPr>
              <a:t>	-Track tasks in a Centralized location</a:t>
            </a:r>
          </a:p>
          <a:p>
            <a:pPr marL="285750" indent="-285750" algn="l">
              <a:buFont typeface="Arial" panose="020B0604020202020204" pitchFamily="34" charset="0"/>
              <a:buChar char="•"/>
            </a:pPr>
            <a:r>
              <a:rPr lang="en-US" sz="1600" spc="0" dirty="0">
                <a:cs typeface="Arial" panose="020B0604020202020204" pitchFamily="34" charset="0"/>
              </a:rPr>
              <a:t>Microsoft teams</a:t>
            </a:r>
          </a:p>
          <a:p>
            <a:pPr algn="l"/>
            <a:r>
              <a:rPr lang="en-US" sz="1600" spc="0" dirty="0">
                <a:cs typeface="Arial" panose="020B0604020202020204" pitchFamily="34" charset="0"/>
              </a:rPr>
              <a:t>	-Project communication</a:t>
            </a:r>
          </a:p>
          <a:p>
            <a:pPr marL="285750" indent="-285750" algn="l">
              <a:buFont typeface="Arial" panose="020B0604020202020204" pitchFamily="34" charset="0"/>
              <a:buChar char="•"/>
            </a:pPr>
            <a:endParaRPr lang="en-US" sz="1600" spc="0" dirty="0">
              <a:cs typeface="Arial" panose="020B0604020202020204" pitchFamily="34" charset="0"/>
            </a:endParaRPr>
          </a:p>
          <a:p>
            <a:pPr algn="l"/>
            <a:r>
              <a:rPr lang="en-US" sz="1600" b="1" u="sng" spc="0" dirty="0">
                <a:cs typeface="Arial" panose="020B0604020202020204" pitchFamily="34" charset="0"/>
              </a:rPr>
              <a:t>Project Management Plan</a:t>
            </a:r>
          </a:p>
          <a:p>
            <a:pPr marL="285750" indent="-285750" algn="l">
              <a:buFont typeface="Arial" panose="020B0604020202020204" pitchFamily="34" charset="0"/>
              <a:buChar char="•"/>
            </a:pPr>
            <a:r>
              <a:rPr lang="en-US" sz="1600" spc="0" dirty="0">
                <a:cs typeface="Arial" panose="020B0604020202020204" pitchFamily="34" charset="0"/>
              </a:rPr>
              <a:t>Agile Principles</a:t>
            </a:r>
          </a:p>
          <a:p>
            <a:pPr algn="l"/>
            <a:r>
              <a:rPr lang="en-US" sz="1600" spc="0" dirty="0">
                <a:cs typeface="Arial" panose="020B0604020202020204" pitchFamily="34" charset="0"/>
              </a:rPr>
              <a:t>	-Allows for project transparency and task optimization</a:t>
            </a:r>
          </a:p>
          <a:p>
            <a:pPr marL="285750" indent="-285750" algn="l">
              <a:buFont typeface="Arial" panose="020B0604020202020204" pitchFamily="34" charset="0"/>
              <a:buChar char="•"/>
            </a:pPr>
            <a:r>
              <a:rPr lang="en-US" sz="1600" spc="0" dirty="0">
                <a:cs typeface="Arial" panose="020B0604020202020204" pitchFamily="34" charset="0"/>
              </a:rPr>
              <a:t>Scum Methodology </a:t>
            </a:r>
          </a:p>
          <a:p>
            <a:pPr algn="l"/>
            <a:r>
              <a:rPr lang="en-US" sz="1600" spc="0" dirty="0">
                <a:cs typeface="Arial" panose="020B0604020202020204" pitchFamily="34" charset="0"/>
              </a:rPr>
              <a:t>	-Encourages higher productivity</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552549"/>
            <a:ext cx="5416550" cy="4557919"/>
          </a:xfrm>
        </p:spPr>
        <p:txBody>
          <a:bodyPr>
            <a:normAutofit/>
          </a:bodyPr>
          <a:lstStyle/>
          <a:p>
            <a:pPr marL="0" indent="0">
              <a:buNone/>
            </a:pPr>
            <a:endParaRPr lang="en-US" dirty="0"/>
          </a:p>
          <a:p>
            <a:pPr marL="0" indent="0">
              <a:buNone/>
            </a:pPr>
            <a:r>
              <a:rPr lang="en-US" dirty="0"/>
              <a:t>CentRes is a software for small restaurant owners that helps their employees streamline the order process and manage tables easily. The main goal of CentRes is restaurant centralization. </a:t>
            </a:r>
          </a:p>
          <a:p>
            <a:pPr marL="0" indent="0">
              <a:buNone/>
            </a:pPr>
            <a:endParaRPr lang="en-US" dirty="0"/>
          </a:p>
          <a:p>
            <a:pPr marL="0" indent="0">
              <a:buNone/>
            </a:pPr>
            <a:r>
              <a:rPr lang="en-US" dirty="0"/>
              <a:t>CentRes allows employees to easily interact with customers’ orders and reduces miscommunication. Customer wait times are reduced by transmitting orders directly to the kitchen. </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5</a:t>
            </a:fld>
            <a:endParaRPr lang="en-US" dirty="0"/>
          </a:p>
        </p:txBody>
      </p:sp>
      <p:sp>
        <p:nvSpPr>
          <p:cNvPr id="3" name="Text Placeholder 2">
            <a:extLst>
              <a:ext uri="{FF2B5EF4-FFF2-40B4-BE49-F238E27FC236}">
                <a16:creationId xmlns:a16="http://schemas.microsoft.com/office/drawing/2014/main" id="{DBF5275B-C1F9-0732-D4B5-3FCC925E2164}"/>
              </a:ext>
            </a:extLst>
          </p:cNvPr>
          <p:cNvSpPr>
            <a:spLocks noGrp="1"/>
          </p:cNvSpPr>
          <p:nvPr>
            <p:ph type="body" sz="quarter" idx="16"/>
          </p:nvPr>
        </p:nvSpPr>
        <p:spPr>
          <a:xfrm>
            <a:off x="6336335" y="346229"/>
            <a:ext cx="5212934" cy="976544"/>
          </a:xfrm>
        </p:spPr>
        <p:txBody>
          <a:bodyPr/>
          <a:lstStyle/>
          <a:p>
            <a:r>
              <a:rPr lang="en-US" sz="3600" spc="100" dirty="0">
                <a:latin typeface="+mj-lt"/>
              </a:rPr>
              <a:t>Project Overview</a:t>
            </a:r>
          </a:p>
        </p:txBody>
      </p:sp>
    </p:spTree>
    <p:extLst>
      <p:ext uri="{BB962C8B-B14F-4D97-AF65-F5344CB8AC3E}">
        <p14:creationId xmlns:p14="http://schemas.microsoft.com/office/powerpoint/2010/main" val="13253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36334" y="1705284"/>
            <a:ext cx="5416550" cy="4557919"/>
          </a:xfrm>
        </p:spPr>
        <p:txBody>
          <a:bodyPr>
            <a:normAutofit/>
          </a:bodyPr>
          <a:lstStyle/>
          <a:p>
            <a:pPr marL="0" indent="0">
              <a:buNone/>
            </a:pPr>
            <a:endParaRPr lang="en-US" dirty="0"/>
          </a:p>
          <a:p>
            <a:pPr marL="0" indent="0">
              <a:buNone/>
            </a:pPr>
            <a:r>
              <a:rPr lang="en-US" dirty="0"/>
              <a:t>Servers will have an easy-to-read display that keeps track of things such as menu items, prices, order times and order status. Chefs will have access to real time order data and will have the ability to provide status updates to servers. Hosts can manage the restaurant flow via table assignments and can view server availability. Managers have the ability to update the menu, edit orders, alter the bill, view wait times and more!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pPr/>
              <a:t>6</a:t>
            </a:fld>
            <a:endParaRPr lang="en-US" dirty="0"/>
          </a:p>
        </p:txBody>
      </p:sp>
      <p:sp>
        <p:nvSpPr>
          <p:cNvPr id="7" name="Text Placeholder 2">
            <a:extLst>
              <a:ext uri="{FF2B5EF4-FFF2-40B4-BE49-F238E27FC236}">
                <a16:creationId xmlns:a16="http://schemas.microsoft.com/office/drawing/2014/main" id="{CFDA9269-055C-5772-E8B6-BACBFA0AB992}"/>
              </a:ext>
            </a:extLst>
          </p:cNvPr>
          <p:cNvSpPr>
            <a:spLocks noGrp="1"/>
          </p:cNvSpPr>
          <p:nvPr>
            <p:ph type="body" sz="quarter" idx="16"/>
          </p:nvPr>
        </p:nvSpPr>
        <p:spPr>
          <a:xfrm>
            <a:off x="6336334" y="390618"/>
            <a:ext cx="5416550" cy="994299"/>
          </a:xfrm>
        </p:spPr>
        <p:txBody>
          <a:bodyPr/>
          <a:lstStyle/>
          <a:p>
            <a:r>
              <a:rPr lang="en-US" sz="3600" spc="100" dirty="0">
                <a:latin typeface="+mj-lt"/>
              </a:rPr>
              <a:t>Project Description</a:t>
            </a:r>
          </a:p>
        </p:txBody>
      </p:sp>
    </p:spTree>
    <p:extLst>
      <p:ext uri="{BB962C8B-B14F-4D97-AF65-F5344CB8AC3E}">
        <p14:creationId xmlns:p14="http://schemas.microsoft.com/office/powerpoint/2010/main" val="275899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gn="l">
              <a:lnSpc>
                <a:spcPct val="107000"/>
              </a:lnSpc>
              <a:spcBef>
                <a:spcPts val="0"/>
              </a:spcBef>
              <a:spcAft>
                <a:spcPts val="0"/>
              </a:spcAft>
            </a:pPr>
            <a:r>
              <a:rPr lang="en-US" dirty="0">
                <a:solidFill>
                  <a:schemeClr val="tx1"/>
                </a:solidFill>
                <a:effectLst/>
                <a:latin typeface="+mn-lt"/>
                <a:ea typeface="Calibri" panose="020F0502020204030204" pitchFamily="34" charset="0"/>
                <a:cs typeface="Times New Roman" panose="02020603050405020304" pitchFamily="18" charset="0"/>
              </a:rPr>
              <a:t>Server management (allows host to assign tables)</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Table management (track customer orders, and generate itemized bill)</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Order management (server/kitchen order tracking)</a:t>
            </a:r>
            <a:br>
              <a:rPr lang="en-US" dirty="0">
                <a:solidFill>
                  <a:schemeClr val="tx1"/>
                </a:solidFill>
                <a:effectLst/>
                <a:latin typeface="+mn-lt"/>
                <a:ea typeface="Calibri" panose="020F0502020204030204" pitchFamily="34" charset="0"/>
                <a:cs typeface="Times New Roman" panose="02020603050405020304" pitchFamily="18" charset="0"/>
              </a:rPr>
            </a:br>
            <a:br>
              <a:rPr lang="en-US" dirty="0">
                <a:solidFill>
                  <a:schemeClr val="tx1"/>
                </a:solidFill>
                <a:effectLst/>
                <a:latin typeface="+mn-lt"/>
                <a:ea typeface="Yu Mincho" panose="02020400000000000000" pitchFamily="18" charset="-128"/>
                <a:cs typeface="Times New Roman" panose="02020603050405020304" pitchFamily="18" charset="0"/>
              </a:rPr>
            </a:br>
            <a:r>
              <a:rPr lang="en-US" dirty="0">
                <a:solidFill>
                  <a:schemeClr val="tx1"/>
                </a:solidFill>
                <a:effectLst/>
                <a:latin typeface="+mn-lt"/>
                <a:ea typeface="Calibri" panose="020F0502020204030204" pitchFamily="34" charset="0"/>
                <a:cs typeface="Times New Roman" panose="02020603050405020304" pitchFamily="18" charset="0"/>
              </a:rPr>
              <a:t>Menu management (CRUD operations)</a:t>
            </a:r>
            <a:endParaRPr lang="en-US"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Project Features</a:t>
            </a: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917" y="1493240"/>
            <a:ext cx="9018165" cy="4655890"/>
          </a:xfrm>
        </p:spPr>
        <p:txBody>
          <a:bodyPr>
            <a:normAutofit/>
          </a:bodyPr>
          <a:lstStyle/>
          <a:p>
            <a:pPr marL="914400" marR="0" lvl="2">
              <a:lnSpc>
                <a:spcPct val="107000"/>
              </a:lnSpc>
              <a:spcBef>
                <a:spcPts val="0"/>
              </a:spcBef>
              <a:spcAft>
                <a:spcPts val="0"/>
              </a:spcAft>
            </a:pP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only see available tables so I can reserve it for the customer.</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place an order in my device and send it directly to the kitchen.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line cook, I want to receive notification for every new order and can mark it ready after preparation.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Calibri" panose="020F0502020204030204" pitchFamily="34" charset="0"/>
                <a:cs typeface="Times New Roman" panose="02020603050405020304" pitchFamily="18" charset="0"/>
              </a:rPr>
              <a:t>As a server, I want to receive notification from the kitchen on every order that is ready so I can mark it completed after serving it to the right table.</a:t>
            </a:r>
            <a:endParaRPr lang="en-US" sz="1400" dirty="0">
              <a:solidFill>
                <a:schemeClr val="tx1"/>
              </a:solidFill>
              <a:effectLst/>
              <a:latin typeface="+mn-lt"/>
              <a:ea typeface="Yu Mincho" panose="02020400000000000000" pitchFamily="18" charset="-128"/>
              <a:cs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478756" y="201336"/>
            <a:ext cx="9234488" cy="897622"/>
          </a:xfrm>
        </p:spPr>
        <p:txBody>
          <a:bodyPr/>
          <a:lstStyle/>
          <a:p>
            <a:r>
              <a:rPr lang="en-US" sz="3600" spc="100" dirty="0"/>
              <a:t>User Stories</a:t>
            </a:r>
          </a:p>
        </p:txBody>
      </p:sp>
    </p:spTree>
    <p:extLst>
      <p:ext uri="{BB962C8B-B14F-4D97-AF65-F5344CB8AC3E}">
        <p14:creationId xmlns:p14="http://schemas.microsoft.com/office/powerpoint/2010/main" val="80992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a:xfrm>
            <a:off x="0" y="0"/>
            <a:ext cx="12192000" cy="6858000"/>
          </a:xfrm>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719940" y="1661686"/>
            <a:ext cx="4860250" cy="4655890"/>
          </a:xfrm>
        </p:spPr>
        <p:txBody>
          <a:bodyPr>
            <a:normAutofit/>
          </a:bodyPr>
          <a:lstStyle/>
          <a:p>
            <a:pPr marL="914400" marR="0" lvl="2" algn="l">
              <a:lnSpc>
                <a:spcPct val="107000"/>
              </a:lnSpc>
              <a:spcBef>
                <a:spcPts val="0"/>
              </a:spcBef>
              <a:spcAft>
                <a:spcPts val="0"/>
              </a:spcAft>
            </a:pPr>
            <a:br>
              <a:rPr lang="en-US" sz="1200" b="1" dirty="0">
                <a:solidFill>
                  <a:schemeClr val="tx1"/>
                </a:solidFill>
                <a:effectLst/>
                <a:latin typeface="Times New Roman" panose="02020603050405020304" pitchFamily="18" charset="0"/>
                <a:ea typeface="Times New Roman" panose="02020603050405020304" pitchFamily="18" charset="0"/>
              </a:rPr>
            </a:br>
            <a:r>
              <a:rPr lang="en-US" sz="1400" b="1" dirty="0">
                <a:solidFill>
                  <a:schemeClr val="tx1"/>
                </a:solidFill>
                <a:effectLst/>
                <a:latin typeface="+mn-lt"/>
                <a:ea typeface="Times New Roman" panose="02020603050405020304" pitchFamily="18" charset="0"/>
              </a:rPr>
              <a:t>Actor: </a:t>
            </a:r>
            <a:r>
              <a:rPr lang="en-US" sz="1400" dirty="0">
                <a:solidFill>
                  <a:schemeClr val="tx1"/>
                </a:solidFill>
                <a:effectLst/>
                <a:latin typeface="+mn-lt"/>
                <a:ea typeface="Times New Roman" panose="02020603050405020304" pitchFamily="18" charset="0"/>
              </a:rPr>
              <a:t>Server</a:t>
            </a:r>
            <a:br>
              <a:rPr lang="en-US" sz="1400" dirty="0">
                <a:solidFill>
                  <a:schemeClr val="tx1"/>
                </a:solidFill>
                <a:effectLst/>
                <a:latin typeface="+mn-lt"/>
                <a:ea typeface="Times New Roman" panose="02020603050405020304" pitchFamily="18" charset="0"/>
              </a:rPr>
            </a:br>
            <a:r>
              <a:rPr lang="en-US" sz="1400" b="1" dirty="0">
                <a:solidFill>
                  <a:schemeClr val="tx1"/>
                </a:solidFill>
                <a:effectLst/>
                <a:latin typeface="+mn-lt"/>
                <a:ea typeface="Times New Roman" panose="02020603050405020304" pitchFamily="18" charset="0"/>
              </a:rPr>
              <a:t>Basic Use Case Description: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reserves available table for the customer.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sends order to the kitchen.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Server gets notification of order completion</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and marks the order complete after order is </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served to the customer. </a:t>
            </a: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Times New Roman" panose="02020603050405020304" pitchFamily="18" charset="0"/>
              </a:rPr>
            </a:br>
            <a:br>
              <a:rPr lang="en-US" sz="1400" dirty="0">
                <a:solidFill>
                  <a:schemeClr val="tx1"/>
                </a:solidFill>
                <a:effectLst/>
                <a:latin typeface="+mn-lt"/>
                <a:ea typeface="Calibri" panose="020F0502020204030204" pitchFamily="34" charset="0"/>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Actor:</a:t>
            </a:r>
            <a:r>
              <a:rPr lang="en-US" sz="1400" dirty="0">
                <a:solidFill>
                  <a:schemeClr val="tx1"/>
                </a:solidFill>
                <a:effectLst/>
                <a:latin typeface="+mn-lt"/>
                <a:ea typeface="Calibri" panose="020F0502020204030204" pitchFamily="34" charset="0"/>
                <a:cs typeface="Times New Roman" panose="02020603050405020304" pitchFamily="18" charset="0"/>
              </a:rPr>
              <a:t> Line Cook </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b="1" dirty="0">
                <a:solidFill>
                  <a:schemeClr val="tx1"/>
                </a:solidFill>
                <a:effectLst/>
                <a:latin typeface="+mn-lt"/>
                <a:ea typeface="Calibri" panose="020F0502020204030204" pitchFamily="34" charset="0"/>
                <a:cs typeface="Times New Roman" panose="02020603050405020304" pitchFamily="18" charset="0"/>
              </a:rPr>
              <a:t>Basic Use Case Description:</a:t>
            </a:r>
            <a:br>
              <a:rPr lang="en-US" sz="1400" dirty="0">
                <a:solidFill>
                  <a:schemeClr val="tx1"/>
                </a:solidFill>
                <a:effectLst/>
                <a:latin typeface="+mn-lt"/>
                <a:ea typeface="Yu Mincho" panose="02020400000000000000" pitchFamily="18" charset="-128"/>
                <a:cs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receive placed order with time stamps.</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check off individual items within order.</a:t>
            </a:r>
            <a:br>
              <a:rPr lang="en-US" sz="1400" dirty="0">
                <a:solidFill>
                  <a:schemeClr val="tx1"/>
                </a:solidFill>
                <a:effectLst/>
                <a:latin typeface="+mn-lt"/>
                <a:ea typeface="Times New Roman" panose="02020603050405020304" pitchFamily="18" charset="0"/>
              </a:rPr>
            </a:br>
            <a:r>
              <a:rPr lang="en-US" sz="1400" dirty="0">
                <a:solidFill>
                  <a:schemeClr val="tx1"/>
                </a:solidFill>
                <a:effectLst/>
                <a:latin typeface="+mn-lt"/>
                <a:ea typeface="Times New Roman" panose="02020603050405020304" pitchFamily="18" charset="0"/>
              </a:rPr>
              <a:t>Line cooks mark the order ready after all items within the order are prepared.</a:t>
            </a:r>
            <a:br>
              <a:rPr lang="en-US" sz="1000" dirty="0">
                <a:effectLst/>
                <a:latin typeface="Times New Roman" panose="02020603050405020304" pitchFamily="18" charset="0"/>
                <a:ea typeface="Times New Roman" panose="02020603050405020304" pitchFamily="18" charset="0"/>
              </a:rPr>
            </a:br>
            <a:br>
              <a:rPr lang="en-US" sz="1000" dirty="0">
                <a:effectLst/>
                <a:latin typeface="Calibri" panose="020F0502020204030204" pitchFamily="34" charset="0"/>
                <a:ea typeface="Yu Mincho" panose="02020400000000000000" pitchFamily="18" charset="-128"/>
                <a:cs typeface="Times New Roman" panose="02020603050405020304" pitchFamily="18" charset="0"/>
              </a:rPr>
            </a:b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800" dirty="0">
                <a:effectLst/>
                <a:latin typeface="Calibri" panose="020F0502020204030204" pitchFamily="34" charset="0"/>
                <a:ea typeface="Yu Mincho" panose="02020400000000000000" pitchFamily="18" charset="-128"/>
                <a:cs typeface="Times New Roman" panose="02020603050405020304" pitchFamily="18" charset="0"/>
              </a:rPr>
            </a:br>
            <a:endParaRPr lang="en-US" sz="800" dirty="0">
              <a:effectLst/>
              <a:latin typeface="Times New Roman" panose="02020603050405020304" pitchFamily="18" charset="0"/>
              <a:ea typeface="Times New Roman" panose="02020603050405020304" pitchFamily="18" charset="0"/>
            </a:endParaRP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178" y="672451"/>
            <a:ext cx="9234488" cy="897622"/>
          </a:xfrm>
        </p:spPr>
        <p:txBody>
          <a:bodyPr/>
          <a:lstStyle/>
          <a:p>
            <a:r>
              <a:rPr lang="en-US" sz="3600" spc="100" dirty="0"/>
              <a:t>Use Case</a:t>
            </a:r>
          </a:p>
        </p:txBody>
      </p:sp>
      <p:sp>
        <p:nvSpPr>
          <p:cNvPr id="7" name="Title 4">
            <a:extLst>
              <a:ext uri="{FF2B5EF4-FFF2-40B4-BE49-F238E27FC236}">
                <a16:creationId xmlns:a16="http://schemas.microsoft.com/office/drawing/2014/main" id="{83FE275C-4F61-F349-D635-66C97E72ED83}"/>
              </a:ext>
            </a:extLst>
          </p:cNvPr>
          <p:cNvSpPr txBox="1">
            <a:spLocks/>
          </p:cNvSpPr>
          <p:nvPr/>
        </p:nvSpPr>
        <p:spPr>
          <a:xfrm>
            <a:off x="6300130" y="1661686"/>
            <a:ext cx="5171930" cy="4655890"/>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rmAutofit/>
          </a:bodyPr>
          <a:lstStyle>
            <a:lvl1pPr algn="ctr" defTabSz="914400" rtl="0" eaLnBrk="1" latinLnBrk="0" hangingPunct="1">
              <a:lnSpc>
                <a:spcPct val="100000"/>
              </a:lnSpc>
              <a:spcBef>
                <a:spcPct val="0"/>
              </a:spcBef>
              <a:buNone/>
              <a:defRPr sz="1400" kern="1200" cap="all" spc="300" baseline="0">
                <a:solidFill>
                  <a:schemeClr val="tx1"/>
                </a:solidFill>
                <a:latin typeface="+mn-lt"/>
                <a:ea typeface="+mj-ea"/>
                <a:cs typeface="+mj-cs"/>
              </a:defRPr>
            </a:lvl1pPr>
          </a:lstStyle>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Host</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manage table availability.</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Host can assign tables to servers.</a:t>
            </a: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endParaRPr lang="en-US" sz="1400" kern="0" dirty="0">
              <a:latin typeface="Calibri" panose="020F0502020204030204" pitchFamily="34" charset="0"/>
              <a:ea typeface="Yu Mincho" panose="02020400000000000000" pitchFamily="18" charset="-128"/>
              <a:cs typeface="Times New Roman" panose="02020603050405020304" pitchFamily="18" charset="0"/>
            </a:endParaRP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Actor</a:t>
            </a:r>
            <a:r>
              <a:rPr lang="en-US" sz="1400" kern="0" dirty="0">
                <a:latin typeface="Calibri" panose="020F0502020204030204" pitchFamily="34" charset="0"/>
                <a:ea typeface="Yu Mincho" panose="02020400000000000000" pitchFamily="18" charset="-128"/>
                <a:cs typeface="Times New Roman" panose="02020603050405020304" pitchFamily="18" charset="0"/>
              </a:rPr>
              <a:t>: Manager</a:t>
            </a:r>
          </a:p>
          <a:p>
            <a:pPr marL="914400" lvl="2">
              <a:lnSpc>
                <a:spcPct val="107000"/>
              </a:lnSpc>
            </a:pPr>
            <a:r>
              <a:rPr lang="en-US" sz="1400" b="1" kern="0" dirty="0">
                <a:latin typeface="Calibri" panose="020F0502020204030204" pitchFamily="34" charset="0"/>
                <a:ea typeface="Yu Mincho" panose="02020400000000000000" pitchFamily="18" charset="-128"/>
                <a:cs typeface="Times New Roman" panose="02020603050405020304" pitchFamily="18" charset="0"/>
              </a:rPr>
              <a:t>Basic Use Case Description</a:t>
            </a:r>
            <a:r>
              <a:rPr lang="en-US" sz="1400" kern="0" dirty="0">
                <a:latin typeface="Calibri" panose="020F0502020204030204" pitchFamily="34" charset="0"/>
                <a:ea typeface="Yu Mincho" panose="02020400000000000000" pitchFamily="18" charset="-128"/>
                <a:cs typeface="Times New Roman" panose="02020603050405020304" pitchFamily="18" charset="0"/>
              </a:rPr>
              <a:t>:</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edit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alter bill.</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overall wait times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for all orders.</a:t>
            </a:r>
          </a:p>
          <a:p>
            <a:pPr marL="914400" lvl="2">
              <a:lnSpc>
                <a:spcPct val="107000"/>
              </a:lnSpc>
            </a:pPr>
            <a:r>
              <a:rPr lang="en-US" sz="1400" kern="0" dirty="0">
                <a:latin typeface="Calibri" panose="020F0502020204030204" pitchFamily="34" charset="0"/>
                <a:ea typeface="Yu Mincho" panose="02020400000000000000" pitchFamily="18" charset="-128"/>
                <a:cs typeface="Times New Roman" panose="02020603050405020304" pitchFamily="18" charset="0"/>
              </a:rPr>
              <a:t>Manager can view time stamps on orders.</a:t>
            </a:r>
          </a:p>
          <a:p>
            <a:pPr marL="914400" lvl="2">
              <a:lnSpc>
                <a:spcPct val="107000"/>
              </a:lnSpc>
            </a:pPr>
            <a:br>
              <a:rPr lang="en-US" sz="10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r>
              <a:rPr lang="en-US" sz="10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br>
              <a:rPr lang="en-US" sz="800" kern="0" dirty="0">
                <a:solidFill>
                  <a:sysClr val="windowText" lastClr="000000"/>
                </a:solidFill>
                <a:latin typeface="Calibri" panose="020F0502020204030204" pitchFamily="34" charset="0"/>
                <a:ea typeface="Yu Mincho" panose="02020400000000000000" pitchFamily="18" charset="-128"/>
                <a:cs typeface="Times New Roman" panose="02020603050405020304" pitchFamily="18" charset="0"/>
              </a:rPr>
            </a:br>
            <a:endParaRPr lang="en-US" sz="800" kern="0" dirty="0">
              <a:solidFill>
                <a:sysClr val="windowText" lastClr="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92131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316</TotalTime>
  <Words>1611</Words>
  <Application>Microsoft Office PowerPoint</Application>
  <PresentationFormat>Widescreen</PresentationFormat>
  <Paragraphs>201</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CentRes</vt:lpstr>
      <vt:lpstr>Contents</vt:lpstr>
      <vt:lpstr>Carson Pribble   Chase Jamison  David Utshudiema  Katherine Landsman  Mohamed Ibensilalen  Sergio Mainville</vt:lpstr>
      <vt:lpstr>Team Collaboration and project Management</vt:lpstr>
      <vt:lpstr>PowerPoint Presentation</vt:lpstr>
      <vt:lpstr>PowerPoint Presentation</vt:lpstr>
      <vt:lpstr>Server management (allows host to assign tables)  Table management (track customer orders, and generate itemized bill)  Order management (server/kitchen order tracking)  Menu management (CRUD operations)</vt:lpstr>
      <vt:lpstr>As a server, I want to only see available tables so I can reserve it for the customer.   As a server, I want to place an order in my device and send it directly to the kitchen.   As a line cook, I want to receive notification for every new order and can mark it ready after preparation.   As a server, I want to receive notification from the kitchen on every order that is ready so I can mark it completed after serving it to the right table.</vt:lpstr>
      <vt:lpstr> Actor: Server Basic Use Case Description:  Server reserves available table for the customer. Server sends order to the kitchen. Server gets notification of order completion and marks the order complete after order is  served to the customer.    Actor: Line Cook  Basic Use Case Description: Line cooks receive placed order with time stamps. Line cooks check off individual items within order. Line cooks mark the order ready after all items within the order are prepared.    </vt:lpstr>
      <vt:lpstr>Requirement Specifications</vt:lpstr>
      <vt:lpstr>Requirement Specifications</vt:lpstr>
      <vt:lpstr>Requirement Specifications</vt:lpstr>
      <vt:lpstr>Requirement Specifications</vt:lpstr>
      <vt:lpstr>Requirement Specifications</vt:lpstr>
      <vt:lpstr>High Level Design </vt:lpstr>
      <vt:lpstr>High Level Design</vt:lpstr>
      <vt:lpstr>High Level Design</vt:lpstr>
      <vt:lpstr>High Level Design</vt:lpstr>
      <vt:lpstr>High Level Design</vt:lpstr>
      <vt:lpstr>Achievements and challenges</vt:lpstr>
      <vt:lpstr>Future 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dc:title>
  <dc:creator>Kat L</dc:creator>
  <cp:lastModifiedBy>Carson Pribble</cp:lastModifiedBy>
  <cp:revision>59</cp:revision>
  <dcterms:created xsi:type="dcterms:W3CDTF">2022-11-08T19:44:37Z</dcterms:created>
  <dcterms:modified xsi:type="dcterms:W3CDTF">2022-11-11T01:24:44Z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