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448" r:id="rId5"/>
    <p:sldId id="2462" r:id="rId6"/>
    <p:sldId id="2451" r:id="rId7"/>
    <p:sldId id="259" r:id="rId8"/>
    <p:sldId id="2464" r:id="rId9"/>
    <p:sldId id="2450" r:id="rId10"/>
    <p:sldId id="2466" r:id="rId11"/>
    <p:sldId id="2465" r:id="rId12"/>
    <p:sldId id="2467" r:id="rId13"/>
    <p:sldId id="2457" r:id="rId14"/>
    <p:sldId id="2476" r:id="rId15"/>
    <p:sldId id="2474" r:id="rId16"/>
    <p:sldId id="2475" r:id="rId17"/>
    <p:sldId id="2456" r:id="rId18"/>
    <p:sldId id="2478" r:id="rId19"/>
    <p:sldId id="2468" r:id="rId20"/>
    <p:sldId id="2479" r:id="rId21"/>
    <p:sldId id="2480" r:id="rId22"/>
    <p:sldId id="2470" r:id="rId23"/>
    <p:sldId id="2473" r:id="rId24"/>
    <p:sldId id="2477" r:id="rId25"/>
    <p:sldId id="2471" r:id="rId26"/>
    <p:sldId id="2472" r:id="rId27"/>
    <p:sldId id="243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11/15/2022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21</a:t>
            </a:fld>
            <a:endParaRPr lang="en-US" dirty="0"/>
          </a:p>
        </p:txBody>
      </p:sp>
    </p:spTree>
    <p:extLst>
      <p:ext uri="{BB962C8B-B14F-4D97-AF65-F5344CB8AC3E}">
        <p14:creationId xmlns:p14="http://schemas.microsoft.com/office/powerpoint/2010/main" val="275922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224702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565402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195292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20</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9.png"/><Relationship Id="rId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0.png"/><Relationship Id="rId4" Type="http://schemas.microsoft.com/office/2007/relationships/hdphoto" Target="../media/hdphoto6.wdp"/></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600" u="sng" spc="0" dirty="0"/>
              <a:t>User Requirements:</a:t>
            </a:r>
          </a:p>
          <a:p>
            <a:pPr marL="285750" indent="-285750" algn="l">
              <a:buFont typeface="Arial" panose="020B0604020202020204" pitchFamily="34" charset="0"/>
              <a:buChar char="•"/>
            </a:pPr>
            <a:r>
              <a:rPr lang="en-US" sz="1600" cap="none" spc="0" dirty="0"/>
              <a:t>Must allow manager to edit orders, alter bill, overview of wait times, view time stamps in order</a:t>
            </a:r>
          </a:p>
          <a:p>
            <a:pPr marL="285750" indent="-285750" algn="l">
              <a:buFont typeface="Arial" panose="020B0604020202020204" pitchFamily="34" charset="0"/>
              <a:buChar char="•"/>
            </a:pPr>
            <a:r>
              <a:rPr lang="en-US" sz="1600" cap="none" spc="0" dirty="0"/>
              <a:t>Must allow chef to view orders, time stamps for orders, and mark as ready</a:t>
            </a:r>
          </a:p>
          <a:p>
            <a:pPr marL="285750" indent="-285750" algn="l">
              <a:buFont typeface="Arial" panose="020B0604020202020204" pitchFamily="34" charset="0"/>
              <a:buChar char="•"/>
            </a:pPr>
            <a:r>
              <a:rPr lang="en-US" sz="1600" cap="none" spc="0" dirty="0"/>
              <a:t>Must allow chef to view orders, view tables, time stamp for orders, alter bill, view menu</a:t>
            </a:r>
          </a:p>
          <a:p>
            <a:pPr marL="285750" indent="-285750" algn="l">
              <a:buFont typeface="Arial" panose="020B0604020202020204" pitchFamily="34" charset="0"/>
              <a:buChar char="•"/>
            </a:pPr>
            <a:r>
              <a:rPr lang="en-US" sz="1600" cap="none" spc="0" dirty="0"/>
              <a:t>Must allow server to add to order, print check</a:t>
            </a:r>
          </a:p>
          <a:p>
            <a:pPr marL="285750" indent="-285750" algn="l">
              <a:buFont typeface="Arial" panose="020B0604020202020204" pitchFamily="34" charset="0"/>
              <a:buChar char="•"/>
            </a:pPr>
            <a:r>
              <a:rPr lang="en-US" sz="1600" cap="none" spc="0" dirty="0"/>
              <a:t>Must allow user to login with username and password</a:t>
            </a:r>
          </a:p>
          <a:p>
            <a:pPr marL="285750" indent="-285750" algn="l">
              <a:buFont typeface="Arial" panose="020B0604020202020204" pitchFamily="34" charset="0"/>
              <a:buChar char="•"/>
            </a:pPr>
            <a:r>
              <a:rPr lang="en-US" sz="1600" cap="none" spc="0" dirty="0"/>
              <a:t>Should allow host to manually mark tables as: a) Open for seating b) Seated  c) Need bussing.</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728132"/>
            <a:ext cx="6096000" cy="4840447"/>
          </a:xfrm>
        </p:spPr>
        <p:txBody>
          <a:bodyPr/>
          <a:lstStyle/>
          <a:p>
            <a:pPr algn="l"/>
            <a:r>
              <a:rPr lang="en-US" sz="1600" b="1" u="sng" spc="0" dirty="0">
                <a:cs typeface="Arial" panose="020B0604020202020204" pitchFamily="34" charset="0"/>
              </a:rPr>
              <a:t>Functional requirements</a:t>
            </a:r>
          </a:p>
          <a:p>
            <a:pPr marL="285750" indent="-285750" algn="l">
              <a:buFont typeface="Arial" panose="020B0604020202020204" pitchFamily="34" charset="0"/>
              <a:buChar char="•"/>
            </a:pPr>
            <a:r>
              <a:rPr lang="en-US" sz="1600" b="1" cap="none" spc="0" dirty="0">
                <a:cs typeface="Arial" panose="020B0604020202020204" pitchFamily="34" charset="0"/>
              </a:rPr>
              <a:t>Must display </a:t>
            </a:r>
            <a:r>
              <a:rPr lang="en-US" sz="1600" cap="none" spc="0" dirty="0">
                <a:cs typeface="Arial" panose="020B0604020202020204" pitchFamily="34" charset="0"/>
              </a:rPr>
              <a:t>menu when requested</a:t>
            </a:r>
          </a:p>
          <a:p>
            <a:pPr marL="285750" indent="-285750" algn="l">
              <a:buFont typeface="Arial" panose="020B0604020202020204" pitchFamily="34" charset="0"/>
              <a:buChar char="•"/>
            </a:pPr>
            <a:r>
              <a:rPr lang="en-US" sz="1600" cap="none" spc="0" dirty="0">
                <a:cs typeface="Arial" panose="020B0604020202020204" pitchFamily="34" charset="0"/>
              </a:rPr>
              <a:t>Must display orders, bill, wait times,  and time stamps when requested</a:t>
            </a:r>
          </a:p>
          <a:p>
            <a:pPr marL="285750" indent="-285750" algn="l">
              <a:buFont typeface="Arial" panose="020B0604020202020204" pitchFamily="34" charset="0"/>
              <a:buChar char="•"/>
            </a:pPr>
            <a:r>
              <a:rPr lang="en-US" sz="1600" cap="none" spc="0" dirty="0">
                <a:cs typeface="Arial" panose="020B0604020202020204" pitchFamily="34" charset="0"/>
              </a:rPr>
              <a:t>Must allow user to login  when successfully entering in user an password</a:t>
            </a:r>
            <a:endParaRPr lang="en-US" sz="1600"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Should use 2fa for manager login to secure admin privileges (two factor authentication)</a:t>
            </a:r>
          </a:p>
          <a:p>
            <a:pPr marL="285750" indent="-285750" algn="l">
              <a:buFont typeface="Arial" panose="020B0604020202020204" pitchFamily="34" charset="0"/>
              <a:buChar char="•"/>
            </a:pPr>
            <a:r>
              <a:rPr lang="en-US" sz="1600" cap="none" spc="0" dirty="0">
                <a:cs typeface="Arial" panose="020B0604020202020204" pitchFamily="34" charset="0"/>
              </a:rPr>
              <a:t>Should keep track of volume over time to create a predictive model for future use</a:t>
            </a:r>
          </a:p>
          <a:p>
            <a:pPr marL="285750" indent="-285750" algn="l">
              <a:buFont typeface="Arial" panose="020B0604020202020204" pitchFamily="34" charset="0"/>
              <a:buChar char="•"/>
            </a:pPr>
            <a:r>
              <a:rPr lang="en-US" sz="1600" cap="none" spc="0" dirty="0">
                <a:cs typeface="Arial" panose="020B0604020202020204" pitchFamily="34" charset="0"/>
              </a:rPr>
              <a:t>Should require user log back in after tablet/device is idle for more than 60 seconds</a:t>
            </a:r>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493241"/>
            <a:ext cx="6096000" cy="4882392"/>
          </a:xfrm>
        </p:spPr>
        <p:txBody>
          <a:bodyPr/>
          <a:lstStyle/>
          <a:p>
            <a:pPr algn="l"/>
            <a:r>
              <a:rPr lang="en-US" sz="1600" b="1" u="sng" spc="0" dirty="0">
                <a:cs typeface="Arial" panose="020B0604020202020204" pitchFamily="34" charset="0"/>
              </a:rPr>
              <a:t>NON-Functional requirements</a:t>
            </a:r>
            <a:endParaRPr lang="en-US" sz="1600"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Must have database that will update in a timely manner to keep communication between users accurate	</a:t>
            </a:r>
          </a:p>
          <a:p>
            <a:pPr marL="285750" indent="-285750" algn="l">
              <a:buFont typeface="Arial" panose="020B0604020202020204" pitchFamily="34" charset="0"/>
              <a:buChar char="•"/>
            </a:pPr>
            <a:r>
              <a:rPr lang="en-US" sz="1600" cap="none" spc="0" dirty="0">
                <a:cs typeface="Arial" panose="020B0604020202020204" pitchFamily="34" charset="0"/>
              </a:rPr>
              <a:t>Must display orders, bill, wait times,  and time stamps when requested</a:t>
            </a:r>
          </a:p>
          <a:p>
            <a:pPr marL="285750" indent="-285750" algn="l">
              <a:buFont typeface="Arial" panose="020B0604020202020204" pitchFamily="34" charset="0"/>
              <a:buChar char="•"/>
            </a:pPr>
            <a:r>
              <a:rPr lang="en-US" sz="1600" cap="none" spc="0" dirty="0">
                <a:cs typeface="Arial" panose="020B0604020202020204" pitchFamily="34" charset="0"/>
              </a:rPr>
              <a:t>Must have password that meets defined criteria</a:t>
            </a:r>
          </a:p>
          <a:p>
            <a:pPr marL="285750" indent="-285750" algn="l">
              <a:buFont typeface="Arial" panose="020B0604020202020204" pitchFamily="34" charset="0"/>
              <a:buChar char="•"/>
            </a:pPr>
            <a:r>
              <a:rPr lang="en-US" sz="1600" cap="none" spc="0" dirty="0">
                <a:cs typeface="Arial" panose="020B0604020202020204" pitchFamily="34" charset="0"/>
              </a:rPr>
              <a:t>Must not allow fault input to a field</a:t>
            </a:r>
          </a:p>
          <a:p>
            <a:pPr marL="285750" indent="-285750" algn="l">
              <a:buFont typeface="Arial" panose="020B0604020202020204" pitchFamily="34" charset="0"/>
              <a:buChar char="•"/>
            </a:pPr>
            <a:r>
              <a:rPr lang="en-US" sz="1600" cap="none" spc="0" dirty="0">
                <a:cs typeface="Arial" panose="020B0604020202020204" pitchFamily="34" charset="0"/>
              </a:rPr>
              <a:t>Must allow users to be able to access what they have permission to see</a:t>
            </a:r>
          </a:p>
          <a:p>
            <a:pPr marL="285750" indent="-285750" algn="l">
              <a:buFont typeface="Arial" panose="020B0604020202020204" pitchFamily="34" charset="0"/>
              <a:buChar char="•"/>
            </a:pPr>
            <a:r>
              <a:rPr lang="en-US" sz="1600" cap="none" spc="0" dirty="0">
                <a:cs typeface="Arial" panose="020B0604020202020204" pitchFamily="34" charset="0"/>
              </a:rPr>
              <a:t>Must allow the system to support enough logged in users at any given time to satisfy the restaurants requirements for access frequency</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5016616"/>
          </a:xfrm>
        </p:spPr>
        <p:txBody>
          <a:bodyPr/>
          <a:lstStyle/>
          <a:p>
            <a:pPr algn="l"/>
            <a:r>
              <a:rPr lang="en-US" sz="16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600" cap="none" spc="0" dirty="0">
                <a:cs typeface="Arial" panose="020B0604020202020204" pitchFamily="34" charset="0"/>
              </a:rPr>
              <a:t>Should</a:t>
            </a:r>
            <a:r>
              <a:rPr lang="en-US" sz="1600" spc="0" dirty="0">
                <a:cs typeface="Arial" panose="020B0604020202020204" pitchFamily="34" charset="0"/>
              </a:rPr>
              <a:t> </a:t>
            </a:r>
            <a:r>
              <a:rPr lang="en-US" sz="1600" cap="none" spc="0" dirty="0">
                <a:cs typeface="Arial" panose="020B0604020202020204" pitchFamily="34" charset="0"/>
              </a:rPr>
              <a:t>scale the restaurant table display volume and placement based on remodeling and rearrangement</a:t>
            </a:r>
          </a:p>
          <a:p>
            <a:pPr marL="285750" indent="-285750" algn="l">
              <a:buFont typeface="Arial" panose="020B0604020202020204" pitchFamily="34" charset="0"/>
              <a:buChar char="•"/>
            </a:pPr>
            <a:r>
              <a:rPr lang="en-US" sz="1600" cap="none" spc="0" dirty="0">
                <a:cs typeface="Arial" panose="020B0604020202020204" pitchFamily="34" charset="0"/>
              </a:rPr>
              <a:t>Should use  local database for efficiency and external/cloud-based database for long term data collection for aggregation	</a:t>
            </a:r>
          </a:p>
          <a:p>
            <a:pPr marL="285750" indent="-285750" algn="l">
              <a:buFont typeface="Arial" panose="020B0604020202020204" pitchFamily="34" charset="0"/>
              <a:buChar char="•"/>
            </a:pPr>
            <a:r>
              <a:rPr lang="en-US" sz="1600" cap="none" spc="0" dirty="0">
                <a:cs typeface="Arial" panose="020B0604020202020204" pitchFamily="34" charset="0"/>
              </a:rPr>
              <a:t>Should keep track of each table as an object with data attributes such as item orders per seat, bill cost, wait time</a:t>
            </a:r>
            <a:endParaRPr lang="en-US" sz="1600" b="1" u="sng"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Could use a third-party security/authentication system to avoid unwanted manipulation</a:t>
            </a:r>
          </a:p>
          <a:p>
            <a:pPr marL="285750" indent="-285750" algn="l">
              <a:buFont typeface="Arial" panose="020B0604020202020204" pitchFamily="34" charset="0"/>
              <a:buChar char="•"/>
            </a:pPr>
            <a:r>
              <a:rPr lang="en-US" sz="1600" cap="none" spc="0" dirty="0">
                <a:cs typeface="Arial" panose="020B0604020202020204" pitchFamily="34" charset="0"/>
              </a:rPr>
              <a:t>Could 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7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i="0" u="sng" strike="noStrike" kern="1200" cap="all"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a:t>
            </a:r>
            <a:r>
              <a:rPr lang="en-US" dirty="0">
                <a:cs typeface="Biome Light" panose="020B0303030204020804" pitchFamily="34" charset="0"/>
              </a:rPr>
              <a:t>  </a:t>
            </a: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cap="all"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0" u="sng" strike="noStrike" kern="1200" cap="all"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all"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43338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5338867"/>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0" u="sng" strike="noStrike" kern="1200" cap="all" normalizeH="0" noProof="0" dirty="0">
                <a:ln>
                  <a:noFill/>
                </a:ln>
                <a:solidFill>
                  <a:schemeClr val="tx1"/>
                </a:solidFill>
                <a:effectLst/>
                <a:uLnTx/>
                <a:uFillTx/>
                <a:ea typeface="+mn-ea"/>
                <a:cs typeface="Biome Light" panose="020B0303030204020804" pitchFamily="34" charset="0"/>
              </a:rPr>
              <a:t>User Interface</a:t>
            </a:r>
          </a:p>
          <a:p>
            <a:r>
              <a:rPr lang="en-US" dirty="0">
                <a:effectLst/>
                <a:ea typeface="Calibri" panose="020F0502020204030204" pitchFamily="34" charset="0"/>
              </a:rPr>
              <a:t>Each user type will have their own interface that will automatically refresh periodically and allow for manual page refreshing.</a:t>
            </a:r>
          </a:p>
          <a:p>
            <a:r>
              <a:rPr lang="en-US" dirty="0">
                <a:effectLst/>
                <a:ea typeface="Calibri" panose="020F0502020204030204" pitchFamily="34" charset="0"/>
              </a:rPr>
              <a:t>Once the URL is opened, a user will need to enter their unique ID/Username as well as password to access their interface. </a:t>
            </a:r>
          </a:p>
          <a:p>
            <a:r>
              <a:rPr lang="en-US" dirty="0"/>
              <a:t>There will be four unique versions of the UI: Manager, Server, Hosting Staff, Kitchen Line.</a:t>
            </a:r>
          </a:p>
          <a:p>
            <a:r>
              <a:rPr lang="en-US" dirty="0"/>
              <a:t>There will be a main login screen UI that is accessed through a common URL. This will be where the user logs in and their version of the UI is opened.</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94719" y="1124125"/>
            <a:ext cx="6191812" cy="5134062"/>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ea typeface="+mn-ea"/>
                <a:cs typeface="Biome Light" panose="020B0303030204020804" pitchFamily="34" charset="0"/>
              </a:rPr>
              <a:t>User Interface Wireframe:</a:t>
            </a:r>
            <a:r>
              <a:rPr kumimoji="0" lang="en-US" b="0" i="0" strike="noStrike" kern="1200" cap="all" normalizeH="0" noProof="0" dirty="0">
                <a:ln>
                  <a:noFill/>
                </a:ln>
                <a:solidFill>
                  <a:schemeClr val="tx1"/>
                </a:solidFill>
                <a:effectLst/>
                <a:uLnTx/>
                <a:uFillTx/>
                <a:ea typeface="+mn-ea"/>
                <a:cs typeface="Biome Light" panose="020B0303030204020804" pitchFamily="34" charset="0"/>
              </a:rPr>
              <a:t> manager</a:t>
            </a:r>
            <a:endParaRPr kumimoji="0" lang="en-US" b="0" i="0" u="sng" strike="noStrike" kern="1200" cap="all" normalizeH="0" noProof="0" dirty="0">
              <a:ln>
                <a:noFill/>
              </a:ln>
              <a:solidFill>
                <a:schemeClr val="tx1"/>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pic>
        <p:nvPicPr>
          <p:cNvPr id="3" name="Picture 2" descr="Graphical user interface&#10;&#10;Description automatically generated">
            <a:extLst>
              <a:ext uri="{FF2B5EF4-FFF2-40B4-BE49-F238E27FC236}">
                <a16:creationId xmlns:a16="http://schemas.microsoft.com/office/drawing/2014/main" id="{B18D1999-A5BB-336B-9ADC-A101EE1CCD8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94719" y="1596005"/>
            <a:ext cx="6398498" cy="3957340"/>
          </a:xfrm>
          <a:prstGeom prst="rect">
            <a:avLst/>
          </a:prstGeom>
          <a:noFill/>
          <a:ln>
            <a:noFill/>
          </a:ln>
        </p:spPr>
      </p:pic>
    </p:spTree>
    <p:extLst>
      <p:ext uri="{BB962C8B-B14F-4D97-AF65-F5344CB8AC3E}">
        <p14:creationId xmlns:p14="http://schemas.microsoft.com/office/powerpoint/2010/main" val="61512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94719" y="1124125"/>
            <a:ext cx="6191812" cy="5134062"/>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ea typeface="+mn-ea"/>
                <a:cs typeface="Biome Light" panose="020B0303030204020804" pitchFamily="34" charset="0"/>
              </a:rPr>
              <a:t>User Interface Wireframe:</a:t>
            </a:r>
            <a:r>
              <a:rPr kumimoji="0" lang="en-US" b="0" i="0" strike="noStrike" kern="1200" cap="all" normalizeH="0" noProof="0" dirty="0">
                <a:ln>
                  <a:noFill/>
                </a:ln>
                <a:solidFill>
                  <a:schemeClr val="tx1"/>
                </a:solidFill>
                <a:effectLst/>
                <a:uLnTx/>
                <a:uFillTx/>
                <a:ea typeface="+mn-ea"/>
                <a:cs typeface="Biome Light" panose="020B0303030204020804" pitchFamily="34" charset="0"/>
              </a:rPr>
              <a:t> Server</a:t>
            </a:r>
            <a:endParaRPr kumimoji="0" lang="en-US" b="0" i="0" u="sng" strike="noStrike" kern="1200" cap="all" normalizeH="0" noProof="0" dirty="0">
              <a:ln>
                <a:noFill/>
              </a:ln>
              <a:solidFill>
                <a:schemeClr val="tx1"/>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pic>
        <p:nvPicPr>
          <p:cNvPr id="11" name="Picture 10" descr="Table&#10;&#10;Description automatically generated with low confidence">
            <a:extLst>
              <a:ext uri="{FF2B5EF4-FFF2-40B4-BE49-F238E27FC236}">
                <a16:creationId xmlns:a16="http://schemas.microsoft.com/office/drawing/2014/main" id="{0A7BE2DF-44C8-1AB1-D256-9D67E12C016F}"/>
              </a:ext>
            </a:extLst>
          </p:cNvPr>
          <p:cNvPicPr>
            <a:picLocks noChangeAspect="1"/>
          </p:cNvPicPr>
          <p:nvPr/>
        </p:nvPicPr>
        <p:blipFill>
          <a:blip r:embed="rId5"/>
          <a:stretch>
            <a:fillRect/>
          </a:stretch>
        </p:blipFill>
        <p:spPr>
          <a:xfrm>
            <a:off x="5594719" y="1606211"/>
            <a:ext cx="6398498" cy="3968554"/>
          </a:xfrm>
          <a:prstGeom prst="rect">
            <a:avLst/>
          </a:prstGeom>
        </p:spPr>
      </p:pic>
    </p:spTree>
    <p:extLst>
      <p:ext uri="{BB962C8B-B14F-4D97-AF65-F5344CB8AC3E}">
        <p14:creationId xmlns:p14="http://schemas.microsoft.com/office/powerpoint/2010/main" val="2046355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Meet the Team</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br>
              <a:rPr lang="en-US" sz="1800" cap="none" spc="0" dirty="0"/>
            </a:br>
            <a:r>
              <a:rPr lang="en-US" sz="1800" u="sng" cap="none" spc="0" dirty="0"/>
              <a:t>Mentor:</a:t>
            </a:r>
            <a:r>
              <a:rPr lang="en-US" sz="1800" cap="none" spc="0" dirty="0"/>
              <a:t> Susan Rizzo</a:t>
            </a:r>
            <a:br>
              <a:rPr lang="en-US" sz="1800" cap="none" spc="0" dirty="0"/>
            </a:br>
            <a:r>
              <a:rPr lang="en-US" sz="1800" u="sng" cap="none" spc="0" dirty="0"/>
              <a:t>Project Manager:</a:t>
            </a:r>
            <a:r>
              <a:rPr lang="en-US" sz="1800" cap="none" spc="0" dirty="0"/>
              <a:t> Katherine Landsman</a:t>
            </a:r>
            <a:br>
              <a:rPr lang="en-US" sz="1800" cap="none" spc="0" dirty="0"/>
            </a:br>
            <a:r>
              <a:rPr lang="en-US" u="sng" cap="none" spc="0" dirty="0"/>
              <a:t>Team Members</a:t>
            </a:r>
            <a:br>
              <a:rPr lang="en-US" sz="1800" cap="none" spc="0" dirty="0"/>
            </a:br>
            <a:r>
              <a:rPr lang="en-US" sz="1800" cap="none" spc="0" dirty="0"/>
              <a:t>Carson Pribble </a:t>
            </a:r>
            <a:br>
              <a:rPr lang="en-US" sz="1800" cap="none" spc="0" dirty="0"/>
            </a:br>
            <a:r>
              <a:rPr lang="en-US" sz="1800" cap="none" spc="0" dirty="0"/>
              <a:t> Chase Jamison</a:t>
            </a:r>
            <a:br>
              <a:rPr lang="en-US" sz="1800" cap="none" spc="0" dirty="0"/>
            </a:br>
            <a:r>
              <a:rPr lang="en-US" sz="1800" cap="none" spc="0" dirty="0"/>
              <a:t> David Utshudiema</a:t>
            </a:r>
            <a:br>
              <a:rPr lang="en-US" sz="1800" cap="none" spc="0" dirty="0"/>
            </a:br>
            <a:r>
              <a:rPr lang="en-US" sz="1800" cap="none" spc="0" dirty="0"/>
              <a:t> Mohamed Ibensilalen</a:t>
            </a:r>
            <a:br>
              <a:rPr lang="en-US" sz="1800" cap="none" spc="0" dirty="0"/>
            </a:br>
            <a:r>
              <a:rPr lang="en-US" sz="1800" cap="none" spc="0" dirty="0"/>
              <a:t> Sergio Mainville</a:t>
            </a: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20</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03178" y="1071154"/>
            <a:ext cx="6273521"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cap="all" dirty="0">
                <a:cs typeface="Biome Light" panose="020B0303030204020804" pitchFamily="34" charset="0"/>
              </a:rPr>
              <a:t>Data Flow Diagram</a:t>
            </a:r>
            <a:endPar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21</a:t>
            </a:fld>
            <a:endParaRPr lang="en-US" dirty="0"/>
          </a:p>
        </p:txBody>
      </p:sp>
      <p:pic>
        <p:nvPicPr>
          <p:cNvPr id="3" name="Picture 2" descr="Diagram&#10;&#10;Description automatically generated">
            <a:extLst>
              <a:ext uri="{FF2B5EF4-FFF2-40B4-BE49-F238E27FC236}">
                <a16:creationId xmlns:a16="http://schemas.microsoft.com/office/drawing/2014/main" id="{A3E05FD5-E2AA-90FE-0FCD-E0F58E8BC633}"/>
              </a:ext>
            </a:extLst>
          </p:cNvPr>
          <p:cNvPicPr>
            <a:picLocks noChangeAspect="1"/>
          </p:cNvPicPr>
          <p:nvPr/>
        </p:nvPicPr>
        <p:blipFill>
          <a:blip r:embed="rId5"/>
          <a:stretch>
            <a:fillRect/>
          </a:stretch>
        </p:blipFill>
        <p:spPr>
          <a:xfrm>
            <a:off x="5416550" y="1764138"/>
            <a:ext cx="6688822" cy="3981338"/>
          </a:xfrm>
          <a:prstGeom prst="rect">
            <a:avLst/>
          </a:prstGeom>
        </p:spPr>
      </p:pic>
    </p:spTree>
    <p:extLst>
      <p:ext uri="{BB962C8B-B14F-4D97-AF65-F5344CB8AC3E}">
        <p14:creationId xmlns:p14="http://schemas.microsoft.com/office/powerpoint/2010/main" val="49408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a:t>
            </a:r>
          </a:p>
          <a:p>
            <a:pPr marL="285750" indent="-285750" algn="l">
              <a:buFont typeface="Arial" panose="020B0604020202020204" pitchFamily="34" charset="0"/>
              <a:buChar char="•"/>
            </a:pPr>
            <a:r>
              <a:rPr lang="en-US" cap="none" spc="0" dirty="0">
                <a:cs typeface="Arial" panose="020B0604020202020204" pitchFamily="34" charset="0"/>
              </a:rPr>
              <a:t>Solving the compatibility issue by choosing a web-based application.</a:t>
            </a:r>
          </a:p>
          <a:p>
            <a:pPr marL="285750" indent="-285750" algn="l">
              <a:buFont typeface="Arial" panose="020B0604020202020204" pitchFamily="34" charset="0"/>
              <a:buChar char="•"/>
            </a:pPr>
            <a:r>
              <a:rPr lang="en-US" cap="none" spc="0" dirty="0">
                <a:cs typeface="Arial" panose="020B0604020202020204" pitchFamily="34" charset="0"/>
              </a:rPr>
              <a:t>Choosing the priority of the requirements specification using the MOSCOW method. All requirements would be nice to have so it is difficult to consider a rating for each one.</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marL="285750" indent="-285750" algn="l">
              <a:buFont typeface="Arial" panose="020B0604020202020204" pitchFamily="34" charset="0"/>
              <a:buChar char="•"/>
            </a:pPr>
            <a:r>
              <a:rPr lang="en-US" sz="1600" cap="none" spc="0" dirty="0">
                <a:cs typeface="Arial" panose="020B0604020202020204" pitchFamily="34" charset="0"/>
              </a:rPr>
              <a:t>Implement 2FA for user logins.</a:t>
            </a:r>
          </a:p>
          <a:p>
            <a:pPr marL="285750" indent="-285750" algn="l">
              <a:buFont typeface="Arial" panose="020B0604020202020204" pitchFamily="34" charset="0"/>
              <a:buChar char="•"/>
            </a:pPr>
            <a:r>
              <a:rPr lang="en-US" sz="1600" cap="none" spc="0" dirty="0">
                <a:cs typeface="Arial" panose="020B0604020202020204" pitchFamily="34" charset="0"/>
              </a:rPr>
              <a:t>Create another UI that is accessible by managers that allows them to change the restaurant’s table layout and modify the server’s menu selection buttons on their own without the need to contact the developer for an update to the predefined interface.</a:t>
            </a:r>
          </a:p>
          <a:p>
            <a:pPr marL="285750" indent="-285750" algn="l">
              <a:buFont typeface="Arial" panose="020B0604020202020204" pitchFamily="34" charset="0"/>
              <a:buChar char="•"/>
            </a:pPr>
            <a:r>
              <a:rPr lang="en-US" sz="1600" cap="none" spc="0" dirty="0">
                <a:cs typeface="Arial" panose="020B0604020202020204" pitchFamily="34" charset="0"/>
              </a:rPr>
              <a:t>Add another UI for take-out orders as described below.</a:t>
            </a:r>
          </a:p>
          <a:p>
            <a:pPr marL="742950" lvl="1" indent="-285750">
              <a:buFont typeface="Arial" panose="020B0604020202020204" pitchFamily="34" charset="0"/>
              <a:buChar char="•"/>
            </a:pPr>
            <a:r>
              <a:rPr lang="en-US" sz="1600" cap="none" spc="0" dirty="0">
                <a:solidFill>
                  <a:schemeClr val="bg1"/>
                </a:solidFill>
                <a:cs typeface="Arial" panose="020B0604020202020204" pitchFamily="34" charset="0"/>
              </a:rPr>
              <a:t>Allow for take-out orders to be processed. These can come from an individual on the restaurant’s website or from services such as Uber Eats, </a:t>
            </a:r>
            <a:r>
              <a:rPr lang="en-US" sz="1600" cap="none" spc="0" dirty="0" err="1">
                <a:solidFill>
                  <a:schemeClr val="bg1"/>
                </a:solidFill>
                <a:cs typeface="Arial" panose="020B0604020202020204" pitchFamily="34" charset="0"/>
              </a:rPr>
              <a:t>GrubHub</a:t>
            </a:r>
            <a:r>
              <a:rPr lang="en-US" sz="1600" cap="none" spc="0" dirty="0">
                <a:solidFill>
                  <a:schemeClr val="bg1"/>
                </a:solidFill>
                <a:cs typeface="Arial" panose="020B0604020202020204" pitchFamily="34" charset="0"/>
              </a:rPr>
              <a:t>, etc.  </a:t>
            </a:r>
          </a:p>
          <a:p>
            <a:pPr lvl="1"/>
            <a:endParaRPr lang="en-US" sz="1200" cap="none" spc="0" dirty="0">
              <a:solidFill>
                <a:schemeClr val="bg1"/>
              </a:solidFill>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23</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2" y="2910205"/>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cap="none" spc="0" dirty="0">
                <a:cs typeface="Arial" panose="020B0604020202020204" pitchFamily="34" charset="0"/>
              </a:rPr>
              <a:t>GitHub</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GitHub Projects</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Microsoft teams</a:t>
            </a:r>
          </a:p>
          <a:p>
            <a:pPr algn="l"/>
            <a:r>
              <a:rPr lang="en-US" sz="1600" cap="none" spc="0" dirty="0">
                <a:cs typeface="Arial" panose="020B0604020202020204" pitchFamily="34" charset="0"/>
              </a:rPr>
              <a:t>	</a:t>
            </a: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cap="none" spc="0" dirty="0">
                <a:cs typeface="Arial" panose="020B0604020202020204" pitchFamily="34" charset="0"/>
              </a:rPr>
              <a:t>Agile Principles</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Scum Methodology </a:t>
            </a:r>
          </a:p>
          <a:p>
            <a:pPr algn="l"/>
            <a:endParaRPr lang="en-US" sz="1600" cap="none"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a:t>
            </a:r>
          </a:p>
          <a:p>
            <a:pPr lvl="1"/>
            <a:r>
              <a:rPr lang="en-US" dirty="0"/>
              <a:t>Helps employees streamline the order process</a:t>
            </a:r>
          </a:p>
          <a:p>
            <a:pPr lvl="1"/>
            <a:r>
              <a:rPr lang="en-US" dirty="0"/>
              <a:t>Helps employees manage tables easily. </a:t>
            </a:r>
          </a:p>
          <a:p>
            <a:endParaRPr lang="en-US" dirty="0"/>
          </a:p>
          <a:p>
            <a:pPr marL="0" indent="0">
              <a:buNone/>
            </a:pPr>
            <a:r>
              <a:rPr lang="en-US" dirty="0"/>
              <a:t>CentRes allows employees to:</a:t>
            </a:r>
          </a:p>
          <a:p>
            <a:pPr lvl="1"/>
            <a:r>
              <a:rPr lang="en-US" dirty="0"/>
              <a:t>Easily interact with customers’ orders </a:t>
            </a:r>
          </a:p>
          <a:p>
            <a:pPr lvl="1"/>
            <a:r>
              <a:rPr lang="en-US" dirty="0"/>
              <a:t>Reduces miscommunication</a:t>
            </a:r>
          </a:p>
          <a:p>
            <a:pPr lvl="1"/>
            <a:r>
              <a:rPr lang="en-US" dirty="0"/>
              <a:t>Transmits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4</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fontScale="92500"/>
          </a:bodyPr>
          <a:lstStyle/>
          <a:p>
            <a:pPr marL="0" indent="0">
              <a:buNone/>
            </a:pPr>
            <a:endParaRPr lang="en-US" dirty="0"/>
          </a:p>
          <a:p>
            <a:pPr marL="0" indent="0">
              <a:buNone/>
            </a:pPr>
            <a:r>
              <a:rPr lang="en-US" dirty="0"/>
              <a:t>Servers will have an easy-to-read display that keeps track of things such as menu items, prices, order times and order status. </a:t>
            </a:r>
          </a:p>
          <a:p>
            <a:pPr marL="0" indent="0">
              <a:buNone/>
            </a:pPr>
            <a:endParaRPr lang="en-US" dirty="0"/>
          </a:p>
          <a:p>
            <a:pPr marL="0" indent="0">
              <a:buNone/>
            </a:pPr>
            <a:r>
              <a:rPr lang="en-US" dirty="0"/>
              <a:t>Chefs will have access to real time order data and will have the ability to provide status updates to servers. </a:t>
            </a:r>
          </a:p>
          <a:p>
            <a:pPr marL="0" indent="0">
              <a:buNone/>
            </a:pPr>
            <a:endParaRPr lang="en-US" dirty="0"/>
          </a:p>
          <a:p>
            <a:pPr marL="0" indent="0">
              <a:buNone/>
            </a:pPr>
            <a:r>
              <a:rPr lang="en-US" dirty="0"/>
              <a:t>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317458" y="1400961"/>
            <a:ext cx="7557083" cy="4655890"/>
          </a:xfrm>
        </p:spPr>
        <p:txBody>
          <a:bodyPr>
            <a:normAutofit/>
          </a:bodyPr>
          <a:lstStyle/>
          <a:p>
            <a:pPr marL="914400" marR="0" lvl="2" algn="l">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143000" y="1510018"/>
            <a:ext cx="9906000" cy="4655890"/>
          </a:xfrm>
        </p:spPr>
        <p:txBody>
          <a:bodyPr>
            <a:normAutofit/>
          </a:bodyPr>
          <a:lstStyle/>
          <a:p>
            <a:pPr marL="914400" marR="0" lvl="2">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031847"/>
            <a:ext cx="4860250" cy="5561900"/>
          </a:xfrm>
        </p:spPr>
        <p:txBody>
          <a:bodyPr>
            <a:normAutofit fontScale="90000"/>
          </a:bodyPr>
          <a:lstStyle/>
          <a:p>
            <a:pPr marL="914400" marR="0" lvl="2" algn="l">
              <a:lnSpc>
                <a:spcPct val="107000"/>
              </a:lnSpc>
              <a:spcBef>
                <a:spcPts val="0"/>
              </a:spcBef>
              <a:spcAft>
                <a:spcPts val="0"/>
              </a:spcAft>
            </a:pPr>
            <a:br>
              <a:rPr lang="en-US" b="1" dirty="0">
                <a:solidFill>
                  <a:schemeClr val="tx1"/>
                </a:solidFill>
                <a:effectLst/>
                <a:latin typeface="Times New Roman" panose="02020603050405020304" pitchFamily="18" charset="0"/>
                <a:ea typeface="Times New Roman" panose="02020603050405020304" pitchFamily="18" charset="0"/>
              </a:rPr>
            </a:br>
            <a:r>
              <a:rPr lang="en-US" b="1" dirty="0">
                <a:solidFill>
                  <a:schemeClr val="tx1"/>
                </a:solidFill>
                <a:effectLst/>
                <a:latin typeface="+mn-lt"/>
                <a:ea typeface="Times New Roman" panose="02020603050405020304" pitchFamily="18" charset="0"/>
              </a:rPr>
              <a:t>Actor: </a:t>
            </a:r>
            <a:r>
              <a:rPr lang="en-US" dirty="0">
                <a:solidFill>
                  <a:schemeClr val="tx1"/>
                </a:solidFill>
                <a:effectLst/>
                <a:latin typeface="+mn-lt"/>
                <a:ea typeface="Times New Roman" panose="02020603050405020304" pitchFamily="18" charset="0"/>
              </a:rPr>
              <a:t>Server</a:t>
            </a:r>
            <a:br>
              <a:rPr lang="en-US" dirty="0">
                <a:solidFill>
                  <a:schemeClr val="tx1"/>
                </a:solidFill>
                <a:effectLst/>
                <a:latin typeface="+mn-lt"/>
                <a:ea typeface="Times New Roman" panose="02020603050405020304" pitchFamily="18" charset="0"/>
              </a:rPr>
            </a:br>
            <a:r>
              <a:rPr lang="en-US" b="1" dirty="0">
                <a:solidFill>
                  <a:schemeClr val="tx1"/>
                </a:solidFill>
                <a:effectLst/>
                <a:latin typeface="+mn-lt"/>
                <a:ea typeface="Times New Roman" panose="02020603050405020304" pitchFamily="18" charset="0"/>
              </a:rPr>
              <a:t>Basic Use Case Description: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reserves available table for the customer.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sends order to the kitchen.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gets notification of order completion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and marks the order complete after order is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served to the customer. </a:t>
            </a: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Calibri" panose="020F0502020204030204" pitchFamily="34" charset="0"/>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Actor:</a:t>
            </a:r>
            <a:r>
              <a:rPr lang="en-US" dirty="0">
                <a:solidFill>
                  <a:schemeClr val="tx1"/>
                </a:solidFill>
                <a:effectLst/>
                <a:latin typeface="+mn-lt"/>
                <a:ea typeface="Calibri" panose="020F0502020204030204" pitchFamily="34" charset="0"/>
                <a:cs typeface="Times New Roman" panose="02020603050405020304" pitchFamily="18" charset="0"/>
              </a:rPr>
              <a:t> Line Cook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Times New Roman" panose="02020603050405020304" pitchFamily="18" charset="0"/>
              </a:rPr>
              <a:t>Line cooks receive placed order with time stamps.</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check off individual items within order.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137122" y="-66780"/>
            <a:ext cx="9234488" cy="897622"/>
          </a:xfrm>
        </p:spPr>
        <p:txBody>
          <a:bodyPr/>
          <a:lstStyle/>
          <a:p>
            <a:r>
              <a:rPr lang="en-US" sz="3600" spc="100" dirty="0"/>
              <a:t>Use Cases</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031846"/>
            <a:ext cx="5171930" cy="556190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6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600" u="sng" spc="0" dirty="0"/>
              <a:t>Business requirements:</a:t>
            </a:r>
            <a:endParaRPr lang="en-US" sz="1600" spc="0" dirty="0"/>
          </a:p>
          <a:p>
            <a:pPr marL="285750" indent="-285750" algn="l">
              <a:buFont typeface="Arial" panose="020B0604020202020204" pitchFamily="34" charset="0"/>
              <a:buChar char="•"/>
            </a:pPr>
            <a:r>
              <a:rPr lang="en-US" sz="1600" cap="none" spc="0" dirty="0"/>
              <a:t>Must be available on both IOS and Android</a:t>
            </a:r>
          </a:p>
          <a:p>
            <a:pPr marL="285750" indent="-285750" algn="l">
              <a:buFont typeface="Arial" panose="020B0604020202020204" pitchFamily="34" charset="0"/>
              <a:buChar char="•"/>
            </a:pPr>
            <a:r>
              <a:rPr lang="en-US" sz="1600" cap="none" spc="0" dirty="0"/>
              <a:t>Must Effectively manage tables and orders</a:t>
            </a:r>
          </a:p>
          <a:p>
            <a:pPr marL="285750" indent="-285750" algn="l">
              <a:buFont typeface="Arial" panose="020B0604020202020204" pitchFamily="34" charset="0"/>
              <a:buChar char="•"/>
            </a:pPr>
            <a:r>
              <a:rPr lang="en-US" sz="1600" cap="none" spc="0" dirty="0"/>
              <a:t>Must generate weekly efficiency reports </a:t>
            </a:r>
          </a:p>
          <a:p>
            <a:pPr marL="285750" indent="-285750" algn="l">
              <a:buFont typeface="Arial" panose="020B0604020202020204" pitchFamily="34" charset="0"/>
              <a:buChar char="•"/>
            </a:pPr>
            <a:r>
              <a:rPr lang="en-US" sz="1600" cap="none" spc="0" dirty="0"/>
              <a:t>Must provide real-time business metrics to track sales, operations, and customer service performance. </a:t>
            </a:r>
          </a:p>
          <a:p>
            <a:pPr marL="285750" indent="-285750" algn="l">
              <a:buFont typeface="Arial" panose="020B0604020202020204" pitchFamily="34" charset="0"/>
              <a:buChar char="•"/>
            </a:pPr>
            <a:r>
              <a:rPr lang="en-US" sz="1600" cap="none" spc="0" dirty="0"/>
              <a:t>Should keep long term data in a cloud or off-site server database with a data storage model allowing for frequent input of data but infrequent querying of that data (AWS)</a:t>
            </a:r>
          </a:p>
          <a:p>
            <a:pPr marL="285750" indent="-285750" algn="l">
              <a:buFont typeface="Arial" panose="020B0604020202020204" pitchFamily="34" charset="0"/>
              <a:buChar char="•"/>
            </a:pPr>
            <a:r>
              <a:rPr lang="en-US" sz="1600" cap="none" spc="0" dirty="0"/>
              <a:t>Should roll out special opportunities and events for customers 	in the rewards program</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69224177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438</TotalTime>
  <Words>1545</Words>
  <Application>Microsoft Office PowerPoint</Application>
  <PresentationFormat>Widescreen</PresentationFormat>
  <Paragraphs>213</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CentRes</vt:lpstr>
      <vt:lpstr>Meet the Team</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 </vt:lpstr>
      <vt:lpstr>High Level Design</vt:lpstr>
      <vt:lpstr>High Level Design</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Carson Pribble</cp:lastModifiedBy>
  <cp:revision>110</cp:revision>
  <dcterms:created xsi:type="dcterms:W3CDTF">2022-11-08T19:44:37Z</dcterms:created>
  <dcterms:modified xsi:type="dcterms:W3CDTF">2022-11-16T02:39:08Z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