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448" r:id="rId5"/>
    <p:sldId id="2462" r:id="rId6"/>
    <p:sldId id="2451" r:id="rId7"/>
    <p:sldId id="259" r:id="rId8"/>
    <p:sldId id="2464" r:id="rId9"/>
    <p:sldId id="2450" r:id="rId10"/>
    <p:sldId id="2466" r:id="rId11"/>
    <p:sldId id="2465" r:id="rId12"/>
    <p:sldId id="2467" r:id="rId13"/>
    <p:sldId id="2457" r:id="rId14"/>
    <p:sldId id="2476" r:id="rId15"/>
    <p:sldId id="2474" r:id="rId16"/>
    <p:sldId id="2475" r:id="rId17"/>
    <p:sldId id="2456" r:id="rId18"/>
    <p:sldId id="2478" r:id="rId19"/>
    <p:sldId id="2468" r:id="rId20"/>
    <p:sldId id="2479" r:id="rId21"/>
    <p:sldId id="2470" r:id="rId22"/>
    <p:sldId id="2473" r:id="rId23"/>
    <p:sldId id="2477" r:id="rId24"/>
    <p:sldId id="2471" r:id="rId25"/>
    <p:sldId id="2472" r:id="rId26"/>
    <p:sldId id="24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11/15/2022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22470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56540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20</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600" u="sng" spc="0" dirty="0"/>
              <a:t>User Requirements:</a:t>
            </a:r>
          </a:p>
          <a:p>
            <a:pPr marL="285750" indent="-285750" algn="l">
              <a:buFont typeface="Arial" panose="020B0604020202020204" pitchFamily="34" charset="0"/>
              <a:buChar char="•"/>
            </a:pPr>
            <a:r>
              <a:rPr lang="en-US" sz="1600" cap="none" spc="0" dirty="0"/>
              <a:t>Must allow manager to edit orders, alter bill, overview of wait times, view time stamps in order</a:t>
            </a:r>
          </a:p>
          <a:p>
            <a:pPr marL="285750" indent="-285750" algn="l">
              <a:buFont typeface="Arial" panose="020B0604020202020204" pitchFamily="34" charset="0"/>
              <a:buChar char="•"/>
            </a:pPr>
            <a:r>
              <a:rPr lang="en-US" sz="1600" cap="none" spc="0" dirty="0"/>
              <a:t>Must allow chef to view orders, time stamps for orders, and mark as ready</a:t>
            </a:r>
          </a:p>
          <a:p>
            <a:pPr marL="285750" indent="-285750" algn="l">
              <a:buFont typeface="Arial" panose="020B0604020202020204" pitchFamily="34" charset="0"/>
              <a:buChar char="•"/>
            </a:pPr>
            <a:r>
              <a:rPr lang="en-US" sz="1600" cap="none" spc="0" dirty="0"/>
              <a:t>Must allow chef to view orders, view tables, time stamp for orders, alter bill, view menu</a:t>
            </a:r>
          </a:p>
          <a:p>
            <a:pPr marL="285750" indent="-285750" algn="l">
              <a:buFont typeface="Arial" panose="020B0604020202020204" pitchFamily="34" charset="0"/>
              <a:buChar char="•"/>
            </a:pPr>
            <a:r>
              <a:rPr lang="en-US" sz="1600" cap="none" spc="0" dirty="0"/>
              <a:t>Must allow server to add to order, print check</a:t>
            </a:r>
          </a:p>
          <a:p>
            <a:pPr marL="285750" indent="-285750" algn="l">
              <a:buFont typeface="Arial" panose="020B0604020202020204" pitchFamily="34" charset="0"/>
              <a:buChar char="•"/>
            </a:pPr>
            <a:r>
              <a:rPr lang="en-US" sz="1600" cap="none" spc="0" dirty="0"/>
              <a:t>Must allow user to login with username and password</a:t>
            </a:r>
          </a:p>
          <a:p>
            <a:pPr marL="285750" indent="-285750" algn="l">
              <a:buFont typeface="Arial" panose="020B0604020202020204" pitchFamily="34" charset="0"/>
              <a:buChar char="•"/>
            </a:pPr>
            <a:r>
              <a:rPr lang="en-US" sz="1600" cap="none" spc="0" dirty="0"/>
              <a:t>Should allow host to manually mark tables as: a) Open for seating b) Seated  c) Need bussing.</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728132"/>
            <a:ext cx="6096000" cy="4840447"/>
          </a:xfrm>
        </p:spPr>
        <p:txBody>
          <a:bodyPr/>
          <a:lstStyle/>
          <a:p>
            <a:pPr algn="l"/>
            <a:r>
              <a:rPr lang="en-US" sz="1600" b="1" u="sng" spc="0" dirty="0">
                <a:cs typeface="Arial" panose="020B0604020202020204" pitchFamily="34" charset="0"/>
              </a:rPr>
              <a:t>Functional requirements</a:t>
            </a:r>
          </a:p>
          <a:p>
            <a:pPr marL="285750" indent="-285750" algn="l">
              <a:buFont typeface="Arial" panose="020B0604020202020204" pitchFamily="34" charset="0"/>
              <a:buChar char="•"/>
            </a:pPr>
            <a:r>
              <a:rPr lang="en-US" sz="1600" b="1" cap="none" spc="0" dirty="0">
                <a:cs typeface="Arial" panose="020B0604020202020204" pitchFamily="34" charset="0"/>
              </a:rPr>
              <a:t>Must display </a:t>
            </a:r>
            <a:r>
              <a:rPr lang="en-US" sz="1600" cap="none" spc="0" dirty="0">
                <a:cs typeface="Arial" panose="020B0604020202020204" pitchFamily="34" charset="0"/>
              </a:rPr>
              <a:t>menu when requested</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allow user to login  when successfully entering in user an password</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Should use 2fa for manager login to secure admin privileges (two factor authentication)</a:t>
            </a:r>
          </a:p>
          <a:p>
            <a:pPr marL="285750" indent="-285750" algn="l">
              <a:buFont typeface="Arial" panose="020B0604020202020204" pitchFamily="34" charset="0"/>
              <a:buChar char="•"/>
            </a:pPr>
            <a:r>
              <a:rPr lang="en-US" sz="1600" cap="none" spc="0" dirty="0">
                <a:cs typeface="Arial" panose="020B0604020202020204" pitchFamily="34" charset="0"/>
              </a:rPr>
              <a:t>Should keep track of volume over time to create a predictive model for future use</a:t>
            </a:r>
          </a:p>
          <a:p>
            <a:pPr marL="285750" indent="-285750" algn="l">
              <a:buFont typeface="Arial" panose="020B0604020202020204" pitchFamily="34" charset="0"/>
              <a:buChar char="•"/>
            </a:pPr>
            <a:r>
              <a:rPr lang="en-US" sz="1600" cap="none" spc="0" dirty="0">
                <a:cs typeface="Arial" panose="020B0604020202020204" pitchFamily="34" charset="0"/>
              </a:rPr>
              <a:t>Should require user log back in after tablet/device is idle for more than 60 seconds</a:t>
            </a:r>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493241"/>
            <a:ext cx="6096000" cy="4882392"/>
          </a:xfrm>
        </p:spPr>
        <p:txBody>
          <a:bodyPr/>
          <a:lstStyle/>
          <a:p>
            <a:pPr algn="l"/>
            <a:r>
              <a:rPr lang="en-US" sz="1600" b="1" u="sng" spc="0" dirty="0">
                <a:cs typeface="Arial" panose="020B0604020202020204" pitchFamily="34" charset="0"/>
              </a:rPr>
              <a:t>NON-Functional requirements</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Must have database that will update in a timely manner to keep communication between users accurate	</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have password that meets defined criteria</a:t>
            </a:r>
          </a:p>
          <a:p>
            <a:pPr marL="285750" indent="-285750" algn="l">
              <a:buFont typeface="Arial" panose="020B0604020202020204" pitchFamily="34" charset="0"/>
              <a:buChar char="•"/>
            </a:pPr>
            <a:r>
              <a:rPr lang="en-US" sz="1600" cap="none" spc="0" dirty="0">
                <a:cs typeface="Arial" panose="020B0604020202020204" pitchFamily="34" charset="0"/>
              </a:rPr>
              <a:t>Must not allow fault input to a field</a:t>
            </a:r>
          </a:p>
          <a:p>
            <a:pPr marL="285750" indent="-285750" algn="l">
              <a:buFont typeface="Arial" panose="020B0604020202020204" pitchFamily="34" charset="0"/>
              <a:buChar char="•"/>
            </a:pPr>
            <a:r>
              <a:rPr lang="en-US" sz="1600" cap="none" spc="0" dirty="0">
                <a:cs typeface="Arial" panose="020B0604020202020204" pitchFamily="34" charset="0"/>
              </a:rPr>
              <a:t>Must allow users to be able to access what they have permission to see</a:t>
            </a:r>
          </a:p>
          <a:p>
            <a:pPr marL="285750" indent="-285750" algn="l">
              <a:buFont typeface="Arial" panose="020B0604020202020204" pitchFamily="34" charset="0"/>
              <a:buChar char="•"/>
            </a:pPr>
            <a:r>
              <a:rPr lang="en-US" sz="1600" cap="none" spc="0" dirty="0">
                <a:cs typeface="Arial" panose="020B0604020202020204" pitchFamily="34" charset="0"/>
              </a:rPr>
              <a:t>Must allow the system to support enough logged in users at any given time to satisfy the restaurants requirements for access frequency</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5016616"/>
          </a:xfrm>
        </p:spPr>
        <p:txBody>
          <a:bodyPr/>
          <a:lstStyle/>
          <a:p>
            <a:pPr algn="l"/>
            <a:r>
              <a:rPr lang="en-US" sz="16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600" cap="none" spc="0" dirty="0">
                <a:cs typeface="Arial" panose="020B0604020202020204" pitchFamily="34" charset="0"/>
              </a:rPr>
              <a:t>Should</a:t>
            </a:r>
            <a:r>
              <a:rPr lang="en-US" sz="1600" spc="0" dirty="0">
                <a:cs typeface="Arial" panose="020B0604020202020204" pitchFamily="34" charset="0"/>
              </a:rPr>
              <a:t> </a:t>
            </a:r>
            <a:r>
              <a:rPr lang="en-US" sz="1600" cap="none" spc="0" dirty="0">
                <a:cs typeface="Arial" panose="020B0604020202020204" pitchFamily="34" charset="0"/>
              </a:rPr>
              <a:t>scale the restaurant table display volume and placement based on remodeling and rearrangement</a:t>
            </a:r>
          </a:p>
          <a:p>
            <a:pPr marL="285750" indent="-285750" algn="l">
              <a:buFont typeface="Arial" panose="020B0604020202020204" pitchFamily="34" charset="0"/>
              <a:buChar char="•"/>
            </a:pPr>
            <a:r>
              <a:rPr lang="en-US" sz="1600" cap="none" spc="0" dirty="0">
                <a:cs typeface="Arial" panose="020B0604020202020204" pitchFamily="34" charset="0"/>
              </a:rPr>
              <a:t>Should use  local database for efficiency and external/cloud-based database for long term data collection for aggregation	</a:t>
            </a:r>
          </a:p>
          <a:p>
            <a:pPr marL="285750" indent="-285750" algn="l">
              <a:buFont typeface="Arial" panose="020B0604020202020204" pitchFamily="34" charset="0"/>
              <a:buChar char="•"/>
            </a:pPr>
            <a:r>
              <a:rPr lang="en-US" sz="1600" cap="none" spc="0" dirty="0">
                <a:cs typeface="Arial" panose="020B0604020202020204" pitchFamily="34" charset="0"/>
              </a:rPr>
              <a:t>Should keep track of each table as an object with data attributes such as item orders per seat, bill cost, wait time</a:t>
            </a:r>
            <a:endParaRPr lang="en-US" sz="1600" b="1" u="sng"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Could use a third-party security/authentication system to avoid unwanted manipulation</a:t>
            </a:r>
          </a:p>
          <a:p>
            <a:pPr marL="285750" indent="-285750" algn="l">
              <a:buFont typeface="Arial" panose="020B0604020202020204" pitchFamily="34" charset="0"/>
              <a:buChar char="•"/>
            </a:pPr>
            <a:r>
              <a:rPr lang="en-US" sz="1600" cap="none" spc="0" dirty="0">
                <a:cs typeface="Arial" panose="020B0604020202020204" pitchFamily="34" charset="0"/>
              </a:rPr>
              <a:t>Could 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7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i="0" u="sng" strike="noStrike" kern="1200" cap="all"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a:t>
            </a:r>
            <a:r>
              <a:rPr lang="en-US" dirty="0">
                <a:cs typeface="Biome Light" panose="020B0303030204020804" pitchFamily="34" charset="0"/>
              </a:rPr>
              <a:t>  </a:t>
            </a: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cap="all"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all"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43338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5338867"/>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ea typeface="+mn-ea"/>
                <a:cs typeface="Biome Light" panose="020B0303030204020804" pitchFamily="34" charset="0"/>
              </a:rPr>
              <a:t>User Interface</a:t>
            </a:r>
          </a:p>
          <a:p>
            <a:r>
              <a:rPr lang="en-US" dirty="0">
                <a:effectLst/>
                <a:ea typeface="Calibri" panose="020F0502020204030204" pitchFamily="34" charset="0"/>
              </a:rPr>
              <a:t>Each user type will have their own interface that will automatically refresh periodically and allow for manual page refreshing.</a:t>
            </a:r>
          </a:p>
          <a:p>
            <a:r>
              <a:rPr lang="en-US" dirty="0">
                <a:effectLst/>
                <a:ea typeface="Calibri" panose="020F0502020204030204" pitchFamily="34" charset="0"/>
              </a:rPr>
              <a:t>Once the URL is opened, a user will need to enter their unique ID/Username as well as password to access their interface. </a:t>
            </a:r>
          </a:p>
          <a:p>
            <a:r>
              <a:rPr lang="en-US" dirty="0"/>
              <a:t>There will be four unique versions of the UI: Manager, Server, Hosting Staff, Kitchen Line.</a:t>
            </a:r>
          </a:p>
          <a:p>
            <a:r>
              <a:rPr lang="en-US" dirty="0"/>
              <a:t>There will be a main login screen UI that is accessed through a common URL. This will be where the user logs in and their version of the UI is opened.</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94719" y="1124125"/>
            <a:ext cx="6191812" cy="5134062"/>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 Wireframe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pic>
        <p:nvPicPr>
          <p:cNvPr id="3" name="Picture 2" descr="Graphical user interface&#10;&#10;Description automatically generated">
            <a:extLst>
              <a:ext uri="{FF2B5EF4-FFF2-40B4-BE49-F238E27FC236}">
                <a16:creationId xmlns:a16="http://schemas.microsoft.com/office/drawing/2014/main" id="{B18D1999-A5BB-336B-9ADC-A101EE1CCD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4719" y="1587616"/>
            <a:ext cx="6398498" cy="3957340"/>
          </a:xfrm>
          <a:prstGeom prst="rect">
            <a:avLst/>
          </a:prstGeom>
          <a:noFill/>
          <a:ln>
            <a:noFill/>
          </a:ln>
        </p:spPr>
      </p:pic>
    </p:spTree>
    <p:extLst>
      <p:ext uri="{BB962C8B-B14F-4D97-AF65-F5344CB8AC3E}">
        <p14:creationId xmlns:p14="http://schemas.microsoft.com/office/powerpoint/2010/main" val="61512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Meet the Team</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br>
              <a:rPr lang="en-US" sz="1800" cap="none" spc="0" dirty="0"/>
            </a:br>
            <a:r>
              <a:rPr lang="en-US" sz="1800" u="sng" cap="none" spc="0" dirty="0"/>
              <a:t>Mentor:</a:t>
            </a:r>
            <a:r>
              <a:rPr lang="en-US" sz="1800" cap="none" spc="0" dirty="0"/>
              <a:t> Susan Rizzo</a:t>
            </a:r>
            <a:br>
              <a:rPr lang="en-US" sz="1800" cap="none" spc="0" dirty="0"/>
            </a:br>
            <a:r>
              <a:rPr lang="en-US" sz="1800" u="sng" cap="none" spc="0" dirty="0"/>
              <a:t>Project Manager:</a:t>
            </a:r>
            <a:r>
              <a:rPr lang="en-US" sz="1800" cap="none" spc="0" dirty="0"/>
              <a:t> Katherine Landsman</a:t>
            </a:r>
            <a:br>
              <a:rPr lang="en-US" sz="1800" cap="none" spc="0" dirty="0"/>
            </a:br>
            <a:r>
              <a:rPr lang="en-US" u="sng" cap="none" spc="0" dirty="0"/>
              <a:t>Team Members</a:t>
            </a:r>
            <a:br>
              <a:rPr lang="en-US" sz="1800" cap="none" spc="0" dirty="0"/>
            </a:br>
            <a:r>
              <a:rPr lang="en-US" sz="1800" cap="none" spc="0" dirty="0"/>
              <a:t>Carson Pribble </a:t>
            </a:r>
            <a:br>
              <a:rPr lang="en-US" sz="1800" cap="none" spc="0" dirty="0"/>
            </a:br>
            <a:r>
              <a:rPr lang="en-US" sz="1800" cap="none" spc="0" dirty="0"/>
              <a:t> Chase Jamison</a:t>
            </a:r>
            <a:br>
              <a:rPr lang="en-US" sz="1800" cap="none" spc="0" dirty="0"/>
            </a:br>
            <a:r>
              <a:rPr lang="en-US" sz="1800" cap="none" spc="0" dirty="0"/>
              <a:t> David Utshudiema</a:t>
            </a:r>
            <a:br>
              <a:rPr lang="en-US" sz="1800" cap="none" spc="0" dirty="0"/>
            </a:br>
            <a:r>
              <a:rPr lang="en-US" sz="1800" cap="none" spc="0" dirty="0"/>
              <a:t> Mohamed Ibensilalen</a:t>
            </a:r>
            <a:br>
              <a:rPr lang="en-US" sz="1800" cap="none" spc="0" dirty="0"/>
            </a:br>
            <a:r>
              <a:rPr lang="en-US" sz="1800" cap="none" spc="0" dirty="0"/>
              <a:t> Sergio Mainville</a:t>
            </a: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cap="all" dirty="0">
                <a:cs typeface="Biome Light" panose="020B0303030204020804" pitchFamily="34" charset="0"/>
              </a:rPr>
              <a:t>Data Flow Diagram</a:t>
            </a:r>
            <a:endPar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20</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6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600" cap="none" spc="0" dirty="0" err="1">
                <a:solidFill>
                  <a:schemeClr val="bg1"/>
                </a:solidFill>
                <a:cs typeface="Arial" panose="020B0604020202020204" pitchFamily="34" charset="0"/>
              </a:rPr>
              <a:t>GrubHub</a:t>
            </a:r>
            <a:r>
              <a:rPr lang="en-US" sz="16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2" y="2910205"/>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cap="none" spc="0" dirty="0">
                <a:cs typeface="Arial" panose="020B0604020202020204" pitchFamily="34" charset="0"/>
              </a:rPr>
              <a:t>GitHub</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GitHub Projects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Microsoft teams</a:t>
            </a:r>
          </a:p>
          <a:p>
            <a:pPr algn="l"/>
            <a:r>
              <a:rPr lang="en-US" sz="1600" cap="none" spc="0" dirty="0">
                <a:cs typeface="Arial" panose="020B0604020202020204" pitchFamily="34" charset="0"/>
              </a:rPr>
              <a:t>	</a:t>
            </a: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cap="none" spc="0" dirty="0">
                <a:cs typeface="Arial" panose="020B0604020202020204" pitchFamily="34" charset="0"/>
              </a:rPr>
              <a:t>Agile Principles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Scum Methodology </a:t>
            </a:r>
          </a:p>
          <a:p>
            <a:pPr algn="l"/>
            <a:endParaRPr lang="en-US" sz="1600" cap="none"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a:t>
            </a:r>
          </a:p>
          <a:p>
            <a:pPr lvl="1"/>
            <a:r>
              <a:rPr lang="en-US" dirty="0"/>
              <a:t>Helps employees streamline the order process</a:t>
            </a:r>
          </a:p>
          <a:p>
            <a:pPr lvl="1"/>
            <a:r>
              <a:rPr lang="en-US" dirty="0"/>
              <a:t>Helps employees manage tables easily. </a:t>
            </a:r>
          </a:p>
          <a:p>
            <a:endParaRPr lang="en-US" dirty="0"/>
          </a:p>
          <a:p>
            <a:pPr marL="0" indent="0">
              <a:buNone/>
            </a:pPr>
            <a:r>
              <a:rPr lang="en-US" dirty="0"/>
              <a:t>CentRes allows employees to:</a:t>
            </a:r>
          </a:p>
          <a:p>
            <a:pPr lvl="1"/>
            <a:r>
              <a:rPr lang="en-US" dirty="0"/>
              <a:t>Easily interact with customers’ orders </a:t>
            </a:r>
          </a:p>
          <a:p>
            <a:pPr lvl="1"/>
            <a:r>
              <a:rPr lang="en-US" dirty="0"/>
              <a:t>Reduces miscommunication</a:t>
            </a:r>
          </a:p>
          <a:p>
            <a:pPr lvl="1"/>
            <a:r>
              <a:rPr lang="en-US" dirty="0"/>
              <a:t>Transmits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4</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fontScale="92500"/>
          </a:bodyPr>
          <a:lstStyle/>
          <a:p>
            <a:pPr marL="0" indent="0">
              <a:buNone/>
            </a:pPr>
            <a:endParaRPr lang="en-US" dirty="0"/>
          </a:p>
          <a:p>
            <a:pPr marL="0" indent="0">
              <a:buNone/>
            </a:pPr>
            <a:r>
              <a:rPr lang="en-US" dirty="0"/>
              <a:t>Servers will have an easy-to-read display that keeps track of things such as menu items, prices, order times and order status. </a:t>
            </a:r>
          </a:p>
          <a:p>
            <a:pPr marL="0" indent="0">
              <a:buNone/>
            </a:pPr>
            <a:endParaRPr lang="en-US" dirty="0"/>
          </a:p>
          <a:p>
            <a:pPr marL="0" indent="0">
              <a:buNone/>
            </a:pPr>
            <a:r>
              <a:rPr lang="en-US" dirty="0"/>
              <a:t>Chefs will have access to real time order data and will have the ability to provide status updates to servers. </a:t>
            </a:r>
          </a:p>
          <a:p>
            <a:pPr marL="0" indent="0">
              <a:buNone/>
            </a:pPr>
            <a:endParaRPr lang="en-US" dirty="0"/>
          </a:p>
          <a:p>
            <a:pPr marL="0" indent="0">
              <a:buNone/>
            </a:pPr>
            <a:r>
              <a:rPr lang="en-US" dirty="0"/>
              <a:t>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17458" y="1400961"/>
            <a:ext cx="7557083" cy="4655890"/>
          </a:xfrm>
        </p:spPr>
        <p:txBody>
          <a:bodyPr>
            <a:normAutofit/>
          </a:bodyPr>
          <a:lstStyle/>
          <a:p>
            <a:pPr marL="914400" marR="0" lvl="2" algn="l">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43000" y="1510018"/>
            <a:ext cx="9906000" cy="4655890"/>
          </a:xfrm>
        </p:spPr>
        <p:txBody>
          <a:bodyPr>
            <a:normAutofit/>
          </a:bodyPr>
          <a:lstStyle/>
          <a:p>
            <a:pPr marL="914400" marR="0" lvl="2">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031847"/>
            <a:ext cx="4860250" cy="5561900"/>
          </a:xfrm>
        </p:spPr>
        <p:txBody>
          <a:bodyPr>
            <a:normAutofit fontScale="90000"/>
          </a:bodyPr>
          <a:lstStyle/>
          <a:p>
            <a:pPr marL="914400" marR="0" lvl="2" algn="l">
              <a:lnSpc>
                <a:spcPct val="107000"/>
              </a:lnSpc>
              <a:spcBef>
                <a:spcPts val="0"/>
              </a:spcBef>
              <a:spcAft>
                <a:spcPts val="0"/>
              </a:spcAft>
            </a:pPr>
            <a:br>
              <a:rPr lang="en-US" b="1" dirty="0">
                <a:solidFill>
                  <a:schemeClr val="tx1"/>
                </a:solidFill>
                <a:effectLst/>
                <a:latin typeface="Times New Roman" panose="02020603050405020304" pitchFamily="18" charset="0"/>
                <a:ea typeface="Times New Roman" panose="02020603050405020304" pitchFamily="18" charset="0"/>
              </a:rPr>
            </a:br>
            <a:r>
              <a:rPr lang="en-US" b="1" dirty="0">
                <a:solidFill>
                  <a:schemeClr val="tx1"/>
                </a:solidFill>
                <a:effectLst/>
                <a:latin typeface="+mn-lt"/>
                <a:ea typeface="Times New Roman" panose="02020603050405020304" pitchFamily="18" charset="0"/>
              </a:rPr>
              <a:t>Actor: </a:t>
            </a:r>
            <a:r>
              <a:rPr lang="en-US" dirty="0">
                <a:solidFill>
                  <a:schemeClr val="tx1"/>
                </a:solidFill>
                <a:effectLst/>
                <a:latin typeface="+mn-lt"/>
                <a:ea typeface="Times New Roman" panose="02020603050405020304" pitchFamily="18" charset="0"/>
              </a:rPr>
              <a:t>Server</a:t>
            </a:r>
            <a:br>
              <a:rPr lang="en-US" dirty="0">
                <a:solidFill>
                  <a:schemeClr val="tx1"/>
                </a:solidFill>
                <a:effectLst/>
                <a:latin typeface="+mn-lt"/>
                <a:ea typeface="Times New Roman" panose="02020603050405020304" pitchFamily="18" charset="0"/>
              </a:rPr>
            </a:br>
            <a:r>
              <a:rPr lang="en-US" b="1" dirty="0">
                <a:solidFill>
                  <a:schemeClr val="tx1"/>
                </a:solidFill>
                <a:effectLst/>
                <a:latin typeface="+mn-lt"/>
                <a:ea typeface="Times New Roman" panose="02020603050405020304" pitchFamily="18" charset="0"/>
              </a:rPr>
              <a:t>Basic Use Case Description: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reserves available table for the customer.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sends order to the kitchen.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gets notification of order completion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and marks the order complete after order is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served to the customer. </a:t>
            </a: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Calibri" panose="020F0502020204030204" pitchFamily="34" charset="0"/>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Actor:</a:t>
            </a:r>
            <a:r>
              <a:rPr lang="en-US" dirty="0">
                <a:solidFill>
                  <a:schemeClr val="tx1"/>
                </a:solidFill>
                <a:effectLst/>
                <a:latin typeface="+mn-lt"/>
                <a:ea typeface="Calibri" panose="020F0502020204030204" pitchFamily="34" charset="0"/>
                <a:cs typeface="Times New Roman" panose="02020603050405020304" pitchFamily="18" charset="0"/>
              </a:rPr>
              <a:t> Line Cook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Times New Roman" panose="02020603050405020304" pitchFamily="18" charset="0"/>
              </a:rPr>
              <a:t>Line cooks receive placed order with time stamps.</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check off individual items within order.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137122" y="-66780"/>
            <a:ext cx="9234488" cy="897622"/>
          </a:xfrm>
        </p:spPr>
        <p:txBody>
          <a:bodyPr/>
          <a:lstStyle/>
          <a:p>
            <a:r>
              <a:rPr lang="en-US" sz="3600" spc="100" dirty="0"/>
              <a:t>Use Cases</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031846"/>
            <a:ext cx="5171930" cy="556190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6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600" u="sng" spc="0" dirty="0"/>
              <a:t>Business requirements:</a:t>
            </a:r>
            <a:endParaRPr lang="en-US" sz="1600" spc="0" dirty="0"/>
          </a:p>
          <a:p>
            <a:pPr marL="285750" indent="-285750" algn="l">
              <a:buFont typeface="Arial" panose="020B0604020202020204" pitchFamily="34" charset="0"/>
              <a:buChar char="•"/>
            </a:pPr>
            <a:r>
              <a:rPr lang="en-US" sz="1600" cap="none" spc="0" dirty="0"/>
              <a:t>Must be available on both IOS and Android</a:t>
            </a:r>
          </a:p>
          <a:p>
            <a:pPr marL="285750" indent="-285750" algn="l">
              <a:buFont typeface="Arial" panose="020B0604020202020204" pitchFamily="34" charset="0"/>
              <a:buChar char="•"/>
            </a:pPr>
            <a:r>
              <a:rPr lang="en-US" sz="1600" cap="none" spc="0" dirty="0"/>
              <a:t>Must Effectively manage tables and orders</a:t>
            </a:r>
          </a:p>
          <a:p>
            <a:pPr marL="285750" indent="-285750" algn="l">
              <a:buFont typeface="Arial" panose="020B0604020202020204" pitchFamily="34" charset="0"/>
              <a:buChar char="•"/>
            </a:pPr>
            <a:r>
              <a:rPr lang="en-US" sz="1600" cap="none" spc="0" dirty="0"/>
              <a:t>Must generate weekly efficiency reports </a:t>
            </a:r>
          </a:p>
          <a:p>
            <a:pPr marL="285750" indent="-285750" algn="l">
              <a:buFont typeface="Arial" panose="020B0604020202020204" pitchFamily="34" charset="0"/>
              <a:buChar char="•"/>
            </a:pPr>
            <a:r>
              <a:rPr lang="en-US" sz="1600" cap="none" spc="0" dirty="0"/>
              <a:t>Must provide real-time business metrics to track sales, operations, and customer service performance. </a:t>
            </a:r>
          </a:p>
          <a:p>
            <a:pPr marL="285750" indent="-285750" algn="l">
              <a:buFont typeface="Arial" panose="020B0604020202020204" pitchFamily="34" charset="0"/>
              <a:buChar char="•"/>
            </a:pPr>
            <a:r>
              <a:rPr lang="en-US" sz="1600" cap="none" spc="0" dirty="0"/>
              <a:t>Should keep long term data in a cloud or off-site server database with a data storage model allowing for frequent input of data but infrequent querying of that data (AWS)</a:t>
            </a:r>
          </a:p>
          <a:p>
            <a:pPr marL="285750" indent="-285750" algn="l">
              <a:buFont typeface="Arial" panose="020B0604020202020204" pitchFamily="34" charset="0"/>
              <a:buChar char="•"/>
            </a:pPr>
            <a:r>
              <a:rPr lang="en-US" sz="1600" cap="none" spc="0" dirty="0"/>
              <a:t>Should roll out special opportunities and events for customers 	in the rewards program</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69224177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390</TotalTime>
  <Words>1533</Words>
  <Application>Microsoft Office PowerPoint</Application>
  <PresentationFormat>Widescreen</PresentationFormat>
  <Paragraphs>208</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CentRes</vt:lpstr>
      <vt:lpstr>Meet the Team</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 </vt:lpstr>
      <vt:lpstr>High Level Design</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106</cp:revision>
  <dcterms:created xsi:type="dcterms:W3CDTF">2022-11-08T19:44:37Z</dcterms:created>
  <dcterms:modified xsi:type="dcterms:W3CDTF">2022-11-15T23:50:21Z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