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0" d="100"/>
          <a:sy n="80" d="100"/>
        </p:scale>
        <p:origin x="782" y="58"/>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68040-6503-4CA4-91F6-E0049BE91C7A}"/>
              </a:ext>
            </a:extLst>
          </p:cNvPr>
          <p:cNvSpPr txBox="1"/>
          <p:nvPr/>
        </p:nvSpPr>
        <p:spPr>
          <a:xfrm>
            <a:off x="896645" y="656948"/>
            <a:ext cx="10005134" cy="6001643"/>
          </a:xfrm>
          <a:prstGeom prst="rect">
            <a:avLst/>
          </a:prstGeom>
          <a:noFill/>
        </p:spPr>
        <p:txBody>
          <a:bodyPr wrap="square" rtlCol="0">
            <a:spAutoFit/>
          </a:bodyPr>
          <a:lstStyle/>
          <a:p>
            <a:pPr algn="ctr"/>
            <a:r>
              <a:rPr lang="en-US" sz="4400" dirty="0"/>
              <a:t>Design And Analysis of Algorithms</a:t>
            </a:r>
            <a:br>
              <a:rPr lang="en-US" sz="4400" dirty="0"/>
            </a:br>
            <a:r>
              <a:rPr lang="en-US" sz="4400" dirty="0"/>
              <a:t>Building a Sudoku Solving Application with Computer Vision and Backtracking</a:t>
            </a:r>
          </a:p>
          <a:p>
            <a:pPr algn="ctr"/>
            <a:r>
              <a:rPr lang="en-IN" sz="2800" dirty="0"/>
              <a:t>By</a:t>
            </a:r>
          </a:p>
          <a:p>
            <a:pPr algn="ctr"/>
            <a:r>
              <a:rPr lang="en-IN" sz="2800" dirty="0" err="1"/>
              <a:t>L.Keerthana</a:t>
            </a:r>
            <a:r>
              <a:rPr lang="en-IN" sz="2800" dirty="0"/>
              <a:t>(2010030512)</a:t>
            </a:r>
          </a:p>
          <a:p>
            <a:pPr algn="ctr"/>
            <a:r>
              <a:rPr lang="en-IN" sz="2800" dirty="0" err="1"/>
              <a:t>M.Manideepa</a:t>
            </a:r>
            <a:r>
              <a:rPr lang="en-IN" sz="2800" dirty="0"/>
              <a:t>(2010030517)</a:t>
            </a:r>
          </a:p>
          <a:p>
            <a:pPr algn="ctr"/>
            <a:r>
              <a:rPr lang="en-IN" sz="2800" dirty="0" err="1"/>
              <a:t>D.Dedeepya</a:t>
            </a:r>
            <a:r>
              <a:rPr lang="en-IN" sz="2800" dirty="0"/>
              <a:t>(2010030526)</a:t>
            </a:r>
          </a:p>
          <a:p>
            <a:pPr algn="ctr"/>
            <a:r>
              <a:rPr lang="en-IN" sz="2800" dirty="0" err="1"/>
              <a:t>K.Sriteja</a:t>
            </a:r>
            <a:r>
              <a:rPr lang="en-IN" sz="2800" dirty="0"/>
              <a:t>(2010030530)</a:t>
            </a:r>
          </a:p>
          <a:p>
            <a:pPr algn="ctr"/>
            <a:endParaRPr lang="en-IN" sz="2800" dirty="0"/>
          </a:p>
          <a:p>
            <a:pPr lvl="1"/>
            <a:r>
              <a:rPr lang="en-IN" sz="2000" dirty="0">
                <a:solidFill>
                  <a:schemeClr val="accent1">
                    <a:lumMod val="75000"/>
                  </a:schemeClr>
                </a:solidFill>
              </a:rPr>
              <a:t>                                                                                                              </a:t>
            </a:r>
            <a:r>
              <a:rPr lang="en-IN" sz="2000" dirty="0"/>
              <a:t>Under the guidance of </a:t>
            </a:r>
          </a:p>
          <a:p>
            <a:pPr lvl="1"/>
            <a:r>
              <a:rPr lang="en-IN" sz="2000" dirty="0"/>
              <a:t>                                                                                                                  UDAYARANI MA’AM</a:t>
            </a:r>
          </a:p>
          <a:p>
            <a:endParaRPr lang="en-IN" sz="4400" dirty="0"/>
          </a:p>
        </p:txBody>
      </p:sp>
    </p:spTree>
    <p:extLst>
      <p:ext uri="{BB962C8B-B14F-4D97-AF65-F5344CB8AC3E}">
        <p14:creationId xmlns:p14="http://schemas.microsoft.com/office/powerpoint/2010/main" val="54970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5B76-6BAC-4C4A-8C2D-0DCB4EF180E3}"/>
              </a:ext>
            </a:extLst>
          </p:cNvPr>
          <p:cNvSpPr>
            <a:spLocks noGrp="1"/>
          </p:cNvSpPr>
          <p:nvPr>
            <p:ph type="title"/>
          </p:nvPr>
        </p:nvSpPr>
        <p:spPr>
          <a:xfrm>
            <a:off x="536359" y="324035"/>
            <a:ext cx="10515600" cy="819738"/>
          </a:xfrm>
        </p:spPr>
        <p:txBody>
          <a:bodyPr/>
          <a:lstStyle/>
          <a:p>
            <a:r>
              <a:rPr lang="en-US" sz="4000" u="sng" dirty="0"/>
              <a:t>BACKTRACKING ALGORITHM</a:t>
            </a:r>
            <a:endParaRPr lang="en-IN" u="sng" dirty="0"/>
          </a:p>
        </p:txBody>
      </p:sp>
      <p:sp>
        <p:nvSpPr>
          <p:cNvPr id="3" name="Content Placeholder 2">
            <a:extLst>
              <a:ext uri="{FF2B5EF4-FFF2-40B4-BE49-F238E27FC236}">
                <a16:creationId xmlns:a16="http://schemas.microsoft.com/office/drawing/2014/main" id="{44056332-F28D-4EA8-AD94-617D55433E7A}"/>
              </a:ext>
            </a:extLst>
          </p:cNvPr>
          <p:cNvSpPr>
            <a:spLocks noGrp="1"/>
          </p:cNvSpPr>
          <p:nvPr>
            <p:ph idx="1"/>
          </p:nvPr>
        </p:nvSpPr>
        <p:spPr>
          <a:xfrm>
            <a:off x="548496" y="1483282"/>
            <a:ext cx="11095007" cy="5238193"/>
          </a:xfrm>
        </p:spPr>
        <p:txBody>
          <a:bodyPr>
            <a:noAutofit/>
          </a:bodyPr>
          <a:lstStyle/>
          <a:p>
            <a:pPr marL="0" indent="0">
              <a:lnSpc>
                <a:spcPct val="100000"/>
              </a:lnSpc>
              <a:buNone/>
            </a:pPr>
            <a:r>
              <a:rPr lang="en-US" sz="1100" dirty="0"/>
              <a:t>Find an empty cell with coordinates (row, col). </a:t>
            </a:r>
          </a:p>
          <a:p>
            <a:pPr marL="0" indent="0">
              <a:lnSpc>
                <a:spcPct val="100000"/>
              </a:lnSpc>
              <a:buNone/>
            </a:pPr>
            <a:r>
              <a:rPr lang="en-US" sz="1100" dirty="0"/>
              <a:t>if no cell is found then</a:t>
            </a:r>
          </a:p>
          <a:p>
            <a:pPr marL="0" indent="0">
              <a:lnSpc>
                <a:spcPct val="100000"/>
              </a:lnSpc>
              <a:buNone/>
            </a:pPr>
            <a:r>
              <a:rPr lang="en-US" sz="1100" dirty="0"/>
              <a:t>    return true;</a:t>
            </a:r>
          </a:p>
          <a:p>
            <a:pPr marL="0" indent="0">
              <a:lnSpc>
                <a:spcPct val="100000"/>
              </a:lnSpc>
              <a:buNone/>
            </a:pPr>
            <a:r>
              <a:rPr lang="en-US" sz="1100" dirty="0"/>
              <a:t>end</a:t>
            </a:r>
          </a:p>
          <a:p>
            <a:pPr marL="0" indent="0">
              <a:lnSpc>
                <a:spcPct val="100000"/>
              </a:lnSpc>
              <a:buNone/>
            </a:pPr>
            <a:r>
              <a:rPr lang="en-US" sz="1100" dirty="0"/>
              <a:t>for digits x from 1 to 9 do</a:t>
            </a:r>
          </a:p>
          <a:p>
            <a:pPr marL="0" indent="0">
              <a:lnSpc>
                <a:spcPct val="100000"/>
              </a:lnSpc>
              <a:buNone/>
            </a:pPr>
            <a:r>
              <a:rPr lang="en-US" sz="1100" dirty="0"/>
              <a:t>            if we can place x at position (</a:t>
            </a:r>
            <a:r>
              <a:rPr lang="en-US" sz="1100" dirty="0" err="1"/>
              <a:t>row,col</a:t>
            </a:r>
            <a:r>
              <a:rPr lang="en-US" sz="1100" dirty="0"/>
              <a:t>) and the puzzle remains valid then recursively continue to fill the rest of the puzzle:</a:t>
            </a:r>
          </a:p>
          <a:p>
            <a:pPr marL="0" indent="0">
              <a:lnSpc>
                <a:spcPct val="100000"/>
              </a:lnSpc>
              <a:buNone/>
            </a:pPr>
            <a:r>
              <a:rPr lang="en-US" sz="1100" dirty="0"/>
              <a:t>                     if recursion succeeds i.e. returns true then</a:t>
            </a:r>
          </a:p>
          <a:p>
            <a:pPr marL="0" indent="0">
              <a:lnSpc>
                <a:spcPct val="100000"/>
              </a:lnSpc>
              <a:buNone/>
            </a:pPr>
            <a:r>
              <a:rPr lang="en-US" sz="1100" dirty="0"/>
              <a:t>                             return true</a:t>
            </a:r>
          </a:p>
          <a:p>
            <a:pPr marL="0" indent="0">
              <a:lnSpc>
                <a:spcPct val="100000"/>
              </a:lnSpc>
              <a:buNone/>
            </a:pPr>
            <a:r>
              <a:rPr lang="en-US" sz="1100" dirty="0"/>
              <a:t>                     end</a:t>
            </a:r>
          </a:p>
          <a:p>
            <a:pPr marL="0" indent="0">
              <a:lnSpc>
                <a:spcPct val="100000"/>
              </a:lnSpc>
              <a:buNone/>
            </a:pPr>
            <a:r>
              <a:rPr lang="en-US" sz="1100" dirty="0"/>
              <a:t>                     else</a:t>
            </a:r>
          </a:p>
          <a:p>
            <a:pPr marL="0" indent="0">
              <a:lnSpc>
                <a:spcPct val="100000"/>
              </a:lnSpc>
              <a:buNone/>
            </a:pPr>
            <a:r>
              <a:rPr lang="en-US" sz="1100" dirty="0"/>
              <a:t>                             free cell and try with the next digit;</a:t>
            </a:r>
          </a:p>
          <a:p>
            <a:pPr marL="0" indent="0">
              <a:lnSpc>
                <a:spcPct val="100000"/>
              </a:lnSpc>
              <a:buNone/>
            </a:pPr>
            <a:r>
              <a:rPr lang="en-US" sz="1100" dirty="0"/>
              <a:t>                     end</a:t>
            </a:r>
          </a:p>
          <a:p>
            <a:pPr marL="0" indent="0">
              <a:lnSpc>
                <a:spcPct val="100000"/>
              </a:lnSpc>
              <a:buNone/>
            </a:pPr>
            <a:r>
              <a:rPr lang="en-US" sz="1100" dirty="0"/>
              <a:t>            end</a:t>
            </a:r>
          </a:p>
          <a:p>
            <a:pPr marL="0" indent="0">
              <a:lnSpc>
                <a:spcPct val="100000"/>
              </a:lnSpc>
              <a:buNone/>
            </a:pPr>
            <a:r>
              <a:rPr lang="en-US" sz="1100" dirty="0"/>
              <a:t>end</a:t>
            </a:r>
          </a:p>
          <a:p>
            <a:pPr marL="0" indent="0">
              <a:lnSpc>
                <a:spcPct val="100000"/>
              </a:lnSpc>
              <a:buNone/>
            </a:pPr>
            <a:r>
              <a:rPr lang="en-US" sz="1100" dirty="0"/>
              <a:t>if none of the digits lead to a solution then</a:t>
            </a:r>
          </a:p>
          <a:p>
            <a:pPr marL="0" indent="0">
              <a:lnSpc>
                <a:spcPct val="100000"/>
              </a:lnSpc>
              <a:buNone/>
            </a:pPr>
            <a:r>
              <a:rPr lang="en-US" sz="1100" dirty="0"/>
              <a:t>      return false</a:t>
            </a:r>
          </a:p>
          <a:p>
            <a:pPr marL="0" indent="0">
              <a:lnSpc>
                <a:spcPct val="100000"/>
              </a:lnSpc>
              <a:buNone/>
            </a:pPr>
            <a:r>
              <a:rPr lang="en-US" sz="1100" dirty="0"/>
              <a:t>end</a:t>
            </a:r>
            <a:endParaRPr lang="en-IN" sz="1100" dirty="0"/>
          </a:p>
        </p:txBody>
      </p:sp>
      <p:sp>
        <p:nvSpPr>
          <p:cNvPr id="6" name="Slide Number Placeholder 5">
            <a:extLst>
              <a:ext uri="{FF2B5EF4-FFF2-40B4-BE49-F238E27FC236}">
                <a16:creationId xmlns:a16="http://schemas.microsoft.com/office/drawing/2014/main" id="{B9F26E96-E3DC-49A8-BDAA-50A73C7EA1C0}"/>
              </a:ext>
            </a:extLst>
          </p:cNvPr>
          <p:cNvSpPr>
            <a:spLocks noGrp="1"/>
          </p:cNvSpPr>
          <p:nvPr>
            <p:ph type="sldNum" sz="quarter" idx="4"/>
          </p:nvPr>
        </p:nvSpPr>
        <p:spPr/>
        <p:txBody>
          <a:bodyPr/>
          <a:lstStyle/>
          <a:p>
            <a:fld id="{AE208ADF-3ADD-483D-A721-14E3EEE2C135}" type="slidenum">
              <a:rPr lang="en-US" smtClean="0"/>
              <a:pPr/>
              <a:t>10</a:t>
            </a:fld>
            <a:endParaRPr lang="en-US" dirty="0"/>
          </a:p>
        </p:txBody>
      </p:sp>
    </p:spTree>
    <p:extLst>
      <p:ext uri="{BB962C8B-B14F-4D97-AF65-F5344CB8AC3E}">
        <p14:creationId xmlns:p14="http://schemas.microsoft.com/office/powerpoint/2010/main" val="41871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55F5-8756-4CB6-96DD-21E6422F4E16}"/>
              </a:ext>
            </a:extLst>
          </p:cNvPr>
          <p:cNvSpPr>
            <a:spLocks noGrp="1"/>
          </p:cNvSpPr>
          <p:nvPr>
            <p:ph type="title"/>
          </p:nvPr>
        </p:nvSpPr>
        <p:spPr/>
        <p:txBody>
          <a:bodyPr/>
          <a:lstStyle/>
          <a:p>
            <a:r>
              <a:rPr lang="en-US" sz="4000" b="1" u="sng" dirty="0"/>
              <a:t>BACKTRACKING –ANALYSIS</a:t>
            </a:r>
            <a:endParaRPr lang="en-IN" u="sng" dirty="0"/>
          </a:p>
        </p:txBody>
      </p:sp>
      <p:sp>
        <p:nvSpPr>
          <p:cNvPr id="3" name="Content Placeholder 2">
            <a:extLst>
              <a:ext uri="{FF2B5EF4-FFF2-40B4-BE49-F238E27FC236}">
                <a16:creationId xmlns:a16="http://schemas.microsoft.com/office/drawing/2014/main" id="{F9435ECE-1975-4495-BCE8-4E7DB63B4BAF}"/>
              </a:ext>
            </a:extLst>
          </p:cNvPr>
          <p:cNvSpPr>
            <a:spLocks noGrp="1"/>
          </p:cNvSpPr>
          <p:nvPr>
            <p:ph idx="1"/>
          </p:nvPr>
        </p:nvSpPr>
        <p:spPr>
          <a:xfrm>
            <a:off x="488272" y="1811756"/>
            <a:ext cx="10865528" cy="4544594"/>
          </a:xfrm>
        </p:spPr>
        <p:txBody>
          <a:bodyPr>
            <a:normAutofit/>
          </a:bodyPr>
          <a:lstStyle/>
          <a:p>
            <a:r>
              <a:rPr lang="en-US" sz="2800" dirty="0"/>
              <a:t>The time complexity for solving the sudoku is O(nm), where m = </a:t>
            </a:r>
            <a:r>
              <a:rPr lang="en-US" sz="2800" dirty="0" err="1"/>
              <a:t>nxn</a:t>
            </a:r>
            <a:r>
              <a:rPr lang="en-US" sz="2800" dirty="0"/>
              <a:t>. Where n is  the number of squares in one side of the sudoku square. In classical sudoku, n = 9. Thus, time complexity for classical sudoku is 0(98¹).</a:t>
            </a:r>
          </a:p>
          <a:p>
            <a:r>
              <a:rPr lang="en-US" sz="2800" dirty="0"/>
              <a:t>The recurrence relation for backtracking algorithm for classical sudoku can be written as  T(m) = 9*T(m-1) + 0(1)</a:t>
            </a:r>
          </a:p>
          <a:p>
            <a:r>
              <a:rPr lang="en-US" sz="2800" dirty="0"/>
              <a:t>This is because, we have to check 9 values in a particular empty space.</a:t>
            </a:r>
          </a:p>
          <a:p>
            <a:endParaRPr lang="en-IN" dirty="0"/>
          </a:p>
        </p:txBody>
      </p:sp>
      <p:sp>
        <p:nvSpPr>
          <p:cNvPr id="6" name="Slide Number Placeholder 5">
            <a:extLst>
              <a:ext uri="{FF2B5EF4-FFF2-40B4-BE49-F238E27FC236}">
                <a16:creationId xmlns:a16="http://schemas.microsoft.com/office/drawing/2014/main" id="{EDBEF603-A68C-4C26-AD7D-7316E9C62D1E}"/>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39211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DEC-6E58-4F91-AD41-A753074938D8}"/>
              </a:ext>
            </a:extLst>
          </p:cNvPr>
          <p:cNvSpPr>
            <a:spLocks noGrp="1"/>
          </p:cNvSpPr>
          <p:nvPr>
            <p:ph type="title"/>
          </p:nvPr>
        </p:nvSpPr>
        <p:spPr/>
        <p:txBody>
          <a:bodyPr/>
          <a:lstStyle/>
          <a:p>
            <a:r>
              <a:rPr lang="en-IN" u="sng" dirty="0"/>
              <a:t>Data Structures needed</a:t>
            </a:r>
          </a:p>
        </p:txBody>
      </p:sp>
      <p:sp>
        <p:nvSpPr>
          <p:cNvPr id="3" name="Content Placeholder 2">
            <a:extLst>
              <a:ext uri="{FF2B5EF4-FFF2-40B4-BE49-F238E27FC236}">
                <a16:creationId xmlns:a16="http://schemas.microsoft.com/office/drawing/2014/main" id="{8531E8CD-7381-45FE-A2A3-0631C3BC686E}"/>
              </a:ext>
            </a:extLst>
          </p:cNvPr>
          <p:cNvSpPr>
            <a:spLocks noGrp="1"/>
          </p:cNvSpPr>
          <p:nvPr>
            <p:ph idx="1"/>
          </p:nvPr>
        </p:nvSpPr>
        <p:spPr/>
        <p:txBody>
          <a:bodyPr>
            <a:normAutofit fontScale="92500" lnSpcReduction="20000"/>
          </a:bodyPr>
          <a:lstStyle/>
          <a:p>
            <a:pPr marL="0" indent="0">
              <a:buNone/>
            </a:pPr>
            <a:r>
              <a:rPr lang="en-US" dirty="0">
                <a:solidFill>
                  <a:schemeClr val="bg2">
                    <a:lumMod val="25000"/>
                    <a:lumOff val="75000"/>
                    <a:alpha val="85000"/>
                  </a:schemeClr>
                </a:solidFill>
              </a:rPr>
              <a:t>3D array or matrix</a:t>
            </a:r>
          </a:p>
          <a:p>
            <a:r>
              <a:rPr lang="en-US" dirty="0"/>
              <a:t>Sudoku is a 2D grid game; so this data structure comes in mind intuitively.</a:t>
            </a:r>
          </a:p>
          <a:p>
            <a:r>
              <a:rPr lang="en-US" dirty="0"/>
              <a:t>Mostly the operation involves reading the value of cell and writing value to the cell. So, these operations must be as fast as possible. With the use of 2D array, these operations will be O(1).</a:t>
            </a:r>
          </a:p>
          <a:p>
            <a:r>
              <a:rPr lang="en-US" dirty="0"/>
              <a:t>So this is the best data structure which we can use.</a:t>
            </a:r>
          </a:p>
          <a:p>
            <a:r>
              <a:rPr lang="en-US" dirty="0"/>
              <a:t>Assuming that you will use backtracking, you might check what are the possible values for a cell. To keep track of all values, you will store them. So it will be way easier to store them in Z-direction for each cell. Hence we need the third dimension.</a:t>
            </a:r>
          </a:p>
          <a:p>
            <a:endParaRPr lang="en-IN" dirty="0"/>
          </a:p>
        </p:txBody>
      </p:sp>
      <p:sp>
        <p:nvSpPr>
          <p:cNvPr id="6" name="Slide Number Placeholder 5">
            <a:extLst>
              <a:ext uri="{FF2B5EF4-FFF2-40B4-BE49-F238E27FC236}">
                <a16:creationId xmlns:a16="http://schemas.microsoft.com/office/drawing/2014/main" id="{16551D70-14EE-4F03-B26F-BDFA03726771}"/>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113357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7225-0102-4665-82DA-366EC56C097C}"/>
              </a:ext>
            </a:extLst>
          </p:cNvPr>
          <p:cNvSpPr>
            <a:spLocks noGrp="1"/>
          </p:cNvSpPr>
          <p:nvPr>
            <p:ph type="title"/>
          </p:nvPr>
        </p:nvSpPr>
        <p:spPr/>
        <p:txBody>
          <a:bodyPr/>
          <a:lstStyle/>
          <a:p>
            <a:r>
              <a:rPr lang="en-IN" u="sng" dirty="0" err="1"/>
              <a:t>Github</a:t>
            </a:r>
            <a:r>
              <a:rPr lang="en-IN" u="sng" dirty="0"/>
              <a:t> setup</a:t>
            </a:r>
          </a:p>
        </p:txBody>
      </p:sp>
      <p:sp>
        <p:nvSpPr>
          <p:cNvPr id="4" name="Date Placeholder 3">
            <a:extLst>
              <a:ext uri="{FF2B5EF4-FFF2-40B4-BE49-F238E27FC236}">
                <a16:creationId xmlns:a16="http://schemas.microsoft.com/office/drawing/2014/main" id="{A3B075D7-F5D7-4AE0-9D8A-923C573E72F2}"/>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5AE243D-CDB4-463C-8562-14D82B76C82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793B47A5-8465-4005-8BE9-E73A3BDE6EA2}"/>
              </a:ext>
            </a:extLst>
          </p:cNvPr>
          <p:cNvSpPr>
            <a:spLocks noGrp="1"/>
          </p:cNvSpPr>
          <p:nvPr>
            <p:ph type="sldNum" sz="quarter" idx="4"/>
          </p:nvPr>
        </p:nvSpPr>
        <p:spPr/>
        <p:txBody>
          <a:bodyPr/>
          <a:lstStyle/>
          <a:p>
            <a:fld id="{AE208ADF-3ADD-483D-A721-14E3EEE2C135}" type="slidenum">
              <a:rPr lang="en-US" smtClean="0"/>
              <a:pPr/>
              <a:t>13</a:t>
            </a:fld>
            <a:endParaRPr lang="en-US" dirty="0"/>
          </a:p>
        </p:txBody>
      </p:sp>
      <p:pic>
        <p:nvPicPr>
          <p:cNvPr id="7" name="Content Placeholder 4">
            <a:extLst>
              <a:ext uri="{FF2B5EF4-FFF2-40B4-BE49-F238E27FC236}">
                <a16:creationId xmlns:a16="http://schemas.microsoft.com/office/drawing/2014/main" id="{2C6E8DEA-8247-47AE-8DCB-D2CF80831BC0}"/>
              </a:ext>
            </a:extLst>
          </p:cNvPr>
          <p:cNvPicPr>
            <a:picLocks noGrp="1" noChangeAspect="1"/>
          </p:cNvPicPr>
          <p:nvPr>
            <p:ph idx="1"/>
          </p:nvPr>
        </p:nvPicPr>
        <p:blipFill>
          <a:blip r:embed="rId2"/>
          <a:stretch>
            <a:fillRect/>
          </a:stretch>
        </p:blipFill>
        <p:spPr>
          <a:xfrm>
            <a:off x="1742398" y="1811338"/>
            <a:ext cx="8707203" cy="4191000"/>
          </a:xfrm>
        </p:spPr>
      </p:pic>
    </p:spTree>
    <p:extLst>
      <p:ext uri="{BB962C8B-B14F-4D97-AF65-F5344CB8AC3E}">
        <p14:creationId xmlns:p14="http://schemas.microsoft.com/office/powerpoint/2010/main" val="366375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0CB0-2610-419A-BEFE-ABC13FB3B0B9}"/>
              </a:ext>
            </a:extLst>
          </p:cNvPr>
          <p:cNvSpPr>
            <a:spLocks noGrp="1"/>
          </p:cNvSpPr>
          <p:nvPr>
            <p:ph type="title"/>
          </p:nvPr>
        </p:nvSpPr>
        <p:spPr>
          <a:xfrm>
            <a:off x="710240" y="1047616"/>
            <a:ext cx="10515600" cy="819738"/>
          </a:xfrm>
        </p:spPr>
        <p:txBody>
          <a:bodyPr>
            <a:normAutofit fontScale="90000"/>
          </a:bodyPr>
          <a:lstStyle/>
          <a:p>
            <a:r>
              <a:rPr lang="en-US" u="sng" dirty="0"/>
              <a:t>Division of work among the group members</a:t>
            </a:r>
            <a:br>
              <a:rPr lang="en-US" u="sng" dirty="0"/>
            </a:br>
            <a:endParaRPr lang="en-IN" u="sng" dirty="0"/>
          </a:p>
        </p:txBody>
      </p:sp>
      <p:sp>
        <p:nvSpPr>
          <p:cNvPr id="3" name="Content Placeholder 2">
            <a:extLst>
              <a:ext uri="{FF2B5EF4-FFF2-40B4-BE49-F238E27FC236}">
                <a16:creationId xmlns:a16="http://schemas.microsoft.com/office/drawing/2014/main" id="{2C6E1C3A-1CB9-48AB-BA39-6A8978B47035}"/>
              </a:ext>
            </a:extLst>
          </p:cNvPr>
          <p:cNvSpPr>
            <a:spLocks noGrp="1"/>
          </p:cNvSpPr>
          <p:nvPr>
            <p:ph idx="1"/>
          </p:nvPr>
        </p:nvSpPr>
        <p:spPr/>
        <p:txBody>
          <a:bodyPr/>
          <a:lstStyle/>
          <a:p>
            <a:r>
              <a:rPr lang="en-IN" sz="2800" dirty="0">
                <a:latin typeface="Arial Nova Light" panose="020B0304020202020204" pitchFamily="34" charset="0"/>
              </a:rPr>
              <a:t>CODING AND TESTING – </a:t>
            </a:r>
            <a:r>
              <a:rPr lang="en-IN" sz="2800" dirty="0" err="1">
                <a:latin typeface="Arial Nova Light" panose="020B0304020202020204" pitchFamily="34" charset="0"/>
              </a:rPr>
              <a:t>Sriteja</a:t>
            </a:r>
            <a:r>
              <a:rPr lang="en-IN" sz="2800" dirty="0">
                <a:latin typeface="Arial Nova Light" panose="020B0304020202020204" pitchFamily="34" charset="0"/>
              </a:rPr>
              <a:t> ,Dedeepya</a:t>
            </a:r>
          </a:p>
          <a:p>
            <a:r>
              <a:rPr lang="en-IN" sz="2800" dirty="0">
                <a:latin typeface="Arial Nova Light" panose="020B0304020202020204" pitchFamily="34" charset="0"/>
              </a:rPr>
              <a:t>ALGORITHM AND FLOWCHART- </a:t>
            </a:r>
            <a:r>
              <a:rPr lang="en-IN" sz="2800" dirty="0" err="1">
                <a:latin typeface="Arial Nova Light" panose="020B0304020202020204" pitchFamily="34" charset="0"/>
              </a:rPr>
              <a:t>Keerthana</a:t>
            </a:r>
            <a:endParaRPr lang="en-IN" sz="2800" dirty="0">
              <a:latin typeface="Arial Nova Light" panose="020B0304020202020204" pitchFamily="34" charset="0"/>
            </a:endParaRPr>
          </a:p>
          <a:p>
            <a:r>
              <a:rPr lang="en-IN" sz="2800" dirty="0">
                <a:latin typeface="Arial Nova Light" panose="020B0304020202020204" pitchFamily="34" charset="0"/>
              </a:rPr>
              <a:t>ANALYZE DATA AND TECHNIQUES- </a:t>
            </a:r>
            <a:r>
              <a:rPr lang="en-IN" sz="2800" dirty="0" err="1">
                <a:latin typeface="Arial Nova Light" panose="020B0304020202020204" pitchFamily="34" charset="0"/>
              </a:rPr>
              <a:t>Manideepa</a:t>
            </a:r>
            <a:endParaRPr lang="en-IN" sz="2800" dirty="0">
              <a:latin typeface="Arial Nova Light" panose="020B0304020202020204" pitchFamily="34" charset="0"/>
            </a:endParaRPr>
          </a:p>
          <a:p>
            <a:endParaRPr lang="en-IN" dirty="0"/>
          </a:p>
        </p:txBody>
      </p:sp>
      <p:sp>
        <p:nvSpPr>
          <p:cNvPr id="6" name="Slide Number Placeholder 5">
            <a:extLst>
              <a:ext uri="{FF2B5EF4-FFF2-40B4-BE49-F238E27FC236}">
                <a16:creationId xmlns:a16="http://schemas.microsoft.com/office/drawing/2014/main" id="{DDCB54A0-B9A0-43B6-B589-BE3BE5C693D8}"/>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190015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7675F5-954C-42E2-87D2-57D66539A6D3}"/>
              </a:ext>
            </a:extLst>
          </p:cNvPr>
          <p:cNvSpPr txBox="1"/>
          <p:nvPr/>
        </p:nvSpPr>
        <p:spPr>
          <a:xfrm>
            <a:off x="1899820" y="2778711"/>
            <a:ext cx="9330431" cy="1569660"/>
          </a:xfrm>
          <a:prstGeom prst="rect">
            <a:avLst/>
          </a:prstGeom>
          <a:noFill/>
        </p:spPr>
        <p:txBody>
          <a:bodyPr wrap="square" rtlCol="0">
            <a:spAutoFit/>
          </a:bodyPr>
          <a:lstStyle/>
          <a:p>
            <a:pPr algn="ctr"/>
            <a:r>
              <a:rPr lang="en-US" sz="9600" dirty="0">
                <a:latin typeface="Bradley Hand ITC" panose="03070402050302030203" pitchFamily="66" charset="0"/>
              </a:rPr>
              <a:t>THANK YOU…!!</a:t>
            </a:r>
            <a:endParaRPr lang="en-IN" sz="9600" dirty="0">
              <a:latin typeface="Bradley Hand ITC" panose="03070402050302030203" pitchFamily="66" charset="0"/>
            </a:endParaRPr>
          </a:p>
        </p:txBody>
      </p:sp>
    </p:spTree>
    <p:extLst>
      <p:ext uri="{BB962C8B-B14F-4D97-AF65-F5344CB8AC3E}">
        <p14:creationId xmlns:p14="http://schemas.microsoft.com/office/powerpoint/2010/main" val="410764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D84A-5836-4397-B3A3-676FCDD31094}"/>
              </a:ext>
            </a:extLst>
          </p:cNvPr>
          <p:cNvSpPr>
            <a:spLocks noGrp="1"/>
          </p:cNvSpPr>
          <p:nvPr>
            <p:ph type="title"/>
          </p:nvPr>
        </p:nvSpPr>
        <p:spPr/>
        <p:txBody>
          <a:bodyPr/>
          <a:lstStyle/>
          <a:p>
            <a:r>
              <a:rPr lang="en-IN" u="sng" dirty="0"/>
              <a:t>Problem statement and domain</a:t>
            </a:r>
          </a:p>
        </p:txBody>
      </p:sp>
      <p:sp>
        <p:nvSpPr>
          <p:cNvPr id="3" name="Content Placeholder 2">
            <a:extLst>
              <a:ext uri="{FF2B5EF4-FFF2-40B4-BE49-F238E27FC236}">
                <a16:creationId xmlns:a16="http://schemas.microsoft.com/office/drawing/2014/main" id="{B5C8887B-DEEC-40C2-9584-E2CAE159D99E}"/>
              </a:ext>
            </a:extLst>
          </p:cNvPr>
          <p:cNvSpPr>
            <a:spLocks noGrp="1"/>
          </p:cNvSpPr>
          <p:nvPr>
            <p:ph idx="1"/>
          </p:nvPr>
        </p:nvSpPr>
        <p:spPr>
          <a:xfrm>
            <a:off x="838200" y="1811756"/>
            <a:ext cx="10951346" cy="4190323"/>
          </a:xfrm>
        </p:spPr>
        <p:txBody>
          <a:bodyPr>
            <a:normAutofit fontScale="92500" lnSpcReduction="10000"/>
          </a:bodyPr>
          <a:lstStyle/>
          <a:p>
            <a:endParaRPr lang="en-US" dirty="0"/>
          </a:p>
          <a:p>
            <a:r>
              <a:rPr lang="en-US" dirty="0"/>
              <a:t> The aim of the puzzle is to enter a numerical digit from 1 through 9 in each cell of a 9x9 grid made up of 3×3 </a:t>
            </a:r>
            <a:r>
              <a:rPr lang="en-US" dirty="0" err="1"/>
              <a:t>subsquares</a:t>
            </a:r>
            <a:r>
              <a:rPr lang="en-US" dirty="0"/>
              <a:t> or </a:t>
            </a:r>
            <a:r>
              <a:rPr lang="en-US" dirty="0" err="1"/>
              <a:t>subgrids</a:t>
            </a:r>
            <a:r>
              <a:rPr lang="en-US" dirty="0"/>
              <a:t>, starting with various digits given in some cells; each row, column, and </a:t>
            </a:r>
            <a:r>
              <a:rPr lang="en-US" dirty="0" err="1"/>
              <a:t>subsquares</a:t>
            </a:r>
            <a:r>
              <a:rPr lang="en-US" dirty="0"/>
              <a:t> region must contain each of the numbers 1 to 9 exactly once.</a:t>
            </a:r>
          </a:p>
          <a:p>
            <a:r>
              <a:rPr lang="en-US" dirty="0"/>
              <a:t> A sudoku solution must satisfy all of the following rules:-</a:t>
            </a:r>
          </a:p>
          <a:p>
            <a:pPr marL="0" indent="0">
              <a:buNone/>
            </a:pPr>
            <a:r>
              <a:rPr lang="en-US" dirty="0"/>
              <a:t>1. Each horizontal row contains each digit exactly once</a:t>
            </a:r>
          </a:p>
          <a:p>
            <a:pPr marL="0" indent="0">
              <a:buNone/>
            </a:pPr>
            <a:r>
              <a:rPr lang="en-US" dirty="0"/>
              <a:t>2. Each vertical column contains each digit exactly once</a:t>
            </a:r>
          </a:p>
          <a:p>
            <a:pPr marL="0" indent="0">
              <a:buNone/>
            </a:pPr>
            <a:r>
              <a:rPr lang="en-US" dirty="0"/>
              <a:t>3. Each </a:t>
            </a:r>
            <a:r>
              <a:rPr lang="en-US" dirty="0" err="1"/>
              <a:t>subgrid</a:t>
            </a:r>
            <a:r>
              <a:rPr lang="en-US" dirty="0"/>
              <a:t> or region contains each digit exactly once</a:t>
            </a:r>
          </a:p>
          <a:p>
            <a:endParaRPr lang="en-IN" dirty="0"/>
          </a:p>
        </p:txBody>
      </p:sp>
      <p:sp>
        <p:nvSpPr>
          <p:cNvPr id="6" name="Slide Number Placeholder 5">
            <a:extLst>
              <a:ext uri="{FF2B5EF4-FFF2-40B4-BE49-F238E27FC236}">
                <a16:creationId xmlns:a16="http://schemas.microsoft.com/office/drawing/2014/main" id="{A8ACF210-0C65-4CCE-BB14-8F72DD3641F0}"/>
              </a:ext>
            </a:extLst>
          </p:cNvPr>
          <p:cNvSpPr>
            <a:spLocks noGrp="1"/>
          </p:cNvSpPr>
          <p:nvPr>
            <p:ph type="sldNum" sz="quarter" idx="4"/>
          </p:nvPr>
        </p:nvSpPr>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262688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48E877-4E04-476C-A851-B15D81BD418F}"/>
              </a:ext>
            </a:extLst>
          </p:cNvPr>
          <p:cNvSpPr>
            <a:spLocks noGrp="1"/>
          </p:cNvSpPr>
          <p:nvPr>
            <p:ph type="body" idx="1"/>
          </p:nvPr>
        </p:nvSpPr>
        <p:spPr>
          <a:xfrm>
            <a:off x="591213" y="625112"/>
            <a:ext cx="5157787" cy="584548"/>
          </a:xfrm>
        </p:spPr>
        <p:txBody>
          <a:bodyPr/>
          <a:lstStyle/>
          <a:p>
            <a:endParaRPr lang="en-IN" dirty="0"/>
          </a:p>
          <a:p>
            <a:r>
              <a:rPr lang="en-IN" u="sng" dirty="0"/>
              <a:t>4x4 SUDOKU</a:t>
            </a:r>
          </a:p>
        </p:txBody>
      </p:sp>
      <p:sp>
        <p:nvSpPr>
          <p:cNvPr id="4" name="Content Placeholder 3">
            <a:extLst>
              <a:ext uri="{FF2B5EF4-FFF2-40B4-BE49-F238E27FC236}">
                <a16:creationId xmlns:a16="http://schemas.microsoft.com/office/drawing/2014/main" id="{F0A4BAE3-1E35-4EEA-B3F7-785F9D582C82}"/>
              </a:ext>
            </a:extLst>
          </p:cNvPr>
          <p:cNvSpPr>
            <a:spLocks noGrp="1"/>
          </p:cNvSpPr>
          <p:nvPr>
            <p:ph sz="half" idx="2"/>
          </p:nvPr>
        </p:nvSpPr>
        <p:spPr>
          <a:xfrm>
            <a:off x="422537" y="1444404"/>
            <a:ext cx="5157787" cy="3751268"/>
          </a:xfrm>
        </p:spPr>
        <p:txBody>
          <a:bodyPr/>
          <a:lstStyle/>
          <a:p>
            <a:pPr>
              <a:lnSpc>
                <a:spcPct val="100000"/>
              </a:lnSpc>
            </a:pPr>
            <a:r>
              <a:rPr lang="en-US" sz="1800" dirty="0"/>
              <a:t>Small sudoku is </a:t>
            </a:r>
            <a:r>
              <a:rPr lang="en-US" sz="1800" dirty="0" err="1"/>
              <a:t>propably</a:t>
            </a:r>
            <a:r>
              <a:rPr lang="en-US" sz="1800" dirty="0"/>
              <a:t> the smallest and easiest sudoku variant</a:t>
            </a:r>
          </a:p>
          <a:p>
            <a:pPr>
              <a:lnSpc>
                <a:spcPct val="100000"/>
              </a:lnSpc>
            </a:pPr>
            <a:r>
              <a:rPr lang="en-US" sz="1800" dirty="0"/>
              <a:t>Grid size :- 4 x 4</a:t>
            </a:r>
          </a:p>
          <a:p>
            <a:pPr>
              <a:lnSpc>
                <a:spcPct val="100000"/>
              </a:lnSpc>
            </a:pPr>
            <a:r>
              <a:rPr lang="en-US" sz="1800" dirty="0"/>
              <a:t>Number of inner boxes :- 4</a:t>
            </a:r>
          </a:p>
          <a:p>
            <a:pPr>
              <a:lnSpc>
                <a:spcPct val="100000"/>
              </a:lnSpc>
            </a:pPr>
            <a:r>
              <a:rPr lang="en-US" sz="1800" dirty="0"/>
              <a:t>Inner box shape :- </a:t>
            </a:r>
            <a:r>
              <a:rPr lang="en-US" sz="1800" dirty="0" err="1"/>
              <a:t>Sqaure</a:t>
            </a:r>
            <a:endParaRPr lang="en-US" sz="1800" dirty="0"/>
          </a:p>
          <a:p>
            <a:pPr>
              <a:lnSpc>
                <a:spcPct val="100000"/>
              </a:lnSpc>
            </a:pPr>
            <a:r>
              <a:rPr lang="en-US" sz="1800" dirty="0"/>
              <a:t>Number range :- 1 to 4</a:t>
            </a:r>
          </a:p>
          <a:p>
            <a:pPr>
              <a:lnSpc>
                <a:spcPct val="100000"/>
              </a:lnSpc>
            </a:pPr>
            <a:endParaRPr lang="en-US" sz="1400" dirty="0"/>
          </a:p>
          <a:p>
            <a:endParaRPr lang="en-IN" dirty="0"/>
          </a:p>
        </p:txBody>
      </p:sp>
      <p:sp>
        <p:nvSpPr>
          <p:cNvPr id="5" name="Text Placeholder 4">
            <a:extLst>
              <a:ext uri="{FF2B5EF4-FFF2-40B4-BE49-F238E27FC236}">
                <a16:creationId xmlns:a16="http://schemas.microsoft.com/office/drawing/2014/main" id="{4FB8E518-D3CA-4024-9956-DF14FFBF4488}"/>
              </a:ext>
            </a:extLst>
          </p:cNvPr>
          <p:cNvSpPr>
            <a:spLocks noGrp="1"/>
          </p:cNvSpPr>
          <p:nvPr>
            <p:ph type="body" sz="quarter" idx="3"/>
          </p:nvPr>
        </p:nvSpPr>
        <p:spPr>
          <a:xfrm>
            <a:off x="6169024" y="625112"/>
            <a:ext cx="5183188" cy="584549"/>
          </a:xfrm>
        </p:spPr>
        <p:txBody>
          <a:bodyPr/>
          <a:lstStyle/>
          <a:p>
            <a:r>
              <a:rPr lang="en-US" u="sng" dirty="0"/>
              <a:t>6X6 SUDOKU</a:t>
            </a:r>
            <a:endParaRPr lang="en-IN" u="sng" dirty="0"/>
          </a:p>
        </p:txBody>
      </p:sp>
      <p:sp>
        <p:nvSpPr>
          <p:cNvPr id="6" name="Content Placeholder 5">
            <a:extLst>
              <a:ext uri="{FF2B5EF4-FFF2-40B4-BE49-F238E27FC236}">
                <a16:creationId xmlns:a16="http://schemas.microsoft.com/office/drawing/2014/main" id="{9A96EAED-9AFA-4B3B-AAA7-5BB81FA44D0E}"/>
              </a:ext>
            </a:extLst>
          </p:cNvPr>
          <p:cNvSpPr>
            <a:spLocks noGrp="1"/>
          </p:cNvSpPr>
          <p:nvPr>
            <p:ph sz="quarter" idx="4"/>
          </p:nvPr>
        </p:nvSpPr>
        <p:spPr>
          <a:xfrm>
            <a:off x="6169024" y="1444404"/>
            <a:ext cx="5183188" cy="3751268"/>
          </a:xfrm>
        </p:spPr>
        <p:txBody>
          <a:bodyPr/>
          <a:lstStyle/>
          <a:p>
            <a:r>
              <a:rPr lang="en-IN" sz="1600" dirty="0"/>
              <a:t>Mini sudoku is a relatively easy variant with non-square inner boxes.</a:t>
            </a:r>
          </a:p>
          <a:p>
            <a:r>
              <a:rPr lang="en-IN" sz="1600" dirty="0"/>
              <a:t>Grid size :-6 x 6</a:t>
            </a:r>
          </a:p>
          <a:p>
            <a:r>
              <a:rPr lang="en-IN" sz="1600" dirty="0"/>
              <a:t>Number of Inner boxes :- 6</a:t>
            </a:r>
          </a:p>
          <a:p>
            <a:r>
              <a:rPr lang="en-IN" sz="1600" dirty="0"/>
              <a:t>Inner box shape :- 3 x 2 rectangle</a:t>
            </a:r>
          </a:p>
          <a:p>
            <a:r>
              <a:rPr lang="en-IN" sz="1600" dirty="0"/>
              <a:t>Number range :- 1 to 6</a:t>
            </a:r>
          </a:p>
          <a:p>
            <a:endParaRPr lang="en-IN" sz="1600" dirty="0"/>
          </a:p>
          <a:p>
            <a:endParaRPr lang="en-IN" dirty="0"/>
          </a:p>
        </p:txBody>
      </p:sp>
      <p:sp>
        <p:nvSpPr>
          <p:cNvPr id="9" name="Slide Number Placeholder 8">
            <a:extLst>
              <a:ext uri="{FF2B5EF4-FFF2-40B4-BE49-F238E27FC236}">
                <a16:creationId xmlns:a16="http://schemas.microsoft.com/office/drawing/2014/main" id="{C7F107E2-E904-428D-A13F-C57CBC2D835E}"/>
              </a:ext>
            </a:extLst>
          </p:cNvPr>
          <p:cNvSpPr>
            <a:spLocks noGrp="1"/>
          </p:cNvSpPr>
          <p:nvPr>
            <p:ph type="sldNum" sz="quarter" idx="12"/>
          </p:nvPr>
        </p:nvSpPr>
        <p:spPr/>
        <p:txBody>
          <a:bodyPr/>
          <a:lstStyle/>
          <a:p>
            <a:fld id="{AE208ADF-3ADD-483D-A721-14E3EEE2C135}" type="slidenum">
              <a:rPr lang="en-US" smtClean="0"/>
              <a:pPr/>
              <a:t>3</a:t>
            </a:fld>
            <a:endParaRPr lang="en-US" dirty="0"/>
          </a:p>
        </p:txBody>
      </p:sp>
      <p:pic>
        <p:nvPicPr>
          <p:cNvPr id="10" name="Picture 9">
            <a:extLst>
              <a:ext uri="{FF2B5EF4-FFF2-40B4-BE49-F238E27FC236}">
                <a16:creationId xmlns:a16="http://schemas.microsoft.com/office/drawing/2014/main" id="{79E21914-1D8A-4AAB-AF34-1101AB6B3D72}"/>
              </a:ext>
            </a:extLst>
          </p:cNvPr>
          <p:cNvPicPr>
            <a:picLocks noChangeAspect="1"/>
          </p:cNvPicPr>
          <p:nvPr/>
        </p:nvPicPr>
        <p:blipFill>
          <a:blip r:embed="rId2"/>
          <a:stretch>
            <a:fillRect/>
          </a:stretch>
        </p:blipFill>
        <p:spPr>
          <a:xfrm>
            <a:off x="839788" y="3963737"/>
            <a:ext cx="3013121" cy="2090834"/>
          </a:xfrm>
          <a:prstGeom prst="rect">
            <a:avLst/>
          </a:prstGeom>
        </p:spPr>
      </p:pic>
      <p:pic>
        <p:nvPicPr>
          <p:cNvPr id="12" name="Picture 11">
            <a:extLst>
              <a:ext uri="{FF2B5EF4-FFF2-40B4-BE49-F238E27FC236}">
                <a16:creationId xmlns:a16="http://schemas.microsoft.com/office/drawing/2014/main" id="{4B6FB363-A4B3-4EC1-919E-0C0C84A7D392}"/>
              </a:ext>
            </a:extLst>
          </p:cNvPr>
          <p:cNvPicPr>
            <a:picLocks noChangeAspect="1"/>
          </p:cNvPicPr>
          <p:nvPr/>
        </p:nvPicPr>
        <p:blipFill>
          <a:blip r:embed="rId3"/>
          <a:stretch>
            <a:fillRect/>
          </a:stretch>
        </p:blipFill>
        <p:spPr>
          <a:xfrm>
            <a:off x="6381312" y="3762841"/>
            <a:ext cx="2869220" cy="2466126"/>
          </a:xfrm>
          <a:prstGeom prst="rect">
            <a:avLst/>
          </a:prstGeom>
        </p:spPr>
      </p:pic>
    </p:spTree>
    <p:extLst>
      <p:ext uri="{BB962C8B-B14F-4D97-AF65-F5344CB8AC3E}">
        <p14:creationId xmlns:p14="http://schemas.microsoft.com/office/powerpoint/2010/main" val="254800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9426C6-6733-4A96-B7DE-B90FCAD1631A}"/>
              </a:ext>
            </a:extLst>
          </p:cNvPr>
          <p:cNvSpPr>
            <a:spLocks noGrp="1"/>
          </p:cNvSpPr>
          <p:nvPr>
            <p:ph type="body" idx="1"/>
          </p:nvPr>
        </p:nvSpPr>
        <p:spPr>
          <a:xfrm>
            <a:off x="552527" y="651942"/>
            <a:ext cx="5157787" cy="584548"/>
          </a:xfrm>
        </p:spPr>
        <p:txBody>
          <a:bodyPr/>
          <a:lstStyle/>
          <a:p>
            <a:r>
              <a:rPr lang="en-IN" u="sng" dirty="0" err="1"/>
              <a:t>Standarad</a:t>
            </a:r>
            <a:r>
              <a:rPr lang="en-IN" u="sng" dirty="0"/>
              <a:t> </a:t>
            </a:r>
            <a:r>
              <a:rPr lang="en-IN" u="sng" dirty="0" err="1"/>
              <a:t>Sudoko</a:t>
            </a:r>
            <a:endParaRPr lang="en-IN" u="sng" dirty="0"/>
          </a:p>
        </p:txBody>
      </p:sp>
      <p:sp>
        <p:nvSpPr>
          <p:cNvPr id="4" name="Content Placeholder 3">
            <a:extLst>
              <a:ext uri="{FF2B5EF4-FFF2-40B4-BE49-F238E27FC236}">
                <a16:creationId xmlns:a16="http://schemas.microsoft.com/office/drawing/2014/main" id="{CE4AACF6-ACFB-4945-AE9E-51229E05D8CC}"/>
              </a:ext>
            </a:extLst>
          </p:cNvPr>
          <p:cNvSpPr>
            <a:spLocks noGrp="1"/>
          </p:cNvSpPr>
          <p:nvPr>
            <p:ph sz="half" idx="2"/>
          </p:nvPr>
        </p:nvSpPr>
        <p:spPr>
          <a:xfrm>
            <a:off x="552527" y="1627108"/>
            <a:ext cx="5157787" cy="3751268"/>
          </a:xfrm>
        </p:spPr>
        <p:txBody>
          <a:bodyPr/>
          <a:lstStyle/>
          <a:p>
            <a:pPr>
              <a:lnSpc>
                <a:spcPct val="100000"/>
              </a:lnSpc>
            </a:pPr>
            <a:r>
              <a:rPr lang="en-US" dirty="0"/>
              <a:t>Grid size :- 9 x 9</a:t>
            </a:r>
          </a:p>
          <a:p>
            <a:pPr>
              <a:lnSpc>
                <a:spcPct val="100000"/>
              </a:lnSpc>
            </a:pPr>
            <a:r>
              <a:rPr lang="en-US" dirty="0"/>
              <a:t>Number of inner boxes :- 9</a:t>
            </a:r>
          </a:p>
          <a:p>
            <a:pPr>
              <a:lnSpc>
                <a:spcPct val="100000"/>
              </a:lnSpc>
            </a:pPr>
            <a:r>
              <a:rPr lang="en-US" dirty="0"/>
              <a:t>Inner box shape :- 3 x 3 </a:t>
            </a:r>
            <a:r>
              <a:rPr lang="en-US" dirty="0" err="1"/>
              <a:t>Sqaure</a:t>
            </a:r>
            <a:endParaRPr lang="en-US" dirty="0"/>
          </a:p>
          <a:p>
            <a:pPr>
              <a:lnSpc>
                <a:spcPct val="100000"/>
              </a:lnSpc>
            </a:pPr>
            <a:r>
              <a:rPr lang="en-US" dirty="0"/>
              <a:t>Number range :- 1 to 9</a:t>
            </a:r>
          </a:p>
          <a:p>
            <a:endParaRPr lang="en-IN" dirty="0"/>
          </a:p>
        </p:txBody>
      </p:sp>
      <p:sp>
        <p:nvSpPr>
          <p:cNvPr id="5" name="Text Placeholder 4">
            <a:extLst>
              <a:ext uri="{FF2B5EF4-FFF2-40B4-BE49-F238E27FC236}">
                <a16:creationId xmlns:a16="http://schemas.microsoft.com/office/drawing/2014/main" id="{4E6C2B0A-9998-4959-BD00-E2F5D5EAD289}"/>
              </a:ext>
            </a:extLst>
          </p:cNvPr>
          <p:cNvSpPr>
            <a:spLocks noGrp="1"/>
          </p:cNvSpPr>
          <p:nvPr>
            <p:ph type="body" sz="quarter" idx="3"/>
          </p:nvPr>
        </p:nvSpPr>
        <p:spPr>
          <a:xfrm>
            <a:off x="6096000" y="651941"/>
            <a:ext cx="5183188" cy="584549"/>
          </a:xfrm>
        </p:spPr>
        <p:txBody>
          <a:bodyPr/>
          <a:lstStyle/>
          <a:p>
            <a:r>
              <a:rPr lang="en-IN" u="sng" dirty="0"/>
              <a:t>JIGSAW SUDOKO</a:t>
            </a:r>
          </a:p>
        </p:txBody>
      </p:sp>
      <p:sp>
        <p:nvSpPr>
          <p:cNvPr id="6" name="Content Placeholder 5">
            <a:extLst>
              <a:ext uri="{FF2B5EF4-FFF2-40B4-BE49-F238E27FC236}">
                <a16:creationId xmlns:a16="http://schemas.microsoft.com/office/drawing/2014/main" id="{4AC4B0FE-BFBC-4D01-8AF9-7C7C3C31F4DE}"/>
              </a:ext>
            </a:extLst>
          </p:cNvPr>
          <p:cNvSpPr>
            <a:spLocks noGrp="1"/>
          </p:cNvSpPr>
          <p:nvPr>
            <p:ph sz="quarter" idx="4"/>
          </p:nvPr>
        </p:nvSpPr>
        <p:spPr>
          <a:xfrm>
            <a:off x="6195657" y="1627108"/>
            <a:ext cx="5183188" cy="3751268"/>
          </a:xfrm>
        </p:spPr>
        <p:txBody>
          <a:bodyPr/>
          <a:lstStyle/>
          <a:p>
            <a:pPr>
              <a:lnSpc>
                <a:spcPct val="100000"/>
              </a:lnSpc>
            </a:pPr>
            <a:r>
              <a:rPr lang="en-US" sz="1800" dirty="0"/>
              <a:t>The only difference to the standard sudoku is the shape of the inner blocks</a:t>
            </a:r>
          </a:p>
          <a:p>
            <a:pPr>
              <a:lnSpc>
                <a:spcPct val="100000"/>
              </a:lnSpc>
            </a:pPr>
            <a:r>
              <a:rPr lang="en-US" sz="1800" dirty="0"/>
              <a:t>Grid size :- 9 x 9</a:t>
            </a:r>
          </a:p>
          <a:p>
            <a:pPr>
              <a:lnSpc>
                <a:spcPct val="100000"/>
              </a:lnSpc>
            </a:pPr>
            <a:r>
              <a:rPr lang="en-US" sz="1800" dirty="0"/>
              <a:t>Number of inner boxes :- 9</a:t>
            </a:r>
          </a:p>
          <a:p>
            <a:pPr>
              <a:lnSpc>
                <a:spcPct val="100000"/>
              </a:lnSpc>
            </a:pPr>
            <a:r>
              <a:rPr lang="en-US" sz="1800" dirty="0"/>
              <a:t>Inner box shape :- 3 x 3 </a:t>
            </a:r>
            <a:r>
              <a:rPr lang="en-US" sz="1800" dirty="0" err="1"/>
              <a:t>Sqaure</a:t>
            </a:r>
            <a:endParaRPr lang="en-US" sz="1800" dirty="0"/>
          </a:p>
          <a:p>
            <a:pPr>
              <a:lnSpc>
                <a:spcPct val="100000"/>
              </a:lnSpc>
            </a:pPr>
            <a:r>
              <a:rPr lang="en-US" sz="1800" dirty="0"/>
              <a:t>Number range :- 1 to 9</a:t>
            </a:r>
          </a:p>
          <a:p>
            <a:endParaRPr lang="en-IN" dirty="0"/>
          </a:p>
        </p:txBody>
      </p:sp>
      <p:sp>
        <p:nvSpPr>
          <p:cNvPr id="9" name="Slide Number Placeholder 8">
            <a:extLst>
              <a:ext uri="{FF2B5EF4-FFF2-40B4-BE49-F238E27FC236}">
                <a16:creationId xmlns:a16="http://schemas.microsoft.com/office/drawing/2014/main" id="{B853B49A-017D-43FB-85B7-8D3768B90921}"/>
              </a:ext>
            </a:extLst>
          </p:cNvPr>
          <p:cNvSpPr>
            <a:spLocks noGrp="1"/>
          </p:cNvSpPr>
          <p:nvPr>
            <p:ph type="sldNum" sz="quarter" idx="12"/>
          </p:nvPr>
        </p:nvSpPr>
        <p:spPr/>
        <p:txBody>
          <a:bodyPr/>
          <a:lstStyle/>
          <a:p>
            <a:fld id="{AE208ADF-3ADD-483D-A721-14E3EEE2C135}" type="slidenum">
              <a:rPr lang="en-US" smtClean="0"/>
              <a:pPr/>
              <a:t>4</a:t>
            </a:fld>
            <a:endParaRPr lang="en-US" dirty="0"/>
          </a:p>
        </p:txBody>
      </p:sp>
      <p:pic>
        <p:nvPicPr>
          <p:cNvPr id="11" name="Picture 10">
            <a:extLst>
              <a:ext uri="{FF2B5EF4-FFF2-40B4-BE49-F238E27FC236}">
                <a16:creationId xmlns:a16="http://schemas.microsoft.com/office/drawing/2014/main" id="{43155184-6012-42BB-B025-F7F82C1FB7C6}"/>
              </a:ext>
            </a:extLst>
          </p:cNvPr>
          <p:cNvPicPr>
            <a:picLocks noChangeAspect="1"/>
          </p:cNvPicPr>
          <p:nvPr/>
        </p:nvPicPr>
        <p:blipFill>
          <a:blip r:embed="rId2"/>
          <a:stretch>
            <a:fillRect/>
          </a:stretch>
        </p:blipFill>
        <p:spPr>
          <a:xfrm>
            <a:off x="813156" y="3713900"/>
            <a:ext cx="3599046" cy="2492158"/>
          </a:xfrm>
          <a:prstGeom prst="rect">
            <a:avLst/>
          </a:prstGeom>
        </p:spPr>
      </p:pic>
      <p:pic>
        <p:nvPicPr>
          <p:cNvPr id="12" name="Picture 11">
            <a:extLst>
              <a:ext uri="{FF2B5EF4-FFF2-40B4-BE49-F238E27FC236}">
                <a16:creationId xmlns:a16="http://schemas.microsoft.com/office/drawing/2014/main" id="{0F9CCFDB-BBBC-4D59-A01F-51ECFC3C67F5}"/>
              </a:ext>
            </a:extLst>
          </p:cNvPr>
          <p:cNvPicPr>
            <a:picLocks noChangeAspect="1"/>
          </p:cNvPicPr>
          <p:nvPr/>
        </p:nvPicPr>
        <p:blipFill>
          <a:blip r:embed="rId3"/>
          <a:stretch>
            <a:fillRect/>
          </a:stretch>
        </p:blipFill>
        <p:spPr>
          <a:xfrm>
            <a:off x="6687045" y="4050702"/>
            <a:ext cx="2945227" cy="2305648"/>
          </a:xfrm>
          <a:prstGeom prst="rect">
            <a:avLst/>
          </a:prstGeom>
        </p:spPr>
      </p:pic>
    </p:spTree>
    <p:extLst>
      <p:ext uri="{BB962C8B-B14F-4D97-AF65-F5344CB8AC3E}">
        <p14:creationId xmlns:p14="http://schemas.microsoft.com/office/powerpoint/2010/main" val="285658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ECF4-A8CC-48D4-ADF1-8A7BAAB4A548}"/>
              </a:ext>
            </a:extLst>
          </p:cNvPr>
          <p:cNvSpPr>
            <a:spLocks noGrp="1"/>
          </p:cNvSpPr>
          <p:nvPr>
            <p:ph type="title"/>
          </p:nvPr>
        </p:nvSpPr>
        <p:spPr>
          <a:xfrm>
            <a:off x="776056" y="342831"/>
            <a:ext cx="10515600" cy="819738"/>
          </a:xfrm>
        </p:spPr>
        <p:txBody>
          <a:bodyPr/>
          <a:lstStyle/>
          <a:p>
            <a:r>
              <a:rPr lang="en-IN" u="sng" dirty="0"/>
              <a:t>Existing solutions</a:t>
            </a:r>
          </a:p>
        </p:txBody>
      </p:sp>
      <p:sp>
        <p:nvSpPr>
          <p:cNvPr id="3" name="Content Placeholder 2">
            <a:extLst>
              <a:ext uri="{FF2B5EF4-FFF2-40B4-BE49-F238E27FC236}">
                <a16:creationId xmlns:a16="http://schemas.microsoft.com/office/drawing/2014/main" id="{574E87C9-6797-4BEC-9B28-A7335FA986CA}"/>
              </a:ext>
            </a:extLst>
          </p:cNvPr>
          <p:cNvSpPr>
            <a:spLocks noGrp="1"/>
          </p:cNvSpPr>
          <p:nvPr>
            <p:ph idx="1"/>
          </p:nvPr>
        </p:nvSpPr>
        <p:spPr>
          <a:xfrm>
            <a:off x="512315" y="1786538"/>
            <a:ext cx="11241720" cy="4569812"/>
          </a:xfrm>
        </p:spPr>
        <p:txBody>
          <a:bodyPr>
            <a:normAutofit fontScale="92500" lnSpcReduction="20000"/>
          </a:bodyPr>
          <a:lstStyle/>
          <a:p>
            <a:pPr>
              <a:lnSpc>
                <a:spcPct val="100000"/>
              </a:lnSpc>
            </a:pPr>
            <a:r>
              <a:rPr lang="en-US" dirty="0"/>
              <a:t>Sudoku puzzles are NP-complete problems and as such, their solution can be found by performing an exhaustive search.</a:t>
            </a:r>
          </a:p>
          <a:p>
            <a:pPr>
              <a:lnSpc>
                <a:spcPct val="100000"/>
              </a:lnSpc>
            </a:pPr>
            <a:endParaRPr lang="en-US" dirty="0"/>
          </a:p>
          <a:p>
            <a:pPr marL="0" indent="0">
              <a:lnSpc>
                <a:spcPct val="100000"/>
              </a:lnSpc>
              <a:buNone/>
            </a:pPr>
            <a:r>
              <a:rPr lang="en-US" dirty="0"/>
              <a:t>1.</a:t>
            </a:r>
            <a:r>
              <a:rPr lang="en-US" dirty="0">
                <a:solidFill>
                  <a:schemeClr val="bg2">
                    <a:lumMod val="25000"/>
                    <a:lumOff val="75000"/>
                    <a:alpha val="85000"/>
                  </a:schemeClr>
                </a:solidFill>
              </a:rPr>
              <a:t> </a:t>
            </a:r>
            <a:r>
              <a:rPr lang="en-US" b="1" dirty="0">
                <a:solidFill>
                  <a:schemeClr val="bg2">
                    <a:lumMod val="25000"/>
                    <a:lumOff val="75000"/>
                    <a:alpha val="85000"/>
                  </a:schemeClr>
                </a:solidFill>
              </a:rPr>
              <a:t>Pen and Paper Algorithm </a:t>
            </a:r>
            <a:r>
              <a:rPr lang="en-US" dirty="0"/>
              <a:t>:- a solution based on some strategies used by humans when solving the puzzle, therefore, it is called pencil-and-paper algorithm.</a:t>
            </a:r>
          </a:p>
          <a:p>
            <a:pPr>
              <a:lnSpc>
                <a:spcPct val="100000"/>
              </a:lnSpc>
            </a:pPr>
            <a:r>
              <a:rPr lang="en-US" dirty="0"/>
              <a:t>As there are puzzles with different types of difficulty, the easy and medium</a:t>
            </a:r>
          </a:p>
          <a:p>
            <a:pPr>
              <a:lnSpc>
                <a:spcPct val="100000"/>
              </a:lnSpc>
            </a:pPr>
            <a:r>
              <a:rPr lang="en-US" dirty="0"/>
              <a:t>puzzles can be solved using some simple techniques such as unique missing method, naked singles</a:t>
            </a:r>
          </a:p>
          <a:p>
            <a:pPr marL="0" indent="0">
              <a:lnSpc>
                <a:spcPct val="100000"/>
              </a:lnSpc>
              <a:buNone/>
            </a:pPr>
            <a:r>
              <a:rPr lang="en-US" dirty="0"/>
              <a:t>2) </a:t>
            </a:r>
            <a:r>
              <a:rPr lang="en-US" b="1" dirty="0">
                <a:solidFill>
                  <a:schemeClr val="bg2">
                    <a:lumMod val="25000"/>
                    <a:lumOff val="75000"/>
                    <a:alpha val="85000"/>
                  </a:schemeClr>
                </a:solidFill>
              </a:rPr>
              <a:t>Brute Force Search/</a:t>
            </a:r>
            <a:r>
              <a:rPr lang="en-US" b="1" dirty="0" err="1">
                <a:solidFill>
                  <a:schemeClr val="bg2">
                    <a:lumMod val="25000"/>
                    <a:lumOff val="75000"/>
                    <a:alpha val="85000"/>
                  </a:schemeClr>
                </a:solidFill>
              </a:rPr>
              <a:t>BackTracking</a:t>
            </a:r>
            <a:r>
              <a:rPr lang="en-US" b="1" dirty="0">
                <a:solidFill>
                  <a:schemeClr val="bg2">
                    <a:lumMod val="25000"/>
                    <a:lumOff val="75000"/>
                    <a:alpha val="85000"/>
                  </a:schemeClr>
                </a:solidFill>
              </a:rPr>
              <a:t>/Depth For Search </a:t>
            </a:r>
            <a:r>
              <a:rPr lang="en-US" dirty="0"/>
              <a:t>:-</a:t>
            </a:r>
          </a:p>
          <a:p>
            <a:pPr>
              <a:lnSpc>
                <a:spcPct val="100000"/>
              </a:lnSpc>
            </a:pPr>
            <a:r>
              <a:rPr lang="en-US" dirty="0"/>
              <a:t> Backtracking checks every possible outcome that can occur on the board and is terminated when correct output occurs in one of these outcomes.</a:t>
            </a:r>
          </a:p>
          <a:p>
            <a:pPr>
              <a:lnSpc>
                <a:spcPct val="100000"/>
              </a:lnSpc>
            </a:pPr>
            <a:r>
              <a:rPr lang="en-US" dirty="0" err="1"/>
              <a:t>Backtråcking</a:t>
            </a:r>
            <a:r>
              <a:rPr lang="en-US" dirty="0"/>
              <a:t> is also known as "Complete Brute Force Search" OR "Depth For Search Traversal Approach in Grid"</a:t>
            </a:r>
          </a:p>
          <a:p>
            <a:pPr>
              <a:lnSpc>
                <a:spcPct val="100000"/>
              </a:lnSpc>
            </a:pPr>
            <a:endParaRPr lang="en-US" dirty="0"/>
          </a:p>
          <a:p>
            <a:pPr>
              <a:lnSpc>
                <a:spcPct val="100000"/>
              </a:lnSpc>
            </a:pPr>
            <a:endParaRPr lang="en-US" dirty="0"/>
          </a:p>
          <a:p>
            <a:endParaRPr lang="en-IN" dirty="0"/>
          </a:p>
        </p:txBody>
      </p:sp>
      <p:sp>
        <p:nvSpPr>
          <p:cNvPr id="6" name="Slide Number Placeholder 5">
            <a:extLst>
              <a:ext uri="{FF2B5EF4-FFF2-40B4-BE49-F238E27FC236}">
                <a16:creationId xmlns:a16="http://schemas.microsoft.com/office/drawing/2014/main" id="{763C1D86-B28A-4CE0-8A11-E3EE65094A9D}"/>
              </a:ext>
            </a:extLst>
          </p:cNvPr>
          <p:cNvSpPr>
            <a:spLocks noGrp="1"/>
          </p:cNvSpPr>
          <p:nvPr>
            <p:ph type="sldNum" sz="quarter" idx="4"/>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42347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543CB-1B0E-454D-941D-EF84727CDFFC}"/>
              </a:ext>
            </a:extLst>
          </p:cNvPr>
          <p:cNvSpPr>
            <a:spLocks noGrp="1"/>
          </p:cNvSpPr>
          <p:nvPr>
            <p:ph idx="1"/>
          </p:nvPr>
        </p:nvSpPr>
        <p:spPr/>
        <p:txBody>
          <a:bodyPr/>
          <a:lstStyle/>
          <a:p>
            <a:r>
              <a:rPr lang="en-US" dirty="0"/>
              <a:t>3) </a:t>
            </a:r>
            <a:r>
              <a:rPr lang="en-US" b="1" dirty="0">
                <a:solidFill>
                  <a:schemeClr val="bg2">
                    <a:lumMod val="25000"/>
                    <a:lumOff val="75000"/>
                    <a:alpha val="85000"/>
                  </a:schemeClr>
                </a:solidFill>
              </a:rPr>
              <a:t>CROOKS ALGORITHM </a:t>
            </a:r>
            <a:r>
              <a:rPr lang="en-US" dirty="0"/>
              <a:t>:-</a:t>
            </a:r>
          </a:p>
          <a:p>
            <a:r>
              <a:rPr lang="en-US" dirty="0"/>
              <a:t>Crooks algorithm, which is an imitation of pencil and paper algorithm, is a simple algorithm which we use to solve the sudoku on our own.</a:t>
            </a:r>
          </a:p>
          <a:p>
            <a:r>
              <a:rPr lang="en-US" dirty="0"/>
              <a:t>This algorithm sounds simple, but it has its limitations. Sometimes, we get incomplete answer to the sudoku because of multiple values that can occur on a particular empty space.</a:t>
            </a:r>
          </a:p>
          <a:p>
            <a:endParaRPr lang="en-IN" dirty="0"/>
          </a:p>
        </p:txBody>
      </p:sp>
      <p:sp>
        <p:nvSpPr>
          <p:cNvPr id="6" name="Slide Number Placeholder 5">
            <a:extLst>
              <a:ext uri="{FF2B5EF4-FFF2-40B4-BE49-F238E27FC236}">
                <a16:creationId xmlns:a16="http://schemas.microsoft.com/office/drawing/2014/main" id="{DD883A24-2B1F-442E-91C5-D6BE3BAF4A6F}"/>
              </a:ext>
            </a:extLst>
          </p:cNvPr>
          <p:cNvSpPr>
            <a:spLocks noGrp="1"/>
          </p:cNvSpPr>
          <p:nvPr>
            <p:ph type="sldNum" sz="quarter" idx="4"/>
          </p:nvPr>
        </p:nvSpPr>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236619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2590-EEC8-4BA8-AED3-016B8A233DBB}"/>
              </a:ext>
            </a:extLst>
          </p:cNvPr>
          <p:cNvSpPr>
            <a:spLocks noGrp="1"/>
          </p:cNvSpPr>
          <p:nvPr>
            <p:ph type="title"/>
          </p:nvPr>
        </p:nvSpPr>
        <p:spPr/>
        <p:txBody>
          <a:bodyPr/>
          <a:lstStyle/>
          <a:p>
            <a:r>
              <a:rPr lang="en-US" u="sng" dirty="0"/>
              <a:t>COMPARISION</a:t>
            </a:r>
            <a:endParaRPr lang="en-IN" u="sng" dirty="0"/>
          </a:p>
        </p:txBody>
      </p:sp>
      <p:sp>
        <p:nvSpPr>
          <p:cNvPr id="4" name="Content Placeholder 3">
            <a:extLst>
              <a:ext uri="{FF2B5EF4-FFF2-40B4-BE49-F238E27FC236}">
                <a16:creationId xmlns:a16="http://schemas.microsoft.com/office/drawing/2014/main" id="{4A91DE5E-7ECC-4E56-B0F0-D6EF0ADC567E}"/>
              </a:ext>
            </a:extLst>
          </p:cNvPr>
          <p:cNvSpPr>
            <a:spLocks noGrp="1"/>
          </p:cNvSpPr>
          <p:nvPr>
            <p:ph sz="half" idx="2"/>
          </p:nvPr>
        </p:nvSpPr>
        <p:spPr>
          <a:xfrm>
            <a:off x="417250" y="2142013"/>
            <a:ext cx="5385017" cy="4125622"/>
          </a:xfrm>
        </p:spPr>
        <p:txBody>
          <a:bodyPr>
            <a:normAutofit fontScale="85000" lnSpcReduction="20000"/>
          </a:bodyPr>
          <a:lstStyle/>
          <a:p>
            <a:r>
              <a:rPr lang="en-US" sz="2600" dirty="0"/>
              <a:t>According to the data, crooks algorithm is much faster than backtracking algorithm as it eliminates the impossible outcomes and then solves the algorithm, as compared to backtracking which generates all possible sudoku matrices which takes more time.</a:t>
            </a:r>
          </a:p>
          <a:p>
            <a:r>
              <a:rPr lang="en-US" sz="2600" dirty="0"/>
              <a:t>On the other hand, complete version of Crooks algorithm is that, solve the puzzle, and if it is incomplete, complete it with backtracking.</a:t>
            </a:r>
          </a:p>
          <a:p>
            <a:endParaRPr lang="en-IN" dirty="0"/>
          </a:p>
        </p:txBody>
      </p:sp>
      <p:sp>
        <p:nvSpPr>
          <p:cNvPr id="9" name="Slide Number Placeholder 8">
            <a:extLst>
              <a:ext uri="{FF2B5EF4-FFF2-40B4-BE49-F238E27FC236}">
                <a16:creationId xmlns:a16="http://schemas.microsoft.com/office/drawing/2014/main" id="{D3744090-F67E-4188-93A6-D52D16B3C003}"/>
              </a:ext>
            </a:extLst>
          </p:cNvPr>
          <p:cNvSpPr>
            <a:spLocks noGrp="1"/>
          </p:cNvSpPr>
          <p:nvPr>
            <p:ph type="sldNum" sz="quarter" idx="12"/>
          </p:nvPr>
        </p:nvSpPr>
        <p:spPr/>
        <p:txBody>
          <a:bodyPr/>
          <a:lstStyle/>
          <a:p>
            <a:fld id="{AE208ADF-3ADD-483D-A721-14E3EEE2C135}" type="slidenum">
              <a:rPr lang="en-US" smtClean="0"/>
              <a:pPr/>
              <a:t>7</a:t>
            </a:fld>
            <a:endParaRPr lang="en-US" dirty="0"/>
          </a:p>
        </p:txBody>
      </p:sp>
      <p:pic>
        <p:nvPicPr>
          <p:cNvPr id="10" name="Content Placeholder 4">
            <a:extLst>
              <a:ext uri="{FF2B5EF4-FFF2-40B4-BE49-F238E27FC236}">
                <a16:creationId xmlns:a16="http://schemas.microsoft.com/office/drawing/2014/main" id="{BB404739-5CE4-4CBF-91BE-14DFDAA49818}"/>
              </a:ext>
            </a:extLst>
          </p:cNvPr>
          <p:cNvPicPr>
            <a:picLocks noGrp="1" noChangeAspect="1"/>
          </p:cNvPicPr>
          <p:nvPr>
            <p:ph sz="quarter" idx="4"/>
          </p:nvPr>
        </p:nvPicPr>
        <p:blipFill>
          <a:blip r:embed="rId2"/>
          <a:stretch>
            <a:fillRect/>
          </a:stretch>
        </p:blipFill>
        <p:spPr>
          <a:xfrm>
            <a:off x="6172200" y="2522953"/>
            <a:ext cx="5183188" cy="2988431"/>
          </a:xfrm>
        </p:spPr>
      </p:pic>
    </p:spTree>
    <p:extLst>
      <p:ext uri="{BB962C8B-B14F-4D97-AF65-F5344CB8AC3E}">
        <p14:creationId xmlns:p14="http://schemas.microsoft.com/office/powerpoint/2010/main" val="261640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AED2-D0EA-4AC9-A553-05C0B6A92BF5}"/>
              </a:ext>
            </a:extLst>
          </p:cNvPr>
          <p:cNvSpPr>
            <a:spLocks noGrp="1"/>
          </p:cNvSpPr>
          <p:nvPr>
            <p:ph type="title"/>
          </p:nvPr>
        </p:nvSpPr>
        <p:spPr/>
        <p:txBody>
          <a:bodyPr/>
          <a:lstStyle/>
          <a:p>
            <a:r>
              <a:rPr lang="en-US" dirty="0"/>
              <a:t>WHICH IS BEST ALGORITHM?</a:t>
            </a:r>
            <a:endParaRPr lang="en-IN" dirty="0"/>
          </a:p>
        </p:txBody>
      </p:sp>
      <p:sp>
        <p:nvSpPr>
          <p:cNvPr id="3" name="Content Placeholder 2">
            <a:extLst>
              <a:ext uri="{FF2B5EF4-FFF2-40B4-BE49-F238E27FC236}">
                <a16:creationId xmlns:a16="http://schemas.microsoft.com/office/drawing/2014/main" id="{7C88362D-9F80-4B19-AADC-E1467100046A}"/>
              </a:ext>
            </a:extLst>
          </p:cNvPr>
          <p:cNvSpPr>
            <a:spLocks noGrp="1"/>
          </p:cNvSpPr>
          <p:nvPr>
            <p:ph idx="1"/>
          </p:nvPr>
        </p:nvSpPr>
        <p:spPr>
          <a:xfrm>
            <a:off x="838199" y="1811756"/>
            <a:ext cx="10809303" cy="4383817"/>
          </a:xfrm>
        </p:spPr>
        <p:txBody>
          <a:bodyPr>
            <a:normAutofit/>
          </a:bodyPr>
          <a:lstStyle/>
          <a:p>
            <a:r>
              <a:rPr lang="en-US" sz="2600" dirty="0"/>
              <a:t>Crook's on its own is an incomplete algorithm, but it imitates solving by pencil and paper like us. It Might Get Stuck Somewhere due to Own Wrong Assumption</a:t>
            </a:r>
          </a:p>
          <a:p>
            <a:r>
              <a:rPr lang="en-US" sz="2600" dirty="0"/>
              <a:t> Backtracking checks all possible combinations but it provides correct solution. Although, it Takes More Time, But is Able to Provide Correct Answer</a:t>
            </a:r>
          </a:p>
          <a:p>
            <a:r>
              <a:rPr lang="en-US" sz="2600" dirty="0"/>
              <a:t>Best Algorithm =&gt; Backtracking Approach/ DFS Approach</a:t>
            </a:r>
          </a:p>
          <a:p>
            <a:endParaRPr lang="en-IN" dirty="0"/>
          </a:p>
        </p:txBody>
      </p:sp>
      <p:sp>
        <p:nvSpPr>
          <p:cNvPr id="6" name="Slide Number Placeholder 5">
            <a:extLst>
              <a:ext uri="{FF2B5EF4-FFF2-40B4-BE49-F238E27FC236}">
                <a16:creationId xmlns:a16="http://schemas.microsoft.com/office/drawing/2014/main" id="{E492DF2A-CDAE-4F59-A79F-442788653F9F}"/>
              </a:ext>
            </a:extLst>
          </p:cNvPr>
          <p:cNvSpPr>
            <a:spLocks noGrp="1"/>
          </p:cNvSpPr>
          <p:nvPr>
            <p:ph type="sldNum" sz="quarter" idx="4"/>
          </p:nvPr>
        </p:nvSpPr>
        <p:spPr/>
        <p:txBody>
          <a:bodyPr/>
          <a:lstStyle/>
          <a:p>
            <a:fld id="{AE208ADF-3ADD-483D-A721-14E3EEE2C135}" type="slidenum">
              <a:rPr lang="en-US" smtClean="0"/>
              <a:pPr/>
              <a:t>8</a:t>
            </a:fld>
            <a:endParaRPr lang="en-US" dirty="0"/>
          </a:p>
        </p:txBody>
      </p:sp>
    </p:spTree>
    <p:extLst>
      <p:ext uri="{BB962C8B-B14F-4D97-AF65-F5344CB8AC3E}">
        <p14:creationId xmlns:p14="http://schemas.microsoft.com/office/powerpoint/2010/main" val="109917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6429-663B-44E7-A09B-3326EC53B331}"/>
              </a:ext>
            </a:extLst>
          </p:cNvPr>
          <p:cNvSpPr>
            <a:spLocks noGrp="1"/>
          </p:cNvSpPr>
          <p:nvPr>
            <p:ph type="title"/>
          </p:nvPr>
        </p:nvSpPr>
        <p:spPr/>
        <p:txBody>
          <a:bodyPr/>
          <a:lstStyle/>
          <a:p>
            <a:r>
              <a:rPr lang="en-IN" u="sng" dirty="0"/>
              <a:t>Proposed Algorithm Design Technique</a:t>
            </a:r>
          </a:p>
        </p:txBody>
      </p:sp>
      <p:sp>
        <p:nvSpPr>
          <p:cNvPr id="3" name="Content Placeholder 2">
            <a:extLst>
              <a:ext uri="{FF2B5EF4-FFF2-40B4-BE49-F238E27FC236}">
                <a16:creationId xmlns:a16="http://schemas.microsoft.com/office/drawing/2014/main" id="{DD11F5F5-8953-4F2C-B073-F590DF602FC4}"/>
              </a:ext>
            </a:extLst>
          </p:cNvPr>
          <p:cNvSpPr>
            <a:spLocks noGrp="1"/>
          </p:cNvSpPr>
          <p:nvPr>
            <p:ph idx="1"/>
          </p:nvPr>
        </p:nvSpPr>
        <p:spPr/>
        <p:txBody>
          <a:bodyPr>
            <a:normAutofit fontScale="85000" lnSpcReduction="20000"/>
          </a:bodyPr>
          <a:lstStyle/>
          <a:p>
            <a:pPr marL="0" indent="0">
              <a:buNone/>
            </a:pPr>
            <a:r>
              <a:rPr lang="en-US" b="1" dirty="0">
                <a:solidFill>
                  <a:schemeClr val="bg2">
                    <a:lumMod val="25000"/>
                    <a:lumOff val="75000"/>
                    <a:alpha val="85000"/>
                  </a:schemeClr>
                </a:solidFill>
              </a:rPr>
              <a:t>BACKTRACKING ALGORITHM </a:t>
            </a:r>
            <a:r>
              <a:rPr lang="en-US" dirty="0"/>
              <a:t>:- </a:t>
            </a:r>
          </a:p>
          <a:p>
            <a:endParaRPr lang="en-US" dirty="0"/>
          </a:p>
          <a:p>
            <a:r>
              <a:rPr lang="en-US" dirty="0"/>
              <a:t>In simple terms, we first start with the first empty space on the sudoku board. We add the first element that can come in that space, let's say 1.</a:t>
            </a:r>
          </a:p>
          <a:p>
            <a:r>
              <a:rPr lang="en-US" dirty="0"/>
              <a:t>Next, we move on to the second empty space, and add the first element, 1, to it.</a:t>
            </a:r>
          </a:p>
          <a:p>
            <a:r>
              <a:rPr lang="en-US" dirty="0"/>
              <a:t>If this is valid, it will go to next space, or else the element will become 2. This repeats for every element that can be placed in that space.</a:t>
            </a:r>
          </a:p>
          <a:p>
            <a:r>
              <a:rPr lang="en-US" dirty="0"/>
              <a:t>This process is repeated for every empty space and if the sudoku is not solved, it goes to the first empty space and places next possible element, that is, 2, in our case.</a:t>
            </a:r>
          </a:p>
          <a:p>
            <a:r>
              <a:rPr lang="en-US" dirty="0"/>
              <a:t>This whole process is repeated until the sudoku is solved.</a:t>
            </a:r>
          </a:p>
          <a:p>
            <a:endParaRPr lang="en-IN" dirty="0"/>
          </a:p>
        </p:txBody>
      </p:sp>
      <p:sp>
        <p:nvSpPr>
          <p:cNvPr id="6" name="Slide Number Placeholder 5">
            <a:extLst>
              <a:ext uri="{FF2B5EF4-FFF2-40B4-BE49-F238E27FC236}">
                <a16:creationId xmlns:a16="http://schemas.microsoft.com/office/drawing/2014/main" id="{A5680061-8568-40CE-9992-64B852D59E61}"/>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47940356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100</TotalTime>
  <Words>1167</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Nova Light</vt:lpstr>
      <vt:lpstr>Bradley Hand ITC</vt:lpstr>
      <vt:lpstr>Calibri</vt:lpstr>
      <vt:lpstr>Dante</vt:lpstr>
      <vt:lpstr>PineVTI</vt:lpstr>
      <vt:lpstr>PowerPoint Presentation</vt:lpstr>
      <vt:lpstr>Problem statement and domain</vt:lpstr>
      <vt:lpstr>PowerPoint Presentation</vt:lpstr>
      <vt:lpstr>PowerPoint Presentation</vt:lpstr>
      <vt:lpstr>Existing solutions</vt:lpstr>
      <vt:lpstr>PowerPoint Presentation</vt:lpstr>
      <vt:lpstr>COMPARISION</vt:lpstr>
      <vt:lpstr>WHICH IS BEST ALGORITHM?</vt:lpstr>
      <vt:lpstr>Proposed Algorithm Design Technique</vt:lpstr>
      <vt:lpstr>BACKTRACKING ALGORITHM</vt:lpstr>
      <vt:lpstr>BACKTRACKING –ANALYSIS</vt:lpstr>
      <vt:lpstr>Data Structures needed</vt:lpstr>
      <vt:lpstr>Github setup</vt:lpstr>
      <vt:lpstr>Division of work among the group members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Dedeepy .</dc:creator>
  <cp:lastModifiedBy>Keerthana L</cp:lastModifiedBy>
  <cp:revision>2</cp:revision>
  <dcterms:created xsi:type="dcterms:W3CDTF">2022-02-21T02:57:24Z</dcterms:created>
  <dcterms:modified xsi:type="dcterms:W3CDTF">2022-02-21T06:58:52Z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