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5" r:id="rId6"/>
    <p:sldId id="268" r:id="rId7"/>
    <p:sldId id="267" r:id="rId8"/>
    <p:sldId id="260"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4A9D45D-85BB-495D-BBDE-B9B6C1535344}" type="datetimeFigureOut">
              <a:rPr lang="en-IN" smtClean="0"/>
              <a:t>12-09-2022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1E2B698E-FD02-42B8-B783-A2495DE3B9B6}"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8828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A9D45D-85BB-495D-BBDE-B9B6C1535344}" type="datetimeFigureOut">
              <a:rPr lang="en-IN" smtClean="0"/>
              <a:t>12-09-2022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2B698E-FD02-42B8-B783-A2495DE3B9B6}" type="slidenum">
              <a:rPr lang="en-IN" smtClean="0"/>
              <a:t>‹#›</a:t>
            </a:fld>
            <a:endParaRPr lang="en-IN"/>
          </a:p>
        </p:txBody>
      </p:sp>
    </p:spTree>
    <p:extLst>
      <p:ext uri="{BB962C8B-B14F-4D97-AF65-F5344CB8AC3E}">
        <p14:creationId xmlns:p14="http://schemas.microsoft.com/office/powerpoint/2010/main" val="3481074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A9D45D-85BB-495D-BBDE-B9B6C1535344}"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2B698E-FD02-42B8-B783-A2495DE3B9B6}"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57403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A9D45D-85BB-495D-BBDE-B9B6C1535344}"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2B698E-FD02-42B8-B783-A2495DE3B9B6}"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45930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A9D45D-85BB-495D-BBDE-B9B6C1535344}"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2B698E-FD02-42B8-B783-A2495DE3B9B6}" type="slidenum">
              <a:rPr lang="en-IN" smtClean="0"/>
              <a:t>‹#›</a:t>
            </a:fld>
            <a:endParaRPr lang="en-IN"/>
          </a:p>
        </p:txBody>
      </p:sp>
    </p:spTree>
    <p:extLst>
      <p:ext uri="{BB962C8B-B14F-4D97-AF65-F5344CB8AC3E}">
        <p14:creationId xmlns:p14="http://schemas.microsoft.com/office/powerpoint/2010/main" val="703652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A9D45D-85BB-495D-BBDE-B9B6C1535344}"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2B698E-FD02-42B8-B783-A2495DE3B9B6}"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44558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A9D45D-85BB-495D-BBDE-B9B6C1535344}"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2B698E-FD02-42B8-B783-A2495DE3B9B6}"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573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A9D45D-85BB-495D-BBDE-B9B6C1535344}"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2B698E-FD02-42B8-B783-A2495DE3B9B6}"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54329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A9D45D-85BB-495D-BBDE-B9B6C1535344}"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2B698E-FD02-42B8-B783-A2495DE3B9B6}"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0987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A9D45D-85BB-495D-BBDE-B9B6C1535344}"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2B698E-FD02-42B8-B783-A2495DE3B9B6}" type="slidenum">
              <a:rPr lang="en-IN" smtClean="0"/>
              <a:t>‹#›</a:t>
            </a:fld>
            <a:endParaRPr lang="en-IN"/>
          </a:p>
        </p:txBody>
      </p:sp>
    </p:spTree>
    <p:extLst>
      <p:ext uri="{BB962C8B-B14F-4D97-AF65-F5344CB8AC3E}">
        <p14:creationId xmlns:p14="http://schemas.microsoft.com/office/powerpoint/2010/main" val="4246871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A9D45D-85BB-495D-BBDE-B9B6C1535344}"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2B698E-FD02-42B8-B783-A2495DE3B9B6}"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1883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A9D45D-85BB-495D-BBDE-B9B6C1535344}" type="datetimeFigureOut">
              <a:rPr lang="en-IN" smtClean="0"/>
              <a:t>12-09-2022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2B698E-FD02-42B8-B783-A2495DE3B9B6}" type="slidenum">
              <a:rPr lang="en-IN" smtClean="0"/>
              <a:t>‹#›</a:t>
            </a:fld>
            <a:endParaRPr lang="en-IN"/>
          </a:p>
        </p:txBody>
      </p:sp>
    </p:spTree>
    <p:extLst>
      <p:ext uri="{BB962C8B-B14F-4D97-AF65-F5344CB8AC3E}">
        <p14:creationId xmlns:p14="http://schemas.microsoft.com/office/powerpoint/2010/main" val="4197012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A9D45D-85BB-495D-BBDE-B9B6C1535344}" type="datetimeFigureOut">
              <a:rPr lang="en-IN" smtClean="0"/>
              <a:t>12-09-2022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E2B698E-FD02-42B8-B783-A2495DE3B9B6}"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3739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A9D45D-85BB-495D-BBDE-B9B6C1535344}" type="datetimeFigureOut">
              <a:rPr lang="en-IN" smtClean="0"/>
              <a:t>12-09-2022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E2B698E-FD02-42B8-B783-A2495DE3B9B6}"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5875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A9D45D-85BB-495D-BBDE-B9B6C1535344}" type="datetimeFigureOut">
              <a:rPr lang="en-IN" smtClean="0"/>
              <a:t>12-09-2022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E2B698E-FD02-42B8-B783-A2495DE3B9B6}" type="slidenum">
              <a:rPr lang="en-IN" smtClean="0"/>
              <a:t>‹#›</a:t>
            </a:fld>
            <a:endParaRPr lang="en-IN"/>
          </a:p>
        </p:txBody>
      </p:sp>
    </p:spTree>
    <p:extLst>
      <p:ext uri="{BB962C8B-B14F-4D97-AF65-F5344CB8AC3E}">
        <p14:creationId xmlns:p14="http://schemas.microsoft.com/office/powerpoint/2010/main" val="2881756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A9D45D-85BB-495D-BBDE-B9B6C1535344}" type="datetimeFigureOut">
              <a:rPr lang="en-IN" smtClean="0"/>
              <a:t>12-09-2022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2B698E-FD02-42B8-B783-A2495DE3B9B6}"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204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A9D45D-85BB-495D-BBDE-B9B6C1535344}" type="datetimeFigureOut">
              <a:rPr lang="en-IN" smtClean="0"/>
              <a:t>12-09-2022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2B698E-FD02-42B8-B783-A2495DE3B9B6}" type="slidenum">
              <a:rPr lang="en-IN" smtClean="0"/>
              <a:t>‹#›</a:t>
            </a:fld>
            <a:endParaRPr lang="en-IN"/>
          </a:p>
        </p:txBody>
      </p:sp>
    </p:spTree>
    <p:extLst>
      <p:ext uri="{BB962C8B-B14F-4D97-AF65-F5344CB8AC3E}">
        <p14:creationId xmlns:p14="http://schemas.microsoft.com/office/powerpoint/2010/main" val="2584886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4A9D45D-85BB-495D-BBDE-B9B6C1535344}" type="datetimeFigureOut">
              <a:rPr lang="en-IN" smtClean="0"/>
              <a:t>12-09-2022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E2B698E-FD02-42B8-B783-A2495DE3B9B6}" type="slidenum">
              <a:rPr lang="en-IN" smtClean="0"/>
              <a:t>‹#›</a:t>
            </a:fld>
            <a:endParaRPr lang="en-IN"/>
          </a:p>
        </p:txBody>
      </p:sp>
    </p:spTree>
    <p:extLst>
      <p:ext uri="{BB962C8B-B14F-4D97-AF65-F5344CB8AC3E}">
        <p14:creationId xmlns:p14="http://schemas.microsoft.com/office/powerpoint/2010/main" val="18332430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6BC29-04FD-84BE-4A92-1BDFC4176436}"/>
              </a:ext>
            </a:extLst>
          </p:cNvPr>
          <p:cNvSpPr>
            <a:spLocks noGrp="1"/>
          </p:cNvSpPr>
          <p:nvPr>
            <p:ph type="ctrTitle"/>
          </p:nvPr>
        </p:nvSpPr>
        <p:spPr>
          <a:xfrm>
            <a:off x="1524000" y="1570599"/>
            <a:ext cx="9144000" cy="2387600"/>
          </a:xfrm>
        </p:spPr>
        <p:txBody>
          <a:bodyPr>
            <a:normAutofit fontScale="90000"/>
          </a:bodyPr>
          <a:lstStyle/>
          <a:p>
            <a:r>
              <a:rPr lang="en-US" sz="6000" dirty="0">
                <a:solidFill>
                  <a:schemeClr val="tx1"/>
                </a:solidFill>
                <a:latin typeface="Algerian" panose="04020705040A02060702" pitchFamily="82" charset="0"/>
              </a:rPr>
              <a:t>Vehicle parts</a:t>
            </a:r>
            <a:br>
              <a:rPr lang="en-US" sz="6000" dirty="0">
                <a:solidFill>
                  <a:schemeClr val="tx1"/>
                </a:solidFill>
                <a:latin typeface="Algerian" panose="04020705040A02060702" pitchFamily="82" charset="0"/>
              </a:rPr>
            </a:br>
            <a:r>
              <a:rPr lang="en-US" sz="6000" dirty="0">
                <a:solidFill>
                  <a:schemeClr val="tx1"/>
                </a:solidFill>
                <a:latin typeface="Algerian" panose="04020705040A02060702" pitchFamily="82" charset="0"/>
              </a:rPr>
              <a:t> management system</a:t>
            </a:r>
            <a:br>
              <a:rPr lang="en-US" b="1" dirty="0">
                <a:solidFill>
                  <a:schemeClr val="tx1"/>
                </a:solidFill>
                <a:latin typeface="Algerian" panose="04020705040A02060702" pitchFamily="82" charset="0"/>
              </a:rPr>
            </a:br>
            <a:endParaRPr lang="en-IN" dirty="0"/>
          </a:p>
        </p:txBody>
      </p:sp>
      <p:sp>
        <p:nvSpPr>
          <p:cNvPr id="3" name="Subtitle 2">
            <a:extLst>
              <a:ext uri="{FF2B5EF4-FFF2-40B4-BE49-F238E27FC236}">
                <a16:creationId xmlns:a16="http://schemas.microsoft.com/office/drawing/2014/main" id="{D9F1FB98-4D35-6198-9232-4C8DF7B72572}"/>
              </a:ext>
            </a:extLst>
          </p:cNvPr>
          <p:cNvSpPr>
            <a:spLocks noGrp="1"/>
          </p:cNvSpPr>
          <p:nvPr>
            <p:ph type="subTitle" idx="1"/>
          </p:nvPr>
        </p:nvSpPr>
        <p:spPr>
          <a:xfrm>
            <a:off x="717176" y="3709615"/>
            <a:ext cx="9144000" cy="2874176"/>
          </a:xfrm>
        </p:spPr>
        <p:txBody>
          <a:bodyPr/>
          <a:lstStyle/>
          <a:p>
            <a:pPr algn="r"/>
            <a:r>
              <a:rPr lang="en-US" u="sng" dirty="0">
                <a:solidFill>
                  <a:schemeClr val="tx1"/>
                </a:solidFill>
                <a:latin typeface="Constantia" panose="02030602050306030303" pitchFamily="18" charset="0"/>
              </a:rPr>
              <a:t>Teammates:</a:t>
            </a:r>
            <a:br>
              <a:rPr lang="en-US" dirty="0">
                <a:solidFill>
                  <a:schemeClr val="tx1"/>
                </a:solidFill>
                <a:latin typeface="Constantia" panose="02030602050306030303" pitchFamily="18" charset="0"/>
              </a:rPr>
            </a:br>
            <a:r>
              <a:rPr lang="en-US" dirty="0">
                <a:solidFill>
                  <a:schemeClr val="tx1"/>
                </a:solidFill>
                <a:latin typeface="Constantia" panose="02030602050306030303" pitchFamily="18" charset="0"/>
              </a:rPr>
              <a:t>                 </a:t>
            </a:r>
            <a:r>
              <a:rPr lang="en-US" dirty="0" err="1">
                <a:solidFill>
                  <a:schemeClr val="tx1"/>
                </a:solidFill>
                <a:latin typeface="Constantia" panose="02030602050306030303" pitchFamily="18" charset="0"/>
              </a:rPr>
              <a:t>L.Keerthana</a:t>
            </a:r>
            <a:r>
              <a:rPr lang="en-US" dirty="0">
                <a:solidFill>
                  <a:schemeClr val="tx1"/>
                </a:solidFill>
                <a:latin typeface="Constantia" panose="02030602050306030303" pitchFamily="18" charset="0"/>
              </a:rPr>
              <a:t>     -</a:t>
            </a:r>
            <a:r>
              <a:rPr lang="en-US" dirty="0">
                <a:solidFill>
                  <a:schemeClr val="tx1"/>
                </a:solidFill>
                <a:latin typeface="Arial" panose="020B0604020202020204" pitchFamily="34" charset="0"/>
                <a:cs typeface="Arial" panose="020B0604020202020204" pitchFamily="34" charset="0"/>
              </a:rPr>
              <a:t>2010030512</a:t>
            </a:r>
            <a:br>
              <a:rPr lang="en-US" dirty="0">
                <a:solidFill>
                  <a:schemeClr val="tx1"/>
                </a:solidFill>
                <a:latin typeface="Constantia" panose="02030602050306030303" pitchFamily="18" charset="0"/>
              </a:rPr>
            </a:br>
            <a:r>
              <a:rPr lang="en-US" dirty="0">
                <a:solidFill>
                  <a:schemeClr val="tx1"/>
                </a:solidFill>
                <a:latin typeface="Constantia" panose="02030602050306030303" pitchFamily="18" charset="0"/>
              </a:rPr>
              <a:t>               </a:t>
            </a:r>
            <a:r>
              <a:rPr lang="en-US" dirty="0" err="1">
                <a:solidFill>
                  <a:schemeClr val="tx1"/>
                </a:solidFill>
                <a:latin typeface="Constantia" panose="02030602050306030303" pitchFamily="18" charset="0"/>
              </a:rPr>
              <a:t>M.Manideepa</a:t>
            </a:r>
            <a:r>
              <a:rPr lang="en-US" dirty="0">
                <a:solidFill>
                  <a:schemeClr val="tx1"/>
                </a:solidFill>
                <a:latin typeface="Constantia" panose="02030602050306030303" pitchFamily="18" charset="0"/>
              </a:rPr>
              <a:t>    -</a:t>
            </a:r>
            <a:r>
              <a:rPr lang="en-US" dirty="0">
                <a:solidFill>
                  <a:schemeClr val="tx1"/>
                </a:solidFill>
                <a:latin typeface="Arial" panose="020B0604020202020204" pitchFamily="34" charset="0"/>
                <a:cs typeface="Arial" panose="020B0604020202020204" pitchFamily="34" charset="0"/>
              </a:rPr>
              <a:t>2010030517</a:t>
            </a:r>
            <a:br>
              <a:rPr lang="en-US" dirty="0">
                <a:solidFill>
                  <a:schemeClr val="tx1"/>
                </a:solidFill>
                <a:latin typeface="Constantia" panose="02030602050306030303" pitchFamily="18" charset="0"/>
              </a:rPr>
            </a:br>
            <a:r>
              <a:rPr lang="en-US" dirty="0">
                <a:solidFill>
                  <a:schemeClr val="tx1"/>
                </a:solidFill>
                <a:latin typeface="Constantia" panose="02030602050306030303" pitchFamily="18" charset="0"/>
              </a:rPr>
              <a:t>                </a:t>
            </a:r>
            <a:r>
              <a:rPr lang="en-US" dirty="0" err="1">
                <a:solidFill>
                  <a:schemeClr val="tx1"/>
                </a:solidFill>
                <a:latin typeface="Constantia" panose="02030602050306030303" pitchFamily="18" charset="0"/>
              </a:rPr>
              <a:t>A.Sai</a:t>
            </a:r>
            <a:r>
              <a:rPr lang="en-US" dirty="0">
                <a:solidFill>
                  <a:schemeClr val="tx1"/>
                </a:solidFill>
                <a:latin typeface="Constantia" panose="02030602050306030303" pitchFamily="18" charset="0"/>
              </a:rPr>
              <a:t> Pranay      -</a:t>
            </a:r>
            <a:r>
              <a:rPr lang="en-US" dirty="0">
                <a:solidFill>
                  <a:schemeClr val="tx1"/>
                </a:solidFill>
                <a:latin typeface="Arial" panose="020B0604020202020204" pitchFamily="34" charset="0"/>
                <a:cs typeface="Arial" panose="020B0604020202020204" pitchFamily="34" charset="0"/>
              </a:rPr>
              <a:t>2010030467</a:t>
            </a:r>
            <a:br>
              <a:rPr lang="en-US" dirty="0">
                <a:solidFill>
                  <a:schemeClr val="tx1"/>
                </a:solidFill>
                <a:latin typeface="Constantia" panose="02030602050306030303" pitchFamily="18" charset="0"/>
              </a:rPr>
            </a:br>
            <a:r>
              <a:rPr lang="en-US" dirty="0">
                <a:solidFill>
                  <a:schemeClr val="tx1"/>
                </a:solidFill>
                <a:latin typeface="Constantia" panose="02030602050306030303" pitchFamily="18" charset="0"/>
              </a:rPr>
              <a:t>                </a:t>
            </a:r>
            <a:r>
              <a:rPr lang="en-US" dirty="0">
                <a:solidFill>
                  <a:schemeClr val="tx1"/>
                </a:solidFill>
                <a:latin typeface="Constantia" panose="02030602050306030303" pitchFamily="18" charset="0"/>
                <a:sym typeface="Wingdings" panose="05000000000000000000" pitchFamily="2" charset="2"/>
              </a:rPr>
              <a:t>  </a:t>
            </a:r>
            <a:r>
              <a:rPr lang="en-US" dirty="0" err="1">
                <a:solidFill>
                  <a:schemeClr val="tx1"/>
                </a:solidFill>
                <a:latin typeface="Constantia" panose="02030602050306030303" pitchFamily="18" charset="0"/>
              </a:rPr>
              <a:t>c.sathwik</a:t>
            </a:r>
            <a:r>
              <a:rPr lang="en-US" dirty="0">
                <a:solidFill>
                  <a:schemeClr val="tx1"/>
                </a:solidFill>
                <a:latin typeface="Constantia" panose="02030602050306030303" pitchFamily="18" charset="0"/>
              </a:rPr>
              <a:t>          -</a:t>
            </a:r>
            <a:r>
              <a:rPr lang="en-US" dirty="0">
                <a:solidFill>
                  <a:schemeClr val="tx1"/>
                </a:solidFill>
                <a:latin typeface="Arial" panose="020B0604020202020204" pitchFamily="34" charset="0"/>
                <a:cs typeface="Arial" panose="020B0604020202020204" pitchFamily="34" charset="0"/>
              </a:rPr>
              <a:t>2010030468</a:t>
            </a:r>
            <a:endParaRPr lang="en-IN" dirty="0"/>
          </a:p>
        </p:txBody>
      </p:sp>
    </p:spTree>
    <p:extLst>
      <p:ext uri="{BB962C8B-B14F-4D97-AF65-F5344CB8AC3E}">
        <p14:creationId xmlns:p14="http://schemas.microsoft.com/office/powerpoint/2010/main" val="1912726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55972-62D2-BA01-1D79-6321EAF85ACB}"/>
              </a:ext>
            </a:extLst>
          </p:cNvPr>
          <p:cNvSpPr>
            <a:spLocks noGrp="1"/>
          </p:cNvSpPr>
          <p:nvPr>
            <p:ph type="title"/>
          </p:nvPr>
        </p:nvSpPr>
        <p:spPr>
          <a:xfrm>
            <a:off x="1295402" y="2777066"/>
            <a:ext cx="9601196" cy="1303867"/>
          </a:xfrm>
        </p:spPr>
        <p:txBody>
          <a:bodyPr/>
          <a:lstStyle/>
          <a:p>
            <a:r>
              <a:rPr lang="en-IN" dirty="0"/>
              <a:t>THANK YOU</a:t>
            </a:r>
          </a:p>
        </p:txBody>
      </p:sp>
    </p:spTree>
    <p:extLst>
      <p:ext uri="{BB962C8B-B14F-4D97-AF65-F5344CB8AC3E}">
        <p14:creationId xmlns:p14="http://schemas.microsoft.com/office/powerpoint/2010/main" val="3231496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5FD53-B712-A982-5052-7679849F1D80}"/>
              </a:ext>
            </a:extLst>
          </p:cNvPr>
          <p:cNvSpPr>
            <a:spLocks noGrp="1"/>
          </p:cNvSpPr>
          <p:nvPr>
            <p:ph type="title"/>
          </p:nvPr>
        </p:nvSpPr>
        <p:spPr/>
        <p:txBody>
          <a:bodyPr/>
          <a:lstStyle/>
          <a:p>
            <a:r>
              <a:rPr lang="en-US" dirty="0"/>
              <a:t>TABLE OF CONTENTS</a:t>
            </a:r>
            <a:endParaRPr lang="en-IN" dirty="0"/>
          </a:p>
        </p:txBody>
      </p:sp>
      <p:sp>
        <p:nvSpPr>
          <p:cNvPr id="3" name="Content Placeholder 2">
            <a:extLst>
              <a:ext uri="{FF2B5EF4-FFF2-40B4-BE49-F238E27FC236}">
                <a16:creationId xmlns:a16="http://schemas.microsoft.com/office/drawing/2014/main" id="{43B45D43-1ADD-4608-2644-CEEC3FF65616}"/>
              </a:ext>
            </a:extLst>
          </p:cNvPr>
          <p:cNvSpPr>
            <a:spLocks noGrp="1"/>
          </p:cNvSpPr>
          <p:nvPr>
            <p:ph idx="1"/>
          </p:nvPr>
        </p:nvSpPr>
        <p:spPr/>
        <p:txBody>
          <a:bodyPr/>
          <a:lstStyle/>
          <a:p>
            <a:r>
              <a:rPr lang="en-US" dirty="0"/>
              <a:t>Introduction </a:t>
            </a:r>
          </a:p>
          <a:p>
            <a:r>
              <a:rPr lang="en-US" dirty="0"/>
              <a:t>Literature Survey</a:t>
            </a:r>
          </a:p>
          <a:p>
            <a:r>
              <a:rPr lang="en-US" dirty="0" err="1"/>
              <a:t>Github</a:t>
            </a:r>
            <a:r>
              <a:rPr lang="en-US" dirty="0"/>
              <a:t> Setup</a:t>
            </a:r>
          </a:p>
          <a:p>
            <a:r>
              <a:rPr lang="en-US" dirty="0"/>
              <a:t>Work Allocation </a:t>
            </a:r>
            <a:endParaRPr lang="en-IN" dirty="0"/>
          </a:p>
          <a:p>
            <a:r>
              <a:rPr lang="en-IN" dirty="0"/>
              <a:t>Conclusion</a:t>
            </a:r>
            <a:endParaRPr lang="en-US" dirty="0"/>
          </a:p>
        </p:txBody>
      </p:sp>
    </p:spTree>
    <p:extLst>
      <p:ext uri="{BB962C8B-B14F-4D97-AF65-F5344CB8AC3E}">
        <p14:creationId xmlns:p14="http://schemas.microsoft.com/office/powerpoint/2010/main" val="1710434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E0B3B-9351-FCC7-A8AF-59252F23CE32}"/>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8E2885B5-25B5-422C-6288-081C445B4049}"/>
              </a:ext>
            </a:extLst>
          </p:cNvPr>
          <p:cNvSpPr>
            <a:spLocks noGrp="1"/>
          </p:cNvSpPr>
          <p:nvPr>
            <p:ph idx="1"/>
          </p:nvPr>
        </p:nvSpPr>
        <p:spPr/>
        <p:txBody>
          <a:bodyPr/>
          <a:lstStyle/>
          <a:p>
            <a:r>
              <a:rPr lang="en-US" dirty="0"/>
              <a:t>Vehicle </a:t>
            </a:r>
            <a:r>
              <a:rPr lang="en-US"/>
              <a:t>Management System web </a:t>
            </a:r>
            <a:r>
              <a:rPr lang="en-US" dirty="0"/>
              <a:t>application is widely used by managers to store, retrieve and modify their customers' information. This project is the implementation of a backend web application where we can create, read, update and delete (CRUD) customer information. This exciting CRUD application will be built using Spring MVC, Hibernate (ORM framework) and MySQL (for managing RDBMS).</a:t>
            </a:r>
            <a:endParaRPr lang="en-IN" dirty="0"/>
          </a:p>
        </p:txBody>
      </p:sp>
    </p:spTree>
    <p:extLst>
      <p:ext uri="{BB962C8B-B14F-4D97-AF65-F5344CB8AC3E}">
        <p14:creationId xmlns:p14="http://schemas.microsoft.com/office/powerpoint/2010/main" val="3798970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49C3E-33C7-65C0-1076-E1AA05A780F0}"/>
              </a:ext>
            </a:extLst>
          </p:cNvPr>
          <p:cNvSpPr>
            <a:spLocks noGrp="1"/>
          </p:cNvSpPr>
          <p:nvPr>
            <p:ph type="title"/>
          </p:nvPr>
        </p:nvSpPr>
        <p:spPr>
          <a:xfrm>
            <a:off x="838200" y="346271"/>
            <a:ext cx="10515600" cy="1325563"/>
          </a:xfrm>
        </p:spPr>
        <p:txBody>
          <a:bodyPr/>
          <a:lstStyle/>
          <a:p>
            <a:r>
              <a:rPr lang="en-US" dirty="0"/>
              <a:t>LITERATURE REVIEW</a:t>
            </a:r>
            <a:endParaRPr lang="en-IN" dirty="0"/>
          </a:p>
        </p:txBody>
      </p:sp>
      <p:sp>
        <p:nvSpPr>
          <p:cNvPr id="3" name="Content Placeholder 2">
            <a:extLst>
              <a:ext uri="{FF2B5EF4-FFF2-40B4-BE49-F238E27FC236}">
                <a16:creationId xmlns:a16="http://schemas.microsoft.com/office/drawing/2014/main" id="{6F5004D3-05A4-C949-39F2-7B26A2F2E1B3}"/>
              </a:ext>
            </a:extLst>
          </p:cNvPr>
          <p:cNvSpPr>
            <a:spLocks noGrp="1"/>
          </p:cNvSpPr>
          <p:nvPr>
            <p:ph idx="1"/>
          </p:nvPr>
        </p:nvSpPr>
        <p:spPr/>
        <p:txBody>
          <a:bodyPr>
            <a:normAutofit fontScale="77500" lnSpcReduction="20000"/>
          </a:bodyPr>
          <a:lstStyle/>
          <a:p>
            <a:r>
              <a:rPr lang="en-US" dirty="0"/>
              <a:t>A New Consumer Relationship Model: The Marketing Communications Application</a:t>
            </a:r>
          </a:p>
          <a:p>
            <a:pPr marL="0" indent="0">
              <a:buNone/>
            </a:pPr>
            <a:r>
              <a:rPr lang="en-US" dirty="0"/>
              <a:t>Published online: 29 Oct 2018</a:t>
            </a:r>
          </a:p>
          <a:p>
            <a:pPr marL="0" indent="0">
              <a:buNone/>
            </a:pPr>
            <a:r>
              <a:rPr lang="en-US" dirty="0" err="1"/>
              <a:t>Authors:Alkis</a:t>
            </a:r>
            <a:r>
              <a:rPr lang="en-US" dirty="0"/>
              <a:t> </a:t>
            </a:r>
            <a:r>
              <a:rPr lang="en-US" dirty="0" err="1"/>
              <a:t>Thrassou</a:t>
            </a:r>
            <a:r>
              <a:rPr lang="en-US" dirty="0"/>
              <a:t> and Demetris </a:t>
            </a:r>
            <a:r>
              <a:rPr lang="en-US" dirty="0" err="1"/>
              <a:t>Vrontis</a:t>
            </a:r>
            <a:endParaRPr lang="en-US" dirty="0"/>
          </a:p>
          <a:p>
            <a:pPr marL="0" indent="0">
              <a:buNone/>
            </a:pPr>
            <a:r>
              <a:rPr lang="en-US" sz="2200" dirty="0"/>
              <a:t>The article investigates empowered consumer behavior and explores its evolutionary nature and contemporary contexts in developed countries. Through a comprehensive literature review multi-perspective analysis, it finally develops a prescriptive marketing communication model in the context of an evolving business-consumer relationship and its corresponding marketing philosophy. The findings identify a rising symbiotic equilibrium between consumers’ power and businesses’ influence on consumers’ perceptions. Consumer “needs” are found to be increasingly manifested into “wants” which are intangible, of obscure value, affective in nature and vulnerable to marketing communications; the latter being increasingly oriented towards “perception management” and with “branding” as a primary vehicle.</a:t>
            </a:r>
            <a:endParaRPr lang="en-IN" sz="2200" dirty="0"/>
          </a:p>
        </p:txBody>
      </p:sp>
    </p:spTree>
    <p:extLst>
      <p:ext uri="{BB962C8B-B14F-4D97-AF65-F5344CB8AC3E}">
        <p14:creationId xmlns:p14="http://schemas.microsoft.com/office/powerpoint/2010/main" val="3947140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0ACB33-BF2A-AE86-6DA2-67BB0D3A2BB9}"/>
              </a:ext>
            </a:extLst>
          </p:cNvPr>
          <p:cNvSpPr>
            <a:spLocks noGrp="1"/>
          </p:cNvSpPr>
          <p:nvPr>
            <p:ph idx="1"/>
          </p:nvPr>
        </p:nvSpPr>
        <p:spPr>
          <a:xfrm>
            <a:off x="725864" y="612742"/>
            <a:ext cx="10627936" cy="5564221"/>
          </a:xfrm>
        </p:spPr>
        <p:txBody>
          <a:bodyPr>
            <a:normAutofit/>
          </a:bodyPr>
          <a:lstStyle/>
          <a:p>
            <a:r>
              <a:rPr lang="en-US" dirty="0"/>
              <a:t>Application of data mining techniques in customer relationship management: A literature review and classification</a:t>
            </a:r>
          </a:p>
          <a:p>
            <a:r>
              <a:rPr lang="en-US" dirty="0"/>
              <a:t>Published </a:t>
            </a:r>
            <a:r>
              <a:rPr lang="en-US" dirty="0" err="1"/>
              <a:t>Date:March</a:t>
            </a:r>
            <a:r>
              <a:rPr lang="en-US" dirty="0"/>
              <a:t> 2020</a:t>
            </a:r>
          </a:p>
          <a:p>
            <a:r>
              <a:rPr lang="en-US" dirty="0" err="1"/>
              <a:t>Authors:Marina</a:t>
            </a:r>
            <a:r>
              <a:rPr lang="en-US" dirty="0"/>
              <a:t> </a:t>
            </a:r>
            <a:r>
              <a:rPr lang="en-US" dirty="0" err="1"/>
              <a:t>Sakolova</a:t>
            </a:r>
            <a:r>
              <a:rPr lang="en-US" dirty="0"/>
              <a:t> and Antonio Fernandez </a:t>
            </a:r>
            <a:r>
              <a:rPr lang="en-US" dirty="0" err="1"/>
              <a:t>Cabllero</a:t>
            </a:r>
            <a:endParaRPr lang="en-US" dirty="0"/>
          </a:p>
          <a:p>
            <a:pPr marL="0" indent="0">
              <a:buNone/>
            </a:pPr>
            <a:r>
              <a:rPr lang="en-US" sz="2200" dirty="0"/>
              <a:t>This paper presents an approach to the creation of an agent-based system for the assessment of environmental impact upon human health. As indicators of the environmental impact water pollution, indexes of traffic and industrial activity, wastes and solar radiation are assumed. And as human health indicator morbidity is taken. All the data comprise multiple heterogeneous data repositories. The system is logically and functionally divided into three layers, solving the tasks of information fusion, pattern discovery and decision support making, respectively. The outcomes of the system design phase under Prometheus methodology and the complete characteristics of the agents forming the proposal are discussed. The discovered patterns are used as a foundation for real-time decision making, which is of great importance for adequate and effective management by responsible governmental authorities.</a:t>
            </a:r>
            <a:endParaRPr lang="en-IN" sz="2200" dirty="0"/>
          </a:p>
        </p:txBody>
      </p:sp>
    </p:spTree>
    <p:extLst>
      <p:ext uri="{BB962C8B-B14F-4D97-AF65-F5344CB8AC3E}">
        <p14:creationId xmlns:p14="http://schemas.microsoft.com/office/powerpoint/2010/main" val="1263884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0A0468-A3FF-616A-41BC-E5FC2E6815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5415" y="616805"/>
            <a:ext cx="4596107" cy="5624390"/>
          </a:xfrm>
          <a:prstGeom prst="rect">
            <a:avLst/>
          </a:prstGeom>
        </p:spPr>
      </p:pic>
      <p:graphicFrame>
        <p:nvGraphicFramePr>
          <p:cNvPr id="4" name="Table 4">
            <a:extLst>
              <a:ext uri="{FF2B5EF4-FFF2-40B4-BE49-F238E27FC236}">
                <a16:creationId xmlns:a16="http://schemas.microsoft.com/office/drawing/2014/main" id="{0991299F-86A9-1323-74B1-A0C57E282A19}"/>
              </a:ext>
            </a:extLst>
          </p:cNvPr>
          <p:cNvGraphicFramePr>
            <a:graphicFrameLocks noGrp="1"/>
          </p:cNvGraphicFramePr>
          <p:nvPr>
            <p:extLst>
              <p:ext uri="{D42A27DB-BD31-4B8C-83A1-F6EECF244321}">
                <p14:modId xmlns:p14="http://schemas.microsoft.com/office/powerpoint/2010/main" val="389987230"/>
              </p:ext>
            </p:extLst>
          </p:nvPr>
        </p:nvGraphicFramePr>
        <p:xfrm>
          <a:off x="794871" y="755525"/>
          <a:ext cx="4216399" cy="1120588"/>
        </p:xfrm>
        <a:graphic>
          <a:graphicData uri="http://schemas.openxmlformats.org/drawingml/2006/table">
            <a:tbl>
              <a:tblPr firstRow="1" bandRow="1">
                <a:tableStyleId>{2D5ABB26-0587-4C30-8999-92F81FD0307C}</a:tableStyleId>
              </a:tblPr>
              <a:tblGrid>
                <a:gridCol w="4216399">
                  <a:extLst>
                    <a:ext uri="{9D8B030D-6E8A-4147-A177-3AD203B41FA5}">
                      <a16:colId xmlns:a16="http://schemas.microsoft.com/office/drawing/2014/main" val="1224207772"/>
                    </a:ext>
                  </a:extLst>
                </a:gridCol>
              </a:tblGrid>
              <a:tr h="1120588">
                <a:tc>
                  <a:txBody>
                    <a:bodyPr/>
                    <a:lstStyle/>
                    <a:p>
                      <a:r>
                        <a:rPr lang="en-IN" sz="4400" dirty="0"/>
                        <a:t>FLOW CHART:</a:t>
                      </a:r>
                    </a:p>
                  </a:txBody>
                  <a:tcPr/>
                </a:tc>
                <a:extLst>
                  <a:ext uri="{0D108BD9-81ED-4DB2-BD59-A6C34878D82A}">
                    <a16:rowId xmlns:a16="http://schemas.microsoft.com/office/drawing/2014/main" val="1169229455"/>
                  </a:ext>
                </a:extLst>
              </a:tr>
            </a:tbl>
          </a:graphicData>
        </a:graphic>
      </p:graphicFrame>
    </p:spTree>
    <p:extLst>
      <p:ext uri="{BB962C8B-B14F-4D97-AF65-F5344CB8AC3E}">
        <p14:creationId xmlns:p14="http://schemas.microsoft.com/office/powerpoint/2010/main" val="3245140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397F4-997C-95C4-427A-4808009390E3}"/>
              </a:ext>
            </a:extLst>
          </p:cNvPr>
          <p:cNvSpPr>
            <a:spLocks noGrp="1"/>
          </p:cNvSpPr>
          <p:nvPr>
            <p:ph type="title"/>
          </p:nvPr>
        </p:nvSpPr>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35056CC3-A78C-EFA0-EB36-FF04B6114D00}"/>
              </a:ext>
            </a:extLst>
          </p:cNvPr>
          <p:cNvSpPr>
            <a:spLocks noGrp="1"/>
          </p:cNvSpPr>
          <p:nvPr>
            <p:ph idx="1"/>
          </p:nvPr>
        </p:nvSpPr>
        <p:spPr/>
        <p:txBody>
          <a:bodyPr/>
          <a:lstStyle/>
          <a:p>
            <a:pPr marL="0" indent="0">
              <a:buNone/>
            </a:pPr>
            <a:r>
              <a:rPr lang="en-US" dirty="0"/>
              <a:t>1. Better customer service </a:t>
            </a:r>
          </a:p>
          <a:p>
            <a:pPr marL="0" indent="0">
              <a:buNone/>
            </a:pPr>
            <a:r>
              <a:rPr lang="en-US" dirty="0"/>
              <a:t>2. Increased sales </a:t>
            </a:r>
          </a:p>
          <a:p>
            <a:pPr marL="0" indent="0">
              <a:buNone/>
            </a:pPr>
            <a:r>
              <a:rPr lang="en-US" dirty="0"/>
              <a:t>3. Higher productivity and efficiency</a:t>
            </a:r>
          </a:p>
          <a:p>
            <a:pPr marL="0" indent="0">
              <a:buNone/>
            </a:pPr>
            <a:r>
              <a:rPr lang="en-US" dirty="0"/>
              <a:t>4. Centralized database of information </a:t>
            </a:r>
          </a:p>
          <a:p>
            <a:pPr marL="0" indent="0">
              <a:buNone/>
            </a:pPr>
            <a:r>
              <a:rPr lang="en-US" dirty="0"/>
              <a:t>5. More accurate sales forecasting </a:t>
            </a:r>
          </a:p>
          <a:p>
            <a:pPr marL="0" indent="0">
              <a:buNone/>
            </a:pPr>
            <a:r>
              <a:rPr lang="en-US" dirty="0"/>
              <a:t>6. Streamlined internal communications</a:t>
            </a:r>
            <a:endParaRPr lang="en-IN" dirty="0"/>
          </a:p>
        </p:txBody>
      </p:sp>
    </p:spTree>
    <p:extLst>
      <p:ext uri="{BB962C8B-B14F-4D97-AF65-F5344CB8AC3E}">
        <p14:creationId xmlns:p14="http://schemas.microsoft.com/office/powerpoint/2010/main" val="2049673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D3556-E295-9361-523D-4267A9511218}"/>
              </a:ext>
            </a:extLst>
          </p:cNvPr>
          <p:cNvSpPr>
            <a:spLocks noGrp="1"/>
          </p:cNvSpPr>
          <p:nvPr>
            <p:ph type="title"/>
          </p:nvPr>
        </p:nvSpPr>
        <p:spPr/>
        <p:txBody>
          <a:bodyPr/>
          <a:lstStyle/>
          <a:p>
            <a:r>
              <a:rPr lang="en-US" dirty="0"/>
              <a:t>GITHUB SETUP</a:t>
            </a:r>
            <a:endParaRPr lang="en-IN" dirty="0"/>
          </a:p>
        </p:txBody>
      </p:sp>
      <p:pic>
        <p:nvPicPr>
          <p:cNvPr id="5" name="Content Placeholder 4">
            <a:extLst>
              <a:ext uri="{FF2B5EF4-FFF2-40B4-BE49-F238E27FC236}">
                <a16:creationId xmlns:a16="http://schemas.microsoft.com/office/drawing/2014/main" id="{B7DF7290-6592-C904-731A-2167439CDA59}"/>
              </a:ext>
            </a:extLst>
          </p:cNvPr>
          <p:cNvPicPr>
            <a:picLocks noGrp="1" noChangeAspect="1"/>
          </p:cNvPicPr>
          <p:nvPr>
            <p:ph idx="1"/>
          </p:nvPr>
        </p:nvPicPr>
        <p:blipFill>
          <a:blip r:embed="rId2"/>
          <a:stretch>
            <a:fillRect/>
          </a:stretch>
        </p:blipFill>
        <p:spPr>
          <a:xfrm>
            <a:off x="1030942" y="2542025"/>
            <a:ext cx="10316020" cy="3598799"/>
          </a:xfrm>
        </p:spPr>
      </p:pic>
    </p:spTree>
    <p:extLst>
      <p:ext uri="{BB962C8B-B14F-4D97-AF65-F5344CB8AC3E}">
        <p14:creationId xmlns:p14="http://schemas.microsoft.com/office/powerpoint/2010/main" val="117606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E03A4-E906-F20B-833C-A6C71941D93A}"/>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8085CDA6-F8AC-E4DE-005E-0CACBFE67275}"/>
              </a:ext>
            </a:extLst>
          </p:cNvPr>
          <p:cNvSpPr>
            <a:spLocks noGrp="1"/>
          </p:cNvSpPr>
          <p:nvPr>
            <p:ph idx="1"/>
          </p:nvPr>
        </p:nvSpPr>
        <p:spPr/>
        <p:txBody>
          <a:bodyPr>
            <a:normAutofit/>
          </a:bodyPr>
          <a:lstStyle/>
          <a:p>
            <a:pPr marL="0" indent="0">
              <a:buNone/>
            </a:pPr>
            <a:endParaRPr lang="en-US" dirty="0"/>
          </a:p>
          <a:p>
            <a:r>
              <a:rPr lang="en-US" dirty="0"/>
              <a:t>Consumer Relationship management is a business strategy that enables a business organization to maximize revenue, customer satisfaction, profitability through strategic mobilization, organization, and management of customer’s interests and desires.</a:t>
            </a:r>
            <a:endParaRPr lang="en-IN" dirty="0"/>
          </a:p>
        </p:txBody>
      </p:sp>
    </p:spTree>
    <p:extLst>
      <p:ext uri="{BB962C8B-B14F-4D97-AF65-F5344CB8AC3E}">
        <p14:creationId xmlns:p14="http://schemas.microsoft.com/office/powerpoint/2010/main" val="407599247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127</TotalTime>
  <Words>508</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Algerian</vt:lpstr>
      <vt:lpstr>Arial</vt:lpstr>
      <vt:lpstr>Constantia</vt:lpstr>
      <vt:lpstr>Garamond</vt:lpstr>
      <vt:lpstr>Organic</vt:lpstr>
      <vt:lpstr>Vehicle parts  management system </vt:lpstr>
      <vt:lpstr>TABLE OF CONTENTS</vt:lpstr>
      <vt:lpstr>INTRODUCTION</vt:lpstr>
      <vt:lpstr>LITERATURE REVIEW</vt:lpstr>
      <vt:lpstr>PowerPoint Presentation</vt:lpstr>
      <vt:lpstr>PowerPoint Presentation</vt:lpstr>
      <vt:lpstr>ADVANTAGES</vt:lpstr>
      <vt:lpstr>GITHUB SETUP</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Consumer relationship  management system</dc:title>
  <dc:creator>Keerthana L</dc:creator>
  <cp:lastModifiedBy>Sathwik C</cp:lastModifiedBy>
  <cp:revision>14</cp:revision>
  <dcterms:created xsi:type="dcterms:W3CDTF">2022-08-08T04:24:39Z</dcterms:created>
  <dcterms:modified xsi:type="dcterms:W3CDTF">2022-09-12T08:04:49Z</dcterms:modified>
</cp:coreProperties>
</file>