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4"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D1FF8-09E2-A429-F11E-D780F18443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EE4C50-1969-058D-E522-277FCC3AB6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3018B0-88B7-4558-DE81-FC3496FCE1D4}"/>
              </a:ext>
            </a:extLst>
          </p:cNvPr>
          <p:cNvSpPr>
            <a:spLocks noGrp="1"/>
          </p:cNvSpPr>
          <p:nvPr>
            <p:ph type="dt" sz="half" idx="10"/>
          </p:nvPr>
        </p:nvSpPr>
        <p:spPr/>
        <p:txBody>
          <a:bodyPr/>
          <a:lstStyle/>
          <a:p>
            <a:fld id="{A111EFD2-C015-48FB-AEC7-EEB3C45975C5}" type="datetimeFigureOut">
              <a:rPr lang="en-IN" smtClean="0"/>
              <a:t>11-08-2022</a:t>
            </a:fld>
            <a:endParaRPr lang="en-IN"/>
          </a:p>
        </p:txBody>
      </p:sp>
      <p:sp>
        <p:nvSpPr>
          <p:cNvPr id="5" name="Footer Placeholder 4">
            <a:extLst>
              <a:ext uri="{FF2B5EF4-FFF2-40B4-BE49-F238E27FC236}">
                <a16:creationId xmlns:a16="http://schemas.microsoft.com/office/drawing/2014/main" id="{A5E6D748-E00B-14DE-8F39-348651EE21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56375F-957A-DB98-BE93-860F6559A03A}"/>
              </a:ext>
            </a:extLst>
          </p:cNvPr>
          <p:cNvSpPr>
            <a:spLocks noGrp="1"/>
          </p:cNvSpPr>
          <p:nvPr>
            <p:ph type="sldNum" sz="quarter" idx="12"/>
          </p:nvPr>
        </p:nvSpPr>
        <p:spPr/>
        <p:txBody>
          <a:bodyPr/>
          <a:lstStyle/>
          <a:p>
            <a:fld id="{0D2F5359-FBA6-4849-95C1-26F41A2329C3}" type="slidenum">
              <a:rPr lang="en-IN" smtClean="0"/>
              <a:t>‹#›</a:t>
            </a:fld>
            <a:endParaRPr lang="en-IN"/>
          </a:p>
        </p:txBody>
      </p:sp>
    </p:spTree>
    <p:extLst>
      <p:ext uri="{BB962C8B-B14F-4D97-AF65-F5344CB8AC3E}">
        <p14:creationId xmlns:p14="http://schemas.microsoft.com/office/powerpoint/2010/main" val="1298947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8DF0F-DD41-8B52-C55A-9DA9F3307E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A94B21-DCD5-5971-5E4E-DE86B0D577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EF7D2E-6E07-C003-E493-6C4A123FD130}"/>
              </a:ext>
            </a:extLst>
          </p:cNvPr>
          <p:cNvSpPr>
            <a:spLocks noGrp="1"/>
          </p:cNvSpPr>
          <p:nvPr>
            <p:ph type="dt" sz="half" idx="10"/>
          </p:nvPr>
        </p:nvSpPr>
        <p:spPr/>
        <p:txBody>
          <a:bodyPr/>
          <a:lstStyle/>
          <a:p>
            <a:fld id="{A111EFD2-C015-48FB-AEC7-EEB3C45975C5}" type="datetimeFigureOut">
              <a:rPr lang="en-IN" smtClean="0"/>
              <a:t>11-08-2022</a:t>
            </a:fld>
            <a:endParaRPr lang="en-IN"/>
          </a:p>
        </p:txBody>
      </p:sp>
      <p:sp>
        <p:nvSpPr>
          <p:cNvPr id="5" name="Footer Placeholder 4">
            <a:extLst>
              <a:ext uri="{FF2B5EF4-FFF2-40B4-BE49-F238E27FC236}">
                <a16:creationId xmlns:a16="http://schemas.microsoft.com/office/drawing/2014/main" id="{609A4436-BE1E-ACDE-7476-2180EDE154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750DC3-6F91-4D0E-C89C-ACC0845A93A0}"/>
              </a:ext>
            </a:extLst>
          </p:cNvPr>
          <p:cNvSpPr>
            <a:spLocks noGrp="1"/>
          </p:cNvSpPr>
          <p:nvPr>
            <p:ph type="sldNum" sz="quarter" idx="12"/>
          </p:nvPr>
        </p:nvSpPr>
        <p:spPr/>
        <p:txBody>
          <a:bodyPr/>
          <a:lstStyle/>
          <a:p>
            <a:fld id="{0D2F5359-FBA6-4849-95C1-26F41A2329C3}" type="slidenum">
              <a:rPr lang="en-IN" smtClean="0"/>
              <a:t>‹#›</a:t>
            </a:fld>
            <a:endParaRPr lang="en-IN"/>
          </a:p>
        </p:txBody>
      </p:sp>
    </p:spTree>
    <p:extLst>
      <p:ext uri="{BB962C8B-B14F-4D97-AF65-F5344CB8AC3E}">
        <p14:creationId xmlns:p14="http://schemas.microsoft.com/office/powerpoint/2010/main" val="1225530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696091-8FB9-D860-42A1-E73E774137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06D1FB-4CC5-88B5-3124-58ADB4B1F1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AC5136-C8C4-EC75-6103-952F4D8A24CC}"/>
              </a:ext>
            </a:extLst>
          </p:cNvPr>
          <p:cNvSpPr>
            <a:spLocks noGrp="1"/>
          </p:cNvSpPr>
          <p:nvPr>
            <p:ph type="dt" sz="half" idx="10"/>
          </p:nvPr>
        </p:nvSpPr>
        <p:spPr/>
        <p:txBody>
          <a:bodyPr/>
          <a:lstStyle/>
          <a:p>
            <a:fld id="{A111EFD2-C015-48FB-AEC7-EEB3C45975C5}" type="datetimeFigureOut">
              <a:rPr lang="en-IN" smtClean="0"/>
              <a:t>11-08-2022</a:t>
            </a:fld>
            <a:endParaRPr lang="en-IN"/>
          </a:p>
        </p:txBody>
      </p:sp>
      <p:sp>
        <p:nvSpPr>
          <p:cNvPr id="5" name="Footer Placeholder 4">
            <a:extLst>
              <a:ext uri="{FF2B5EF4-FFF2-40B4-BE49-F238E27FC236}">
                <a16:creationId xmlns:a16="http://schemas.microsoft.com/office/drawing/2014/main" id="{CEFFBFE7-F0A7-872B-6063-DCB2C1DFA3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76EDBB-D8B7-E4B5-9928-406D5AFA8773}"/>
              </a:ext>
            </a:extLst>
          </p:cNvPr>
          <p:cNvSpPr>
            <a:spLocks noGrp="1"/>
          </p:cNvSpPr>
          <p:nvPr>
            <p:ph type="sldNum" sz="quarter" idx="12"/>
          </p:nvPr>
        </p:nvSpPr>
        <p:spPr/>
        <p:txBody>
          <a:bodyPr/>
          <a:lstStyle/>
          <a:p>
            <a:fld id="{0D2F5359-FBA6-4849-95C1-26F41A2329C3}" type="slidenum">
              <a:rPr lang="en-IN" smtClean="0"/>
              <a:t>‹#›</a:t>
            </a:fld>
            <a:endParaRPr lang="en-IN"/>
          </a:p>
        </p:txBody>
      </p:sp>
    </p:spTree>
    <p:extLst>
      <p:ext uri="{BB962C8B-B14F-4D97-AF65-F5344CB8AC3E}">
        <p14:creationId xmlns:p14="http://schemas.microsoft.com/office/powerpoint/2010/main" val="588609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916B8-1868-DD0A-262C-D94CAEA11B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D4A5A9-CF10-96F6-099D-D5B562E89F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BC980A-FB37-3961-C467-4EAB325C975B}"/>
              </a:ext>
            </a:extLst>
          </p:cNvPr>
          <p:cNvSpPr>
            <a:spLocks noGrp="1"/>
          </p:cNvSpPr>
          <p:nvPr>
            <p:ph type="dt" sz="half" idx="10"/>
          </p:nvPr>
        </p:nvSpPr>
        <p:spPr/>
        <p:txBody>
          <a:bodyPr/>
          <a:lstStyle/>
          <a:p>
            <a:fld id="{A111EFD2-C015-48FB-AEC7-EEB3C45975C5}" type="datetimeFigureOut">
              <a:rPr lang="en-IN" smtClean="0"/>
              <a:t>11-08-2022</a:t>
            </a:fld>
            <a:endParaRPr lang="en-IN"/>
          </a:p>
        </p:txBody>
      </p:sp>
      <p:sp>
        <p:nvSpPr>
          <p:cNvPr id="5" name="Footer Placeholder 4">
            <a:extLst>
              <a:ext uri="{FF2B5EF4-FFF2-40B4-BE49-F238E27FC236}">
                <a16:creationId xmlns:a16="http://schemas.microsoft.com/office/drawing/2014/main" id="{A399B7B1-9BDD-7EC0-9B23-5E13EC8C24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F05ADD-9665-ACBA-744E-B4C7E9B1BB15}"/>
              </a:ext>
            </a:extLst>
          </p:cNvPr>
          <p:cNvSpPr>
            <a:spLocks noGrp="1"/>
          </p:cNvSpPr>
          <p:nvPr>
            <p:ph type="sldNum" sz="quarter" idx="12"/>
          </p:nvPr>
        </p:nvSpPr>
        <p:spPr/>
        <p:txBody>
          <a:bodyPr/>
          <a:lstStyle/>
          <a:p>
            <a:fld id="{0D2F5359-FBA6-4849-95C1-26F41A2329C3}" type="slidenum">
              <a:rPr lang="en-IN" smtClean="0"/>
              <a:t>‹#›</a:t>
            </a:fld>
            <a:endParaRPr lang="en-IN"/>
          </a:p>
        </p:txBody>
      </p:sp>
    </p:spTree>
    <p:extLst>
      <p:ext uri="{BB962C8B-B14F-4D97-AF65-F5344CB8AC3E}">
        <p14:creationId xmlns:p14="http://schemas.microsoft.com/office/powerpoint/2010/main" val="1810005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F0B92-BCE1-C36B-57CE-8F8D4BCEC7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EC2414-D154-10B4-D944-788AF92870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F64970-1D98-C56C-CC92-E58626598778}"/>
              </a:ext>
            </a:extLst>
          </p:cNvPr>
          <p:cNvSpPr>
            <a:spLocks noGrp="1"/>
          </p:cNvSpPr>
          <p:nvPr>
            <p:ph type="dt" sz="half" idx="10"/>
          </p:nvPr>
        </p:nvSpPr>
        <p:spPr/>
        <p:txBody>
          <a:bodyPr/>
          <a:lstStyle/>
          <a:p>
            <a:fld id="{A111EFD2-C015-48FB-AEC7-EEB3C45975C5}" type="datetimeFigureOut">
              <a:rPr lang="en-IN" smtClean="0"/>
              <a:t>11-08-2022</a:t>
            </a:fld>
            <a:endParaRPr lang="en-IN"/>
          </a:p>
        </p:txBody>
      </p:sp>
      <p:sp>
        <p:nvSpPr>
          <p:cNvPr id="5" name="Footer Placeholder 4">
            <a:extLst>
              <a:ext uri="{FF2B5EF4-FFF2-40B4-BE49-F238E27FC236}">
                <a16:creationId xmlns:a16="http://schemas.microsoft.com/office/drawing/2014/main" id="{4C50DEA9-D3E4-7797-607A-A076E86507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2029A8-585C-2DE0-C1D2-13BAF47F3A88}"/>
              </a:ext>
            </a:extLst>
          </p:cNvPr>
          <p:cNvSpPr>
            <a:spLocks noGrp="1"/>
          </p:cNvSpPr>
          <p:nvPr>
            <p:ph type="sldNum" sz="quarter" idx="12"/>
          </p:nvPr>
        </p:nvSpPr>
        <p:spPr/>
        <p:txBody>
          <a:bodyPr/>
          <a:lstStyle/>
          <a:p>
            <a:fld id="{0D2F5359-FBA6-4849-95C1-26F41A2329C3}" type="slidenum">
              <a:rPr lang="en-IN" smtClean="0"/>
              <a:t>‹#›</a:t>
            </a:fld>
            <a:endParaRPr lang="en-IN"/>
          </a:p>
        </p:txBody>
      </p:sp>
    </p:spTree>
    <p:extLst>
      <p:ext uri="{BB962C8B-B14F-4D97-AF65-F5344CB8AC3E}">
        <p14:creationId xmlns:p14="http://schemas.microsoft.com/office/powerpoint/2010/main" val="1706354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252F3-6202-7A15-D671-1FB53C702B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6304DE-4F2F-F397-34C3-7C2A6211B0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22856C-6DB4-D766-31AB-88DC0C7B03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319C38-3F1D-7751-1B04-822428FD14D1}"/>
              </a:ext>
            </a:extLst>
          </p:cNvPr>
          <p:cNvSpPr>
            <a:spLocks noGrp="1"/>
          </p:cNvSpPr>
          <p:nvPr>
            <p:ph type="dt" sz="half" idx="10"/>
          </p:nvPr>
        </p:nvSpPr>
        <p:spPr/>
        <p:txBody>
          <a:bodyPr/>
          <a:lstStyle/>
          <a:p>
            <a:fld id="{A111EFD2-C015-48FB-AEC7-EEB3C45975C5}" type="datetimeFigureOut">
              <a:rPr lang="en-IN" smtClean="0"/>
              <a:t>11-08-2022</a:t>
            </a:fld>
            <a:endParaRPr lang="en-IN"/>
          </a:p>
        </p:txBody>
      </p:sp>
      <p:sp>
        <p:nvSpPr>
          <p:cNvPr id="6" name="Footer Placeholder 5">
            <a:extLst>
              <a:ext uri="{FF2B5EF4-FFF2-40B4-BE49-F238E27FC236}">
                <a16:creationId xmlns:a16="http://schemas.microsoft.com/office/drawing/2014/main" id="{32E5A45F-712B-D716-49CD-A173825A6A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E85416-1940-666D-8305-C7E90DC281A0}"/>
              </a:ext>
            </a:extLst>
          </p:cNvPr>
          <p:cNvSpPr>
            <a:spLocks noGrp="1"/>
          </p:cNvSpPr>
          <p:nvPr>
            <p:ph type="sldNum" sz="quarter" idx="12"/>
          </p:nvPr>
        </p:nvSpPr>
        <p:spPr/>
        <p:txBody>
          <a:bodyPr/>
          <a:lstStyle/>
          <a:p>
            <a:fld id="{0D2F5359-FBA6-4849-95C1-26F41A2329C3}" type="slidenum">
              <a:rPr lang="en-IN" smtClean="0"/>
              <a:t>‹#›</a:t>
            </a:fld>
            <a:endParaRPr lang="en-IN"/>
          </a:p>
        </p:txBody>
      </p:sp>
    </p:spTree>
    <p:extLst>
      <p:ext uri="{BB962C8B-B14F-4D97-AF65-F5344CB8AC3E}">
        <p14:creationId xmlns:p14="http://schemas.microsoft.com/office/powerpoint/2010/main" val="392468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8744A-7E58-D5E5-4083-1B3D7F3B4B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5F5B0A-18CC-F221-2AC8-67B867D881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18208D-A27F-1524-E48F-7D32A5E3B1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3D22E7D-38C8-143A-3007-8EFE69202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A4C8A9-C8A0-785C-8FD3-D4637F98F9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0B8DE9-A54D-2CE1-058F-7B34E782DB3F}"/>
              </a:ext>
            </a:extLst>
          </p:cNvPr>
          <p:cNvSpPr>
            <a:spLocks noGrp="1"/>
          </p:cNvSpPr>
          <p:nvPr>
            <p:ph type="dt" sz="half" idx="10"/>
          </p:nvPr>
        </p:nvSpPr>
        <p:spPr/>
        <p:txBody>
          <a:bodyPr/>
          <a:lstStyle/>
          <a:p>
            <a:fld id="{A111EFD2-C015-48FB-AEC7-EEB3C45975C5}" type="datetimeFigureOut">
              <a:rPr lang="en-IN" smtClean="0"/>
              <a:t>11-08-2022</a:t>
            </a:fld>
            <a:endParaRPr lang="en-IN"/>
          </a:p>
        </p:txBody>
      </p:sp>
      <p:sp>
        <p:nvSpPr>
          <p:cNvPr id="8" name="Footer Placeholder 7">
            <a:extLst>
              <a:ext uri="{FF2B5EF4-FFF2-40B4-BE49-F238E27FC236}">
                <a16:creationId xmlns:a16="http://schemas.microsoft.com/office/drawing/2014/main" id="{8CA4B5C4-7E2B-3846-278C-FCE40B11AD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EEBDDD-75A6-CD39-5D9C-3980B5613DDA}"/>
              </a:ext>
            </a:extLst>
          </p:cNvPr>
          <p:cNvSpPr>
            <a:spLocks noGrp="1"/>
          </p:cNvSpPr>
          <p:nvPr>
            <p:ph type="sldNum" sz="quarter" idx="12"/>
          </p:nvPr>
        </p:nvSpPr>
        <p:spPr/>
        <p:txBody>
          <a:bodyPr/>
          <a:lstStyle/>
          <a:p>
            <a:fld id="{0D2F5359-FBA6-4849-95C1-26F41A2329C3}" type="slidenum">
              <a:rPr lang="en-IN" smtClean="0"/>
              <a:t>‹#›</a:t>
            </a:fld>
            <a:endParaRPr lang="en-IN"/>
          </a:p>
        </p:txBody>
      </p:sp>
    </p:spTree>
    <p:extLst>
      <p:ext uri="{BB962C8B-B14F-4D97-AF65-F5344CB8AC3E}">
        <p14:creationId xmlns:p14="http://schemas.microsoft.com/office/powerpoint/2010/main" val="320976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2362-D671-875D-E110-4D59B6626F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5CB730-92B0-5EF9-6857-FAEEC1A7BC81}"/>
              </a:ext>
            </a:extLst>
          </p:cNvPr>
          <p:cNvSpPr>
            <a:spLocks noGrp="1"/>
          </p:cNvSpPr>
          <p:nvPr>
            <p:ph type="dt" sz="half" idx="10"/>
          </p:nvPr>
        </p:nvSpPr>
        <p:spPr/>
        <p:txBody>
          <a:bodyPr/>
          <a:lstStyle/>
          <a:p>
            <a:fld id="{A111EFD2-C015-48FB-AEC7-EEB3C45975C5}" type="datetimeFigureOut">
              <a:rPr lang="en-IN" smtClean="0"/>
              <a:t>11-08-2022</a:t>
            </a:fld>
            <a:endParaRPr lang="en-IN"/>
          </a:p>
        </p:txBody>
      </p:sp>
      <p:sp>
        <p:nvSpPr>
          <p:cNvPr id="4" name="Footer Placeholder 3">
            <a:extLst>
              <a:ext uri="{FF2B5EF4-FFF2-40B4-BE49-F238E27FC236}">
                <a16:creationId xmlns:a16="http://schemas.microsoft.com/office/drawing/2014/main" id="{F4BDE7AA-FD6D-D914-4F73-D39C370C83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D122863-ACF9-409F-3759-DC0ED2A47B8E}"/>
              </a:ext>
            </a:extLst>
          </p:cNvPr>
          <p:cNvSpPr>
            <a:spLocks noGrp="1"/>
          </p:cNvSpPr>
          <p:nvPr>
            <p:ph type="sldNum" sz="quarter" idx="12"/>
          </p:nvPr>
        </p:nvSpPr>
        <p:spPr/>
        <p:txBody>
          <a:bodyPr/>
          <a:lstStyle/>
          <a:p>
            <a:fld id="{0D2F5359-FBA6-4849-95C1-26F41A2329C3}" type="slidenum">
              <a:rPr lang="en-IN" smtClean="0"/>
              <a:t>‹#›</a:t>
            </a:fld>
            <a:endParaRPr lang="en-IN"/>
          </a:p>
        </p:txBody>
      </p:sp>
    </p:spTree>
    <p:extLst>
      <p:ext uri="{BB962C8B-B14F-4D97-AF65-F5344CB8AC3E}">
        <p14:creationId xmlns:p14="http://schemas.microsoft.com/office/powerpoint/2010/main" val="2029638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1ACFE8-0E91-625E-DF94-51EFDCCF0AF4}"/>
              </a:ext>
            </a:extLst>
          </p:cNvPr>
          <p:cNvSpPr>
            <a:spLocks noGrp="1"/>
          </p:cNvSpPr>
          <p:nvPr>
            <p:ph type="dt" sz="half" idx="10"/>
          </p:nvPr>
        </p:nvSpPr>
        <p:spPr/>
        <p:txBody>
          <a:bodyPr/>
          <a:lstStyle/>
          <a:p>
            <a:fld id="{A111EFD2-C015-48FB-AEC7-EEB3C45975C5}" type="datetimeFigureOut">
              <a:rPr lang="en-IN" smtClean="0"/>
              <a:t>11-08-2022</a:t>
            </a:fld>
            <a:endParaRPr lang="en-IN"/>
          </a:p>
        </p:txBody>
      </p:sp>
      <p:sp>
        <p:nvSpPr>
          <p:cNvPr id="3" name="Footer Placeholder 2">
            <a:extLst>
              <a:ext uri="{FF2B5EF4-FFF2-40B4-BE49-F238E27FC236}">
                <a16:creationId xmlns:a16="http://schemas.microsoft.com/office/drawing/2014/main" id="{614B90D0-D26D-8C9F-0CCC-2A634F98A8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D4A6BB7-0139-B5A7-ACD2-FFB3E03A3A95}"/>
              </a:ext>
            </a:extLst>
          </p:cNvPr>
          <p:cNvSpPr>
            <a:spLocks noGrp="1"/>
          </p:cNvSpPr>
          <p:nvPr>
            <p:ph type="sldNum" sz="quarter" idx="12"/>
          </p:nvPr>
        </p:nvSpPr>
        <p:spPr/>
        <p:txBody>
          <a:bodyPr/>
          <a:lstStyle/>
          <a:p>
            <a:fld id="{0D2F5359-FBA6-4849-95C1-26F41A2329C3}" type="slidenum">
              <a:rPr lang="en-IN" smtClean="0"/>
              <a:t>‹#›</a:t>
            </a:fld>
            <a:endParaRPr lang="en-IN"/>
          </a:p>
        </p:txBody>
      </p:sp>
    </p:spTree>
    <p:extLst>
      <p:ext uri="{BB962C8B-B14F-4D97-AF65-F5344CB8AC3E}">
        <p14:creationId xmlns:p14="http://schemas.microsoft.com/office/powerpoint/2010/main" val="873881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37F6E-2126-E1CF-4658-223DD24A6F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2D8257-7D7C-7F0E-95AE-C7E20FA645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BF650C8-D134-3384-934E-A7E9FA620A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E7A62F-A287-91FA-9920-222DA2F3E5A3}"/>
              </a:ext>
            </a:extLst>
          </p:cNvPr>
          <p:cNvSpPr>
            <a:spLocks noGrp="1"/>
          </p:cNvSpPr>
          <p:nvPr>
            <p:ph type="dt" sz="half" idx="10"/>
          </p:nvPr>
        </p:nvSpPr>
        <p:spPr/>
        <p:txBody>
          <a:bodyPr/>
          <a:lstStyle/>
          <a:p>
            <a:fld id="{A111EFD2-C015-48FB-AEC7-EEB3C45975C5}" type="datetimeFigureOut">
              <a:rPr lang="en-IN" smtClean="0"/>
              <a:t>11-08-2022</a:t>
            </a:fld>
            <a:endParaRPr lang="en-IN"/>
          </a:p>
        </p:txBody>
      </p:sp>
      <p:sp>
        <p:nvSpPr>
          <p:cNvPr id="6" name="Footer Placeholder 5">
            <a:extLst>
              <a:ext uri="{FF2B5EF4-FFF2-40B4-BE49-F238E27FC236}">
                <a16:creationId xmlns:a16="http://schemas.microsoft.com/office/drawing/2014/main" id="{35BA1423-5626-8185-2E58-435F0F4EF7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5BE57F-7A68-8D27-93E7-E341FD477FD9}"/>
              </a:ext>
            </a:extLst>
          </p:cNvPr>
          <p:cNvSpPr>
            <a:spLocks noGrp="1"/>
          </p:cNvSpPr>
          <p:nvPr>
            <p:ph type="sldNum" sz="quarter" idx="12"/>
          </p:nvPr>
        </p:nvSpPr>
        <p:spPr/>
        <p:txBody>
          <a:bodyPr/>
          <a:lstStyle/>
          <a:p>
            <a:fld id="{0D2F5359-FBA6-4849-95C1-26F41A2329C3}" type="slidenum">
              <a:rPr lang="en-IN" smtClean="0"/>
              <a:t>‹#›</a:t>
            </a:fld>
            <a:endParaRPr lang="en-IN"/>
          </a:p>
        </p:txBody>
      </p:sp>
    </p:spTree>
    <p:extLst>
      <p:ext uri="{BB962C8B-B14F-4D97-AF65-F5344CB8AC3E}">
        <p14:creationId xmlns:p14="http://schemas.microsoft.com/office/powerpoint/2010/main" val="2965880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F3CDD-AB1B-9C55-EB36-52D3FC7F50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119B52-1968-3095-A0FA-F32103283A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0E1943-21FB-D761-039A-251CA7A0B5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7BDE10-416A-3F4D-CB01-CAD9DF31ABA7}"/>
              </a:ext>
            </a:extLst>
          </p:cNvPr>
          <p:cNvSpPr>
            <a:spLocks noGrp="1"/>
          </p:cNvSpPr>
          <p:nvPr>
            <p:ph type="dt" sz="half" idx="10"/>
          </p:nvPr>
        </p:nvSpPr>
        <p:spPr/>
        <p:txBody>
          <a:bodyPr/>
          <a:lstStyle/>
          <a:p>
            <a:fld id="{A111EFD2-C015-48FB-AEC7-EEB3C45975C5}" type="datetimeFigureOut">
              <a:rPr lang="en-IN" smtClean="0"/>
              <a:t>11-08-2022</a:t>
            </a:fld>
            <a:endParaRPr lang="en-IN"/>
          </a:p>
        </p:txBody>
      </p:sp>
      <p:sp>
        <p:nvSpPr>
          <p:cNvPr id="6" name="Footer Placeholder 5">
            <a:extLst>
              <a:ext uri="{FF2B5EF4-FFF2-40B4-BE49-F238E27FC236}">
                <a16:creationId xmlns:a16="http://schemas.microsoft.com/office/drawing/2014/main" id="{23246693-09EC-F02F-CB03-A7513B7089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602959-0F82-489B-D9C6-B1990D680408}"/>
              </a:ext>
            </a:extLst>
          </p:cNvPr>
          <p:cNvSpPr>
            <a:spLocks noGrp="1"/>
          </p:cNvSpPr>
          <p:nvPr>
            <p:ph type="sldNum" sz="quarter" idx="12"/>
          </p:nvPr>
        </p:nvSpPr>
        <p:spPr/>
        <p:txBody>
          <a:bodyPr/>
          <a:lstStyle/>
          <a:p>
            <a:fld id="{0D2F5359-FBA6-4849-95C1-26F41A2329C3}" type="slidenum">
              <a:rPr lang="en-IN" smtClean="0"/>
              <a:t>‹#›</a:t>
            </a:fld>
            <a:endParaRPr lang="en-IN"/>
          </a:p>
        </p:txBody>
      </p:sp>
    </p:spTree>
    <p:extLst>
      <p:ext uri="{BB962C8B-B14F-4D97-AF65-F5344CB8AC3E}">
        <p14:creationId xmlns:p14="http://schemas.microsoft.com/office/powerpoint/2010/main" val="44521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A1EA89-9F7F-C903-BD5E-E0EF9A8CE9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CE62C1-912B-21A8-CEB4-DAD7282EC5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F9E07C-794D-568A-447E-C107DE38B6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11EFD2-C015-48FB-AEC7-EEB3C45975C5}" type="datetimeFigureOut">
              <a:rPr lang="en-IN" smtClean="0"/>
              <a:t>11-08-2022</a:t>
            </a:fld>
            <a:endParaRPr lang="en-IN"/>
          </a:p>
        </p:txBody>
      </p:sp>
      <p:sp>
        <p:nvSpPr>
          <p:cNvPr id="5" name="Footer Placeholder 4">
            <a:extLst>
              <a:ext uri="{FF2B5EF4-FFF2-40B4-BE49-F238E27FC236}">
                <a16:creationId xmlns:a16="http://schemas.microsoft.com/office/drawing/2014/main" id="{5F108C2F-5973-D3B1-51A7-5060DE2C30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E98952-E4E0-F388-7582-B2BAF05EB8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F5359-FBA6-4849-95C1-26F41A2329C3}" type="slidenum">
              <a:rPr lang="en-IN" smtClean="0"/>
              <a:t>‹#›</a:t>
            </a:fld>
            <a:endParaRPr lang="en-IN"/>
          </a:p>
        </p:txBody>
      </p:sp>
    </p:spTree>
    <p:extLst>
      <p:ext uri="{BB962C8B-B14F-4D97-AF65-F5344CB8AC3E}">
        <p14:creationId xmlns:p14="http://schemas.microsoft.com/office/powerpoint/2010/main" val="2056833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06C48-5EFB-23DE-71CC-291D19211A82}"/>
              </a:ext>
            </a:extLst>
          </p:cNvPr>
          <p:cNvSpPr>
            <a:spLocks noGrp="1"/>
          </p:cNvSpPr>
          <p:nvPr>
            <p:ph type="ctrTitle"/>
          </p:nvPr>
        </p:nvSpPr>
        <p:spPr>
          <a:xfrm>
            <a:off x="1524000" y="1122363"/>
            <a:ext cx="9144000" cy="1655762"/>
          </a:xfrm>
        </p:spPr>
        <p:txBody>
          <a:bodyPr>
            <a:normAutofit fontScale="90000"/>
          </a:bodyPr>
          <a:lstStyle/>
          <a:p>
            <a:r>
              <a:rPr lang="en-US" dirty="0"/>
              <a:t>Web Application Security Using Paros</a:t>
            </a:r>
            <a:endParaRPr lang="en-IN" dirty="0"/>
          </a:p>
        </p:txBody>
      </p:sp>
      <p:sp>
        <p:nvSpPr>
          <p:cNvPr id="3" name="Subtitle 2">
            <a:extLst>
              <a:ext uri="{FF2B5EF4-FFF2-40B4-BE49-F238E27FC236}">
                <a16:creationId xmlns:a16="http://schemas.microsoft.com/office/drawing/2014/main" id="{99DC295B-A6A9-958E-B201-C74B7B2566E4}"/>
              </a:ext>
            </a:extLst>
          </p:cNvPr>
          <p:cNvSpPr>
            <a:spLocks noGrp="1"/>
          </p:cNvSpPr>
          <p:nvPr>
            <p:ph type="subTitle" idx="1"/>
          </p:nvPr>
        </p:nvSpPr>
        <p:spPr>
          <a:xfrm>
            <a:off x="1524000" y="2931735"/>
            <a:ext cx="9144000" cy="2803901"/>
          </a:xfrm>
        </p:spPr>
        <p:txBody>
          <a:bodyPr>
            <a:normAutofit fontScale="92500" lnSpcReduction="10000"/>
          </a:bodyPr>
          <a:lstStyle/>
          <a:p>
            <a:r>
              <a:rPr lang="en-IN" dirty="0"/>
              <a:t>                                                            Team Members-</a:t>
            </a:r>
          </a:p>
          <a:p>
            <a:r>
              <a:rPr lang="en-IN" dirty="0"/>
              <a:t>                                                                                     2010030508-S.Padmashree</a:t>
            </a:r>
          </a:p>
          <a:p>
            <a:r>
              <a:rPr lang="en-IN" dirty="0"/>
              <a:t>                                                                                     2010030517-M.Manideepa</a:t>
            </a:r>
          </a:p>
          <a:p>
            <a:r>
              <a:rPr lang="en-IN" dirty="0"/>
              <a:t>                                                                                  2010030512-L.Keerthana</a:t>
            </a:r>
          </a:p>
          <a:p>
            <a:endParaRPr lang="en-IN" dirty="0"/>
          </a:p>
          <a:p>
            <a:r>
              <a:rPr lang="en-IN" dirty="0"/>
              <a:t>                                                       Guided by-</a:t>
            </a:r>
          </a:p>
          <a:p>
            <a:r>
              <a:rPr lang="en-IN" dirty="0"/>
              <a:t>                                                                               </a:t>
            </a:r>
            <a:r>
              <a:rPr lang="en-IN" dirty="0" err="1"/>
              <a:t>Dr.</a:t>
            </a:r>
            <a:r>
              <a:rPr lang="en-IN" dirty="0"/>
              <a:t> Gayathri </a:t>
            </a:r>
            <a:r>
              <a:rPr lang="en-IN" dirty="0" err="1"/>
              <a:t>Edamadaka</a:t>
            </a:r>
            <a:endParaRPr lang="en-IN" dirty="0"/>
          </a:p>
        </p:txBody>
      </p:sp>
    </p:spTree>
    <p:extLst>
      <p:ext uri="{BB962C8B-B14F-4D97-AF65-F5344CB8AC3E}">
        <p14:creationId xmlns:p14="http://schemas.microsoft.com/office/powerpoint/2010/main" val="825908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B64A4-FACD-14CB-FAD4-8FB8CCDF000B}"/>
              </a:ext>
            </a:extLst>
          </p:cNvPr>
          <p:cNvSpPr>
            <a:spLocks noGrp="1"/>
          </p:cNvSpPr>
          <p:nvPr>
            <p:ph type="title"/>
          </p:nvPr>
        </p:nvSpPr>
        <p:spPr/>
        <p:txBody>
          <a:bodyPr/>
          <a:lstStyle/>
          <a:p>
            <a:r>
              <a:rPr lang="en-IN" dirty="0"/>
              <a:t>TABLE OF CONTENTS</a:t>
            </a:r>
          </a:p>
        </p:txBody>
      </p:sp>
      <p:sp>
        <p:nvSpPr>
          <p:cNvPr id="3" name="Content Placeholder 2">
            <a:extLst>
              <a:ext uri="{FF2B5EF4-FFF2-40B4-BE49-F238E27FC236}">
                <a16:creationId xmlns:a16="http://schemas.microsoft.com/office/drawing/2014/main" id="{9FA7F90D-652D-E137-F4D8-769B9CC398D7}"/>
              </a:ext>
            </a:extLst>
          </p:cNvPr>
          <p:cNvSpPr>
            <a:spLocks noGrp="1"/>
          </p:cNvSpPr>
          <p:nvPr>
            <p:ph idx="1"/>
          </p:nvPr>
        </p:nvSpPr>
        <p:spPr/>
        <p:txBody>
          <a:bodyPr/>
          <a:lstStyle/>
          <a:p>
            <a:r>
              <a:rPr lang="en-IN" dirty="0"/>
              <a:t>ABSTRACT</a:t>
            </a:r>
          </a:p>
          <a:p>
            <a:r>
              <a:rPr lang="en-IN" dirty="0"/>
              <a:t>INTRODUCTION</a:t>
            </a:r>
          </a:p>
          <a:p>
            <a:r>
              <a:rPr lang="en-IN" dirty="0"/>
              <a:t>LITERATURE SURVEY</a:t>
            </a:r>
          </a:p>
          <a:p>
            <a:r>
              <a:rPr lang="en-IN" dirty="0"/>
              <a:t>SOFTWARE &amp; HARDWARE TOOLS</a:t>
            </a:r>
          </a:p>
          <a:p>
            <a:r>
              <a:rPr lang="en-IN" dirty="0"/>
              <a:t>GITHUB SETUP</a:t>
            </a:r>
          </a:p>
          <a:p>
            <a:r>
              <a:rPr lang="en-IN" dirty="0"/>
              <a:t>CONCLUSION</a:t>
            </a:r>
          </a:p>
        </p:txBody>
      </p:sp>
    </p:spTree>
    <p:extLst>
      <p:ext uri="{BB962C8B-B14F-4D97-AF65-F5344CB8AC3E}">
        <p14:creationId xmlns:p14="http://schemas.microsoft.com/office/powerpoint/2010/main" val="4072097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8D388-3801-922E-49ED-3796388AF85B}"/>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F22EBEAE-7964-2A11-F97D-FBBDB344BD27}"/>
              </a:ext>
            </a:extLst>
          </p:cNvPr>
          <p:cNvSpPr>
            <a:spLocks noGrp="1"/>
          </p:cNvSpPr>
          <p:nvPr>
            <p:ph idx="1"/>
          </p:nvPr>
        </p:nvSpPr>
        <p:spPr/>
        <p:txBody>
          <a:bodyPr>
            <a:normAutofit fontScale="92500" lnSpcReduction="10000"/>
          </a:bodyPr>
          <a:lstStyle/>
          <a:p>
            <a:r>
              <a:rPr lang="en-US" dirty="0"/>
              <a:t>Web application security (also known as Web AppSec) is the idea of building websites to function as expected, even when they are under attack. The concept involves a collection of security controls engineered into a Web application to protect its assets from potentially malicious agents. Web applications, like all software, inevitably contain defects. Some of these defects constitute actual vulnerabilities that can be exploited, introducing risks to organizations. Web application security defends against such defects. It involves leveraging secure development practices and implementing security measures throughout the software development life cycle (SDLC), ensuring that design-level flaws and implementation-level bugs are </a:t>
            </a:r>
            <a:r>
              <a:rPr lang="en-US" dirty="0" err="1"/>
              <a:t>addressed.We</a:t>
            </a:r>
            <a:r>
              <a:rPr lang="en-US" dirty="0"/>
              <a:t> are using </a:t>
            </a:r>
            <a:r>
              <a:rPr lang="en-US" dirty="0" err="1"/>
              <a:t>paros</a:t>
            </a:r>
            <a:r>
              <a:rPr lang="en-US" dirty="0"/>
              <a:t> web application to design this project</a:t>
            </a:r>
            <a:endParaRPr lang="en-IN" dirty="0"/>
          </a:p>
        </p:txBody>
      </p:sp>
    </p:spTree>
    <p:extLst>
      <p:ext uri="{BB962C8B-B14F-4D97-AF65-F5344CB8AC3E}">
        <p14:creationId xmlns:p14="http://schemas.microsoft.com/office/powerpoint/2010/main" val="2409807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11427-C3D9-659D-FFE6-DB64E23FB0B6}"/>
              </a:ext>
            </a:extLst>
          </p:cNvPr>
          <p:cNvSpPr>
            <a:spLocks noGrp="1"/>
          </p:cNvSpPr>
          <p:nvPr>
            <p:ph type="title"/>
          </p:nvPr>
        </p:nvSpPr>
        <p:spPr>
          <a:xfrm>
            <a:off x="838200" y="365125"/>
            <a:ext cx="10515600" cy="1548516"/>
          </a:xfrm>
        </p:spPr>
        <p:txBody>
          <a:bodyPr>
            <a:normAutofit/>
          </a:bodyPr>
          <a:lstStyle/>
          <a:p>
            <a:r>
              <a:rPr lang="en-IN" dirty="0"/>
              <a:t>INTRODUCTION</a:t>
            </a:r>
            <a:br>
              <a:rPr lang="en-IN" dirty="0"/>
            </a:br>
            <a:endParaRPr lang="en-IN" dirty="0"/>
          </a:p>
        </p:txBody>
      </p:sp>
      <p:sp>
        <p:nvSpPr>
          <p:cNvPr id="3" name="Content Placeholder 2">
            <a:extLst>
              <a:ext uri="{FF2B5EF4-FFF2-40B4-BE49-F238E27FC236}">
                <a16:creationId xmlns:a16="http://schemas.microsoft.com/office/drawing/2014/main" id="{004A2501-7AF7-074E-C5A9-E6A776D8A557}"/>
              </a:ext>
            </a:extLst>
          </p:cNvPr>
          <p:cNvSpPr>
            <a:spLocks noGrp="1"/>
          </p:cNvSpPr>
          <p:nvPr>
            <p:ph idx="1"/>
          </p:nvPr>
        </p:nvSpPr>
        <p:spPr>
          <a:xfrm>
            <a:off x="838200" y="1366887"/>
            <a:ext cx="10515600" cy="5052766"/>
          </a:xfrm>
        </p:spPr>
        <p:txBody>
          <a:bodyPr>
            <a:normAutofit fontScale="92500"/>
          </a:bodyPr>
          <a:lstStyle/>
          <a:p>
            <a:r>
              <a:rPr lang="en-US" dirty="0"/>
              <a:t>A Web application (Web app) is an application program that is stored on a remote server and delivered over the Internet through a browser interface. </a:t>
            </a:r>
          </a:p>
          <a:p>
            <a:r>
              <a:rPr lang="en-US" dirty="0"/>
              <a:t>How do web application work?</a:t>
            </a:r>
          </a:p>
          <a:p>
            <a:pPr marL="0" indent="0">
              <a:buNone/>
            </a:pPr>
            <a:r>
              <a:rPr lang="en-US" dirty="0"/>
              <a:t>   Web applications can be designed for a wide variety of uses and can      be used by anyone; from an organization to an individual for numerous reasons. Web applications do not need to be downloaded since they are accessed through a network. Users can access a Web application through a web browser such as Google Chrome, Mozilla Firefox or Safari. </a:t>
            </a:r>
          </a:p>
          <a:p>
            <a:pPr marL="0" indent="0">
              <a:buNone/>
            </a:pPr>
            <a:r>
              <a:rPr lang="en-US" dirty="0"/>
              <a:t>For a web app to operate, it needs a Web server, application server, and a database. Web servers manage the requests that come from a client, while the application server completes the requested task. A database can be used to store any needed information.</a:t>
            </a:r>
            <a:endParaRPr lang="en-IN" dirty="0"/>
          </a:p>
        </p:txBody>
      </p:sp>
    </p:spTree>
    <p:extLst>
      <p:ext uri="{BB962C8B-B14F-4D97-AF65-F5344CB8AC3E}">
        <p14:creationId xmlns:p14="http://schemas.microsoft.com/office/powerpoint/2010/main" val="332177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779B3-A0DC-0C93-A485-41E6B891992F}"/>
              </a:ext>
            </a:extLst>
          </p:cNvPr>
          <p:cNvSpPr>
            <a:spLocks noGrp="1"/>
          </p:cNvSpPr>
          <p:nvPr>
            <p:ph type="title"/>
          </p:nvPr>
        </p:nvSpPr>
        <p:spPr>
          <a:xfrm>
            <a:off x="953610" y="62144"/>
            <a:ext cx="10515600" cy="497150"/>
          </a:xfrm>
        </p:spPr>
        <p:txBody>
          <a:bodyPr>
            <a:normAutofit fontScale="90000"/>
          </a:bodyPr>
          <a:lstStyle/>
          <a:p>
            <a:pPr algn="ctr"/>
            <a:r>
              <a:rPr lang="en-US" dirty="0"/>
              <a:t>LITERATURE SURVEY</a:t>
            </a:r>
            <a:endParaRPr lang="en-IN" dirty="0"/>
          </a:p>
        </p:txBody>
      </p:sp>
      <p:graphicFrame>
        <p:nvGraphicFramePr>
          <p:cNvPr id="4" name="Table 4">
            <a:extLst>
              <a:ext uri="{FF2B5EF4-FFF2-40B4-BE49-F238E27FC236}">
                <a16:creationId xmlns:a16="http://schemas.microsoft.com/office/drawing/2014/main" id="{790FB8B9-12B0-CD22-72FF-848AD66F552E}"/>
              </a:ext>
            </a:extLst>
          </p:cNvPr>
          <p:cNvGraphicFramePr>
            <a:graphicFrameLocks noGrp="1"/>
          </p:cNvGraphicFramePr>
          <p:nvPr>
            <p:ph idx="1"/>
            <p:extLst>
              <p:ext uri="{D42A27DB-BD31-4B8C-83A1-F6EECF244321}">
                <p14:modId xmlns:p14="http://schemas.microsoft.com/office/powerpoint/2010/main" val="843054371"/>
              </p:ext>
            </p:extLst>
          </p:nvPr>
        </p:nvGraphicFramePr>
        <p:xfrm>
          <a:off x="170155" y="570193"/>
          <a:ext cx="11851689" cy="6042783"/>
        </p:xfrm>
        <a:graphic>
          <a:graphicData uri="http://schemas.openxmlformats.org/drawingml/2006/table">
            <a:tbl>
              <a:tblPr firstRow="1" bandRow="1">
                <a:tableStyleId>{5C22544A-7EE6-4342-B048-85BDC9FD1C3A}</a:tableStyleId>
              </a:tblPr>
              <a:tblGrid>
                <a:gridCol w="566692">
                  <a:extLst>
                    <a:ext uri="{9D8B030D-6E8A-4147-A177-3AD203B41FA5}">
                      <a16:colId xmlns:a16="http://schemas.microsoft.com/office/drawing/2014/main" val="2924284875"/>
                    </a:ext>
                  </a:extLst>
                </a:gridCol>
                <a:gridCol w="3355759">
                  <a:extLst>
                    <a:ext uri="{9D8B030D-6E8A-4147-A177-3AD203B41FA5}">
                      <a16:colId xmlns:a16="http://schemas.microsoft.com/office/drawing/2014/main" val="2662727041"/>
                    </a:ext>
                  </a:extLst>
                </a:gridCol>
                <a:gridCol w="1775534">
                  <a:extLst>
                    <a:ext uri="{9D8B030D-6E8A-4147-A177-3AD203B41FA5}">
                      <a16:colId xmlns:a16="http://schemas.microsoft.com/office/drawing/2014/main" val="4080755748"/>
                    </a:ext>
                  </a:extLst>
                </a:gridCol>
                <a:gridCol w="1260629">
                  <a:extLst>
                    <a:ext uri="{9D8B030D-6E8A-4147-A177-3AD203B41FA5}">
                      <a16:colId xmlns:a16="http://schemas.microsoft.com/office/drawing/2014/main" val="136541747"/>
                    </a:ext>
                  </a:extLst>
                </a:gridCol>
                <a:gridCol w="4893075">
                  <a:extLst>
                    <a:ext uri="{9D8B030D-6E8A-4147-A177-3AD203B41FA5}">
                      <a16:colId xmlns:a16="http://schemas.microsoft.com/office/drawing/2014/main" val="3081888339"/>
                    </a:ext>
                  </a:extLst>
                </a:gridCol>
              </a:tblGrid>
              <a:tr h="340232">
                <a:tc>
                  <a:txBody>
                    <a:bodyPr/>
                    <a:lstStyle/>
                    <a:p>
                      <a:r>
                        <a:rPr lang="en-US" sz="1200" dirty="0">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TITTLE AND LINK</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AUTHUR</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YEAR OF PUBLISHING</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OBSERVATION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65927701"/>
                  </a:ext>
                </a:extLst>
              </a:tr>
              <a:tr h="1065773">
                <a:tc>
                  <a:txBody>
                    <a:bodyPr/>
                    <a:lstStyle/>
                    <a:p>
                      <a:r>
                        <a:rPr lang="en-US" sz="1200" dirty="0">
                          <a:latin typeface="Times New Roman" panose="02020603050405020304" pitchFamily="18" charset="0"/>
                          <a:cs typeface="Times New Roman" panose="02020603050405020304" pitchFamily="18" charset="0"/>
                        </a:rPr>
                        <a:t>1.</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Test SQL injection vulnerabilities in web applications based on structure matching</a:t>
                      </a:r>
                    </a:p>
                    <a:p>
                      <a:r>
                        <a:rPr lang="en-US" sz="1200" dirty="0">
                          <a:latin typeface="Times New Roman" panose="02020603050405020304" pitchFamily="18" charset="0"/>
                          <a:cs typeface="Times New Roman" panose="02020603050405020304" pitchFamily="18" charset="0"/>
                        </a:rPr>
                        <a:t>LINK:-https://scholar.google.com/scholar?hl=en&amp;as_sdt=0%2C5&amp;q=web+application+using+paros&amp;oq=#d=gs_qabs&amp;t=1660207193644&amp;u=%23p%3D3-YbEg8H-E8J</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Haiyan Wu, Guozhu Gao</a:t>
                      </a:r>
                    </a:p>
                  </a:txBody>
                  <a:tcPr/>
                </a:tc>
                <a:tc>
                  <a:txBody>
                    <a:bodyPr/>
                    <a:lstStyle/>
                    <a:p>
                      <a:r>
                        <a:rPr lang="en-US" sz="1200" dirty="0">
                          <a:latin typeface="Times New Roman" panose="02020603050405020304" pitchFamily="18" charset="0"/>
                          <a:cs typeface="Times New Roman" panose="02020603050405020304" pitchFamily="18" charset="0"/>
                        </a:rPr>
                        <a:t>2019</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SQL injection, known as a popular attack against web applications, has become a serious security risk. However, traditional penetration test methods are insufficient to test SQL injection vulnerabilities (SQLIVs) in web applications. This paper presents a new test method called SMART, which automatically tests SQLIVs in web applications.  </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56930167"/>
                  </a:ext>
                </a:extLst>
              </a:tr>
              <a:tr h="1927983">
                <a:tc>
                  <a:txBody>
                    <a:bodyPr/>
                    <a:lstStyle/>
                    <a:p>
                      <a:r>
                        <a:rPr lang="en-US" sz="1200" dirty="0">
                          <a:latin typeface="Times New Roman" panose="02020603050405020304" pitchFamily="18" charset="0"/>
                          <a:cs typeface="Times New Roman" panose="02020603050405020304" pitchFamily="18" charset="0"/>
                        </a:rPr>
                        <a:t>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Assessment of web scanner tools</a:t>
                      </a:r>
                    </a:p>
                    <a:p>
                      <a:r>
                        <a:rPr lang="en-US" sz="1200" dirty="0">
                          <a:latin typeface="Times New Roman" panose="02020603050405020304" pitchFamily="18" charset="0"/>
                          <a:cs typeface="Times New Roman" panose="02020603050405020304" pitchFamily="18" charset="0"/>
                        </a:rPr>
                        <a:t>LINK:-</a:t>
                      </a:r>
                      <a:r>
                        <a:rPr lang="en-IN" sz="1200" dirty="0">
                          <a:latin typeface="Times New Roman" panose="02020603050405020304" pitchFamily="18" charset="0"/>
                          <a:cs typeface="Times New Roman" panose="02020603050405020304" pitchFamily="18" charset="0"/>
                        </a:rPr>
                        <a:t>https://scholar.google.com/scholar?hl=en&amp;as_sdt=0%2C5&amp;q=web+application+using+paros&amp;oq=#d=gs_qabs&amp;t=1660207224978&amp;u=%23p%3Dt8U_WZumjqwJ</a:t>
                      </a:r>
                    </a:p>
                  </a:txBody>
                  <a:tcPr/>
                </a:tc>
                <a:tc>
                  <a:txBody>
                    <a:bodyPr/>
                    <a:lstStyle/>
                    <a:p>
                      <a:r>
                        <a:rPr lang="en-IN" sz="1200" dirty="0">
                          <a:latin typeface="Times New Roman" panose="02020603050405020304" pitchFamily="18" charset="0"/>
                          <a:cs typeface="Times New Roman" panose="02020603050405020304" pitchFamily="18" charset="0"/>
                        </a:rPr>
                        <a:t>Rawaa Mohammed</a:t>
                      </a:r>
                    </a:p>
                  </a:txBody>
                  <a:tcPr/>
                </a:tc>
                <a:tc>
                  <a:txBody>
                    <a:bodyPr/>
                    <a:lstStyle/>
                    <a:p>
                      <a:r>
                        <a:rPr lang="en-US" sz="1200" dirty="0">
                          <a:latin typeface="Times New Roman" panose="02020603050405020304" pitchFamily="18" charset="0"/>
                          <a:cs typeface="Times New Roman" panose="02020603050405020304" pitchFamily="18" charset="0"/>
                        </a:rPr>
                        <a:t>2021</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Nowadays the security of web applications becomes a serious problem because of the impact of its vulnerability, so a previous consideration should be taken to diminish its harmful effect. One of the most important tools used to test the security of the web is web security scanner which is a tool that can be used by the penetration tester to give clear indication of the weakness by detecting the vulnerabilities of web pages like SQL injection, XSS attack.  </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7389273"/>
                  </a:ext>
                </a:extLst>
              </a:tr>
              <a:tr h="459944">
                <a:tc>
                  <a:txBody>
                    <a:bodyPr/>
                    <a:lstStyle/>
                    <a:p>
                      <a:r>
                        <a:rPr lang="en-US" dirty="0"/>
                        <a:t>3.</a:t>
                      </a:r>
                      <a:endParaRPr lang="en-IN" dirty="0"/>
                    </a:p>
                  </a:txBody>
                  <a:tcPr/>
                </a:tc>
                <a:tc>
                  <a:txBody>
                    <a:bodyPr/>
                    <a:lstStyle/>
                    <a:p>
                      <a:r>
                        <a:rPr lang="en-US" sz="1200" dirty="0">
                          <a:latin typeface="Times New Roman" panose="02020603050405020304" pitchFamily="18" charset="0"/>
                          <a:cs typeface="Times New Roman" panose="02020603050405020304" pitchFamily="18" charset="0"/>
                        </a:rPr>
                        <a:t>A case study on web application security testing with tools and manual testing</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 LaShanda Dukes, Xiaohong Yuan, Francis Akowuah</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2022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Web application security has become a big issue because of common vulnerabilities found in web applications. This paper illustrates a case study on conducting security testing on an example application, </a:t>
                      </a:r>
                      <a:r>
                        <a:rPr lang="en-US" sz="1200" dirty="0" err="1">
                          <a:latin typeface="Times New Roman" panose="02020603050405020304" pitchFamily="18" charset="0"/>
                          <a:cs typeface="Times New Roman" panose="02020603050405020304" pitchFamily="18" charset="0"/>
                        </a:rPr>
                        <a:t>Tunestore</a:t>
                      </a:r>
                      <a:r>
                        <a:rPr lang="en-US" sz="1200" dirty="0">
                          <a:latin typeface="Times New Roman" panose="02020603050405020304" pitchFamily="18" charset="0"/>
                          <a:cs typeface="Times New Roman" panose="02020603050405020304" pitchFamily="18" charset="0"/>
                        </a:rPr>
                        <a:t>. The example application was tested using a number of tools such as Paros . Manual testing was also con ducted. The testing results of different tools and manual testing are compared and discussed. Our case study shows manual testing is very important since some vulnerability types can only be found through manual testing and tester's </a:t>
                      </a:r>
                      <a:r>
                        <a:rPr lang="en-US" sz="1200" dirty="0" err="1">
                          <a:latin typeface="Times New Roman" panose="02020603050405020304" pitchFamily="18" charset="0"/>
                          <a:cs typeface="Times New Roman" panose="02020603050405020304" pitchFamily="18" charset="0"/>
                        </a:rPr>
                        <a:t>obs</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ervations</a:t>
                      </a:r>
                      <a:r>
                        <a:rPr lang="en-US" sz="1200" dirty="0">
                          <a:latin typeface="Times New Roman" panose="02020603050405020304" pitchFamily="18" charset="0"/>
                          <a:cs typeface="Times New Roman" panose="02020603050405020304" pitchFamily="18" charset="0"/>
                        </a:rPr>
                        <a:t>, and it is important to utilize a variety of tools as well as conduct careful manual testing in order to find the most number of vulnerabilities in a web application. Based on this case study, hands-on labs can be developed for teaching web security, software security testing, and other topics.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00975694"/>
                  </a:ext>
                </a:extLst>
              </a:tr>
            </a:tbl>
          </a:graphicData>
        </a:graphic>
      </p:graphicFrame>
    </p:spTree>
    <p:extLst>
      <p:ext uri="{BB962C8B-B14F-4D97-AF65-F5344CB8AC3E}">
        <p14:creationId xmlns:p14="http://schemas.microsoft.com/office/powerpoint/2010/main" val="3404473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A9F51-5C59-670B-7011-10855BD4B1FE}"/>
              </a:ext>
            </a:extLst>
          </p:cNvPr>
          <p:cNvSpPr>
            <a:spLocks noGrp="1"/>
          </p:cNvSpPr>
          <p:nvPr>
            <p:ph type="title"/>
          </p:nvPr>
        </p:nvSpPr>
        <p:spPr/>
        <p:txBody>
          <a:bodyPr/>
          <a:lstStyle/>
          <a:p>
            <a:r>
              <a:rPr lang="en-IN" dirty="0"/>
              <a:t>SOFTWARE &amp; HARDWARE TOOLS</a:t>
            </a:r>
            <a:br>
              <a:rPr lang="en-IN" dirty="0"/>
            </a:br>
            <a:endParaRPr lang="en-IN" dirty="0"/>
          </a:p>
        </p:txBody>
      </p:sp>
      <p:sp>
        <p:nvSpPr>
          <p:cNvPr id="3" name="Content Placeholder 2">
            <a:extLst>
              <a:ext uri="{FF2B5EF4-FFF2-40B4-BE49-F238E27FC236}">
                <a16:creationId xmlns:a16="http://schemas.microsoft.com/office/drawing/2014/main" id="{B0F682DB-39B7-D20A-4787-F3141DDEAB26}"/>
              </a:ext>
            </a:extLst>
          </p:cNvPr>
          <p:cNvSpPr>
            <a:spLocks noGrp="1"/>
          </p:cNvSpPr>
          <p:nvPr>
            <p:ph idx="1"/>
          </p:nvPr>
        </p:nvSpPr>
        <p:spPr/>
        <p:txBody>
          <a:bodyPr>
            <a:normAutofit fontScale="92500"/>
          </a:bodyPr>
          <a:lstStyle/>
          <a:p>
            <a:pPr marL="514350" indent="-514350">
              <a:buAutoNum type="arabicPeriod"/>
            </a:pPr>
            <a:r>
              <a:rPr lang="en-US" dirty="0"/>
              <a:t>SOFTWARE REQUIREMENTS:</a:t>
            </a:r>
          </a:p>
          <a:p>
            <a:r>
              <a:rPr lang="en-US" dirty="0"/>
              <a:t>The major software requirements of the project are as follows:</a:t>
            </a:r>
          </a:p>
          <a:p>
            <a:pPr marL="0" indent="0">
              <a:buNone/>
            </a:pPr>
            <a:r>
              <a:rPr lang="en-US" dirty="0"/>
              <a:t>•  Operating system: Windows 10 or later.</a:t>
            </a:r>
          </a:p>
          <a:p>
            <a:pPr marL="0" indent="0">
              <a:buNone/>
            </a:pPr>
            <a:r>
              <a:rPr lang="en-US" dirty="0"/>
              <a:t>•  Tools: Paros</a:t>
            </a:r>
          </a:p>
          <a:p>
            <a:pPr marL="0" indent="0">
              <a:buNone/>
            </a:pPr>
            <a:endParaRPr lang="en-US" dirty="0"/>
          </a:p>
          <a:p>
            <a:pPr marL="0" indent="0">
              <a:buNone/>
            </a:pPr>
            <a:r>
              <a:rPr lang="en-US" dirty="0"/>
              <a:t>2.  HARDWARE REQUIREMENTS:</a:t>
            </a:r>
          </a:p>
          <a:p>
            <a:pPr marL="0" indent="0">
              <a:buNone/>
            </a:pPr>
            <a:r>
              <a:rPr lang="en-US" dirty="0"/>
              <a:t>•  The hardware requirements that map towards the software are as follows: </a:t>
            </a:r>
          </a:p>
          <a:p>
            <a:pPr marL="0" indent="0">
              <a:buNone/>
            </a:pPr>
            <a:r>
              <a:rPr lang="en-US" dirty="0"/>
              <a:t>•  RAM:512MB</a:t>
            </a:r>
          </a:p>
          <a:p>
            <a:pPr marL="0" indent="0">
              <a:buNone/>
            </a:pPr>
            <a:r>
              <a:rPr lang="en-US" dirty="0"/>
              <a:t>•  Processor: computer system with Intel Core 2Duo E7300</a:t>
            </a:r>
          </a:p>
          <a:p>
            <a:pPr marL="0" indent="0">
              <a:buNone/>
            </a:pPr>
            <a:endParaRPr lang="en-IN" dirty="0"/>
          </a:p>
        </p:txBody>
      </p:sp>
    </p:spTree>
    <p:extLst>
      <p:ext uri="{BB962C8B-B14F-4D97-AF65-F5344CB8AC3E}">
        <p14:creationId xmlns:p14="http://schemas.microsoft.com/office/powerpoint/2010/main" val="1697061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046A0-36A1-2D36-AD6B-501734BAA1F1}"/>
              </a:ext>
            </a:extLst>
          </p:cNvPr>
          <p:cNvSpPr>
            <a:spLocks noGrp="1"/>
          </p:cNvSpPr>
          <p:nvPr>
            <p:ph type="title"/>
          </p:nvPr>
        </p:nvSpPr>
        <p:spPr/>
        <p:txBody>
          <a:bodyPr/>
          <a:lstStyle/>
          <a:p>
            <a:r>
              <a:rPr lang="en-IN" dirty="0"/>
              <a:t>About Paros</a:t>
            </a:r>
          </a:p>
        </p:txBody>
      </p:sp>
      <p:sp>
        <p:nvSpPr>
          <p:cNvPr id="3" name="Content Placeholder 2">
            <a:extLst>
              <a:ext uri="{FF2B5EF4-FFF2-40B4-BE49-F238E27FC236}">
                <a16:creationId xmlns:a16="http://schemas.microsoft.com/office/drawing/2014/main" id="{41E07521-1E87-FF67-54D2-554CB20D8421}"/>
              </a:ext>
            </a:extLst>
          </p:cNvPr>
          <p:cNvSpPr>
            <a:spLocks noGrp="1"/>
          </p:cNvSpPr>
          <p:nvPr>
            <p:ph idx="1"/>
          </p:nvPr>
        </p:nvSpPr>
        <p:spPr/>
        <p:txBody>
          <a:bodyPr/>
          <a:lstStyle/>
          <a:p>
            <a:r>
              <a:rPr lang="en-US" dirty="0"/>
              <a:t>Paros runs as a GUI JAVA application and supports spidering, HTTP message editing, proxy-chaining, and intelligent scanning for SQL and XSS vulnerabilities. However, it has not been updated since August 14, 2013 and, as a result, may be prone to many false positives or may even miss some vulnerabilities.</a:t>
            </a:r>
            <a:endParaRPr lang="en-IN" dirty="0"/>
          </a:p>
        </p:txBody>
      </p:sp>
    </p:spTree>
    <p:extLst>
      <p:ext uri="{BB962C8B-B14F-4D97-AF65-F5344CB8AC3E}">
        <p14:creationId xmlns:p14="http://schemas.microsoft.com/office/powerpoint/2010/main" val="3255859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85960-D5CA-700C-D560-B4AF1D8D44BD}"/>
              </a:ext>
            </a:extLst>
          </p:cNvPr>
          <p:cNvSpPr>
            <a:spLocks noGrp="1"/>
          </p:cNvSpPr>
          <p:nvPr>
            <p:ph type="title"/>
          </p:nvPr>
        </p:nvSpPr>
        <p:spPr/>
        <p:txBody>
          <a:bodyPr/>
          <a:lstStyle/>
          <a:p>
            <a:r>
              <a:rPr lang="en-IN" dirty="0"/>
              <a:t>GITHUB SETUP</a:t>
            </a:r>
          </a:p>
        </p:txBody>
      </p:sp>
      <p:pic>
        <p:nvPicPr>
          <p:cNvPr id="5" name="Content Placeholder 4">
            <a:extLst>
              <a:ext uri="{FF2B5EF4-FFF2-40B4-BE49-F238E27FC236}">
                <a16:creationId xmlns:a16="http://schemas.microsoft.com/office/drawing/2014/main" id="{D6C893CE-C24A-0255-DFDD-A72D79A83AB3}"/>
              </a:ext>
            </a:extLst>
          </p:cNvPr>
          <p:cNvPicPr>
            <a:picLocks noGrp="1" noChangeAspect="1"/>
          </p:cNvPicPr>
          <p:nvPr>
            <p:ph idx="1"/>
          </p:nvPr>
        </p:nvPicPr>
        <p:blipFill>
          <a:blip r:embed="rId2"/>
          <a:stretch>
            <a:fillRect/>
          </a:stretch>
        </p:blipFill>
        <p:spPr>
          <a:xfrm>
            <a:off x="2123309" y="1825625"/>
            <a:ext cx="7945381" cy="4351338"/>
          </a:xfrm>
        </p:spPr>
      </p:pic>
    </p:spTree>
    <p:extLst>
      <p:ext uri="{BB962C8B-B14F-4D97-AF65-F5344CB8AC3E}">
        <p14:creationId xmlns:p14="http://schemas.microsoft.com/office/powerpoint/2010/main" val="331702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C8781-28A2-26E8-7956-1B39D96B7521}"/>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D393EA5A-86F3-07A7-EB2E-62104EAFE54F}"/>
              </a:ext>
            </a:extLst>
          </p:cNvPr>
          <p:cNvSpPr>
            <a:spLocks noGrp="1"/>
          </p:cNvSpPr>
          <p:nvPr>
            <p:ph idx="1"/>
          </p:nvPr>
        </p:nvSpPr>
        <p:spPr/>
        <p:txBody>
          <a:bodyPr/>
          <a:lstStyle/>
          <a:p>
            <a:pPr marL="0" indent="0">
              <a:buNone/>
            </a:pPr>
            <a:r>
              <a:rPr lang="en-US" dirty="0"/>
              <a:t>A web application should be secured  so that  every single person's data  and  a individual or a organization can use the particular application safely. So we  are using </a:t>
            </a:r>
            <a:r>
              <a:rPr lang="en-US" dirty="0" err="1"/>
              <a:t>paros</a:t>
            </a:r>
            <a:r>
              <a:rPr lang="en-US"/>
              <a:t> proxy </a:t>
            </a:r>
            <a:r>
              <a:rPr lang="en-US" dirty="0"/>
              <a:t>lightweight web application tool to  test the web application security and also ensure how it work  and also to know more about security vulnerabilities</a:t>
            </a:r>
            <a:endParaRPr lang="en-IN" dirty="0"/>
          </a:p>
        </p:txBody>
      </p:sp>
    </p:spTree>
    <p:extLst>
      <p:ext uri="{BB962C8B-B14F-4D97-AF65-F5344CB8AC3E}">
        <p14:creationId xmlns:p14="http://schemas.microsoft.com/office/powerpoint/2010/main" val="3899362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957</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Web Application Security Using Paros</vt:lpstr>
      <vt:lpstr>TABLE OF CONTENTS</vt:lpstr>
      <vt:lpstr>ABSTRACT</vt:lpstr>
      <vt:lpstr>INTRODUCTION </vt:lpstr>
      <vt:lpstr>LITERATURE SURVEY</vt:lpstr>
      <vt:lpstr>SOFTWARE &amp; HARDWARE TOOLS </vt:lpstr>
      <vt:lpstr>About Paros</vt:lpstr>
      <vt:lpstr>GITHUB SETUP</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Security Using Paros</dc:title>
  <dc:creator>Keerthana L</dc:creator>
  <cp:lastModifiedBy>padmashree</cp:lastModifiedBy>
  <cp:revision>3</cp:revision>
  <dcterms:created xsi:type="dcterms:W3CDTF">2022-07-28T15:19:11Z</dcterms:created>
  <dcterms:modified xsi:type="dcterms:W3CDTF">2022-08-11T08:48:31Z</dcterms:modified>
</cp:coreProperties>
</file>