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5838C-CC4E-4112-BC8D-8C28269F638A}" type="datetimeFigureOut">
              <a:rPr lang="en-IN" smtClean="0"/>
              <a:t>07-08-2022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F5CEC-5975-4450-A2DB-4238593CC98C}" type="slidenum">
              <a:rPr lang="en-IN" smtClean="0"/>
              <a:t>‹#›</a:t>
            </a:fld>
            <a:endParaRPr lang="en-IN"/>
          </a:p>
        </p:txBody>
      </p:sp>
    </p:spTree>
    <p:extLst>
      <p:ext uri="{BB962C8B-B14F-4D97-AF65-F5344CB8AC3E}">
        <p14:creationId xmlns:p14="http://schemas.microsoft.com/office/powerpoint/2010/main" val="684296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114775-10BE-4EBC-8D9C-556423B40634}" type="datetimeFigureOut">
              <a:rPr lang="en-IN" smtClean="0"/>
              <a:t>07-08-2022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CB7AFB7-81A6-43F0-ABE3-2C896671E3D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880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14775-10BE-4EBC-8D9C-556423B40634}"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7AFB7-81A6-43F0-ABE3-2C896671E3D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470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14775-10BE-4EBC-8D9C-556423B40634}"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7AFB7-81A6-43F0-ABE3-2C896671E3D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402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14775-10BE-4EBC-8D9C-556423B40634}"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7AFB7-81A6-43F0-ABE3-2C896671E3D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561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114775-10BE-4EBC-8D9C-556423B40634}"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7AFB7-81A6-43F0-ABE3-2C896671E3D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942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114775-10BE-4EBC-8D9C-556423B40634}"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B7AFB7-81A6-43F0-ABE3-2C896671E3D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117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114775-10BE-4EBC-8D9C-556423B40634}" type="datetimeFigureOut">
              <a:rPr lang="en-IN" smtClean="0"/>
              <a:t>07-08-2022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B7AFB7-81A6-43F0-ABE3-2C896671E3D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45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114775-10BE-4EBC-8D9C-556423B40634}" type="datetimeFigureOut">
              <a:rPr lang="en-IN" smtClean="0"/>
              <a:t>07-08-2022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B7AFB7-81A6-43F0-ABE3-2C896671E3D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63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14775-10BE-4EBC-8D9C-556423B40634}" type="datetimeFigureOut">
              <a:rPr lang="en-IN" smtClean="0"/>
              <a:t>07-08-2022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B7AFB7-81A6-43F0-ABE3-2C896671E3D5}" type="slidenum">
              <a:rPr lang="en-IN" smtClean="0"/>
              <a:t>‹#›</a:t>
            </a:fld>
            <a:endParaRPr lang="en-IN"/>
          </a:p>
        </p:txBody>
      </p:sp>
    </p:spTree>
    <p:extLst>
      <p:ext uri="{BB962C8B-B14F-4D97-AF65-F5344CB8AC3E}">
        <p14:creationId xmlns:p14="http://schemas.microsoft.com/office/powerpoint/2010/main" val="149821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114775-10BE-4EBC-8D9C-556423B40634}"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B7AFB7-81A6-43F0-ABE3-2C896671E3D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2429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0114775-10BE-4EBC-8D9C-556423B40634}" type="datetimeFigureOut">
              <a:rPr lang="en-IN" smtClean="0"/>
              <a:t>07-08-2022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CB7AFB7-81A6-43F0-ABE3-2C896671E3D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043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0114775-10BE-4EBC-8D9C-556423B40634}" type="datetimeFigureOut">
              <a:rPr lang="en-IN" smtClean="0"/>
              <a:t>07-08-2022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CB7AFB7-81A6-43F0-ABE3-2C896671E3D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0784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90BE-00D0-BE33-90D4-B27909852317}"/>
              </a:ext>
            </a:extLst>
          </p:cNvPr>
          <p:cNvSpPr>
            <a:spLocks noGrp="1"/>
          </p:cNvSpPr>
          <p:nvPr>
            <p:ph type="ctrTitle"/>
          </p:nvPr>
        </p:nvSpPr>
        <p:spPr>
          <a:xfrm>
            <a:off x="1345721" y="913407"/>
            <a:ext cx="11179833" cy="2515593"/>
          </a:xfrm>
        </p:spPr>
        <p:txBody>
          <a:bodyPr>
            <a:normAutofit fontScale="90000"/>
          </a:bodyPr>
          <a:lstStyle/>
          <a:p>
            <a:r>
              <a:rPr lang="en-US" dirty="0"/>
              <a:t>Property Registration Management System using Blockchain</a:t>
            </a:r>
            <a:endParaRPr lang="en-IN" dirty="0"/>
          </a:p>
        </p:txBody>
      </p:sp>
      <p:sp>
        <p:nvSpPr>
          <p:cNvPr id="3" name="Subtitle 2">
            <a:extLst>
              <a:ext uri="{FF2B5EF4-FFF2-40B4-BE49-F238E27FC236}">
                <a16:creationId xmlns:a16="http://schemas.microsoft.com/office/drawing/2014/main" id="{54D9D876-0BB0-9436-10D4-7B555F4142B2}"/>
              </a:ext>
            </a:extLst>
          </p:cNvPr>
          <p:cNvSpPr>
            <a:spLocks noGrp="1"/>
          </p:cNvSpPr>
          <p:nvPr>
            <p:ph type="subTitle" idx="1"/>
          </p:nvPr>
        </p:nvSpPr>
        <p:spPr/>
        <p:txBody>
          <a:bodyPr/>
          <a:lstStyle/>
          <a:p>
            <a:r>
              <a:rPr lang="en-US" dirty="0"/>
              <a:t>INTRODUCTION BLOCKCHAIN AND CRYPTO CURRENCIES</a:t>
            </a:r>
            <a:endParaRPr lang="en-IN" dirty="0"/>
          </a:p>
        </p:txBody>
      </p:sp>
    </p:spTree>
    <p:extLst>
      <p:ext uri="{BB962C8B-B14F-4D97-AF65-F5344CB8AC3E}">
        <p14:creationId xmlns:p14="http://schemas.microsoft.com/office/powerpoint/2010/main" val="80835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D9760-D8E8-D054-662B-F4C0859AA012}"/>
              </a:ext>
            </a:extLst>
          </p:cNvPr>
          <p:cNvSpPr txBox="1"/>
          <p:nvPr/>
        </p:nvSpPr>
        <p:spPr>
          <a:xfrm>
            <a:off x="465826" y="336430"/>
            <a:ext cx="4891178"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ABSTRACT</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0F1F217-C76A-7312-1521-89845B7CD35D}"/>
              </a:ext>
            </a:extLst>
          </p:cNvPr>
          <p:cNvSpPr txBox="1"/>
          <p:nvPr/>
        </p:nvSpPr>
        <p:spPr>
          <a:xfrm>
            <a:off x="465826" y="1197035"/>
            <a:ext cx="8652295" cy="5632311"/>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present Land Registration System is a time consuming process for the transfer of property ownership related to a land transaction.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of the land is stored in a single place leading to security issues also.</a:t>
            </a:r>
          </a:p>
          <a:p>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some cases the incomplete/improper registration leads to dispute of ownership and litigations of the land.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 this work, a land registration system using block chain is proposed to overcome the above mentioned limitations of the land registration system.</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decentralised</a:t>
            </a:r>
            <a:r>
              <a:rPr lang="en-US" sz="2000" dirty="0">
                <a:latin typeface="Times New Roman" panose="02020603050405020304" pitchFamily="18" charset="0"/>
                <a:cs typeface="Times New Roman" panose="02020603050405020304" pitchFamily="18" charset="0"/>
              </a:rPr>
              <a:t> storage of data in block chain provides security and land owner data can be stored safely to avoid conflicts of land ownership.</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Land being an important asset, the use of bock chain  technology can help improve this sector in its work implementation as well as its characteristics significantly for a seamless and hassle free work flow to achieve a reliable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68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5C81E-CAFF-AFA9-2744-45EB8BBEE86D}"/>
              </a:ext>
            </a:extLst>
          </p:cNvPr>
          <p:cNvSpPr txBox="1"/>
          <p:nvPr/>
        </p:nvSpPr>
        <p:spPr>
          <a:xfrm>
            <a:off x="631884" y="1386317"/>
            <a:ext cx="6094562"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Land Registration process requires a lot of paper work. The paper work takes a lot of time to complete the transaction of Land Owner updating.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land has already been sold by previous owner but the data in the server is yet to be updated.</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 some cases due to incomplete registration the land ownership is left uncertain.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Documents might be forged through illegal processes to claim land ownership and other challenges faced in Land Registration</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55F1D1-5D85-2990-FEBA-541BE0F41C2A}"/>
              </a:ext>
            </a:extLst>
          </p:cNvPr>
          <p:cNvSpPr txBox="1"/>
          <p:nvPr/>
        </p:nvSpPr>
        <p:spPr>
          <a:xfrm>
            <a:off x="631884" y="577970"/>
            <a:ext cx="73065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STATEMENT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72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B4074D-7F86-DBFA-ADF8-72DF76F57E8F}"/>
              </a:ext>
            </a:extLst>
          </p:cNvPr>
          <p:cNvSpPr txBox="1"/>
          <p:nvPr/>
        </p:nvSpPr>
        <p:spPr>
          <a:xfrm>
            <a:off x="715992" y="586596"/>
            <a:ext cx="659920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SOLUTION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BBD8144-BF96-6998-9784-6FC3A5D11B53}"/>
              </a:ext>
            </a:extLst>
          </p:cNvPr>
          <p:cNvSpPr txBox="1"/>
          <p:nvPr/>
        </p:nvSpPr>
        <p:spPr>
          <a:xfrm>
            <a:off x="715991" y="1549265"/>
            <a:ext cx="6495691" cy="3970318"/>
          </a:xfrm>
          <a:prstGeom prst="rect">
            <a:avLst/>
          </a:prstGeom>
          <a:noFill/>
        </p:spPr>
        <p:txBody>
          <a:bodyPr wrap="square">
            <a:spAutoFit/>
          </a:bodyPr>
          <a:lstStyle/>
          <a:p>
            <a:pPr marL="285750" indent="-285750">
              <a:buFont typeface="Arial" panose="020B0604020202020204" pitchFamily="34" charset="0"/>
              <a:buChar char="•"/>
            </a:pPr>
            <a:r>
              <a:rPr lang="en-US" dirty="0"/>
              <a:t>The problem statement mentioned limitations of the land registration system can be overcome using blockchain to maintain land owner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Blockchain provides a solution to store data in a decentralized manner which provides better security to the data. It provides </a:t>
            </a:r>
          </a:p>
          <a:p>
            <a:pPr marL="285750" indent="-285750">
              <a:buFont typeface="Arial" panose="020B0604020202020204" pitchFamily="34" charset="0"/>
              <a:buChar char="•"/>
            </a:pPr>
            <a:r>
              <a:rPr lang="en-US" dirty="0"/>
              <a:t>fast and reliable system with respect to process execution.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Smart Contracts are the tools used to carry out these procedures automatically and reliably upon the block chain eliminating the need of any third person intervention.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They can be deployed using Decentralized applications for client side UI.</a:t>
            </a:r>
            <a:endParaRPr lang="en-IN" dirty="0"/>
          </a:p>
        </p:txBody>
      </p:sp>
    </p:spTree>
    <p:extLst>
      <p:ext uri="{BB962C8B-B14F-4D97-AF65-F5344CB8AC3E}">
        <p14:creationId xmlns:p14="http://schemas.microsoft.com/office/powerpoint/2010/main" val="275246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709CD14-096D-9BB8-79F2-51AD265FE63C}"/>
              </a:ext>
            </a:extLst>
          </p:cNvPr>
          <p:cNvGraphicFramePr>
            <a:graphicFrameLocks noGrp="1"/>
          </p:cNvGraphicFramePr>
          <p:nvPr>
            <p:extLst>
              <p:ext uri="{D42A27DB-BD31-4B8C-83A1-F6EECF244321}">
                <p14:modId xmlns:p14="http://schemas.microsoft.com/office/powerpoint/2010/main" val="1305467655"/>
              </p:ext>
            </p:extLst>
          </p:nvPr>
        </p:nvGraphicFramePr>
        <p:xfrm>
          <a:off x="-103516" y="0"/>
          <a:ext cx="12594566" cy="7536036"/>
        </p:xfrm>
        <a:graphic>
          <a:graphicData uri="http://schemas.openxmlformats.org/drawingml/2006/table">
            <a:tbl>
              <a:tblPr firstRow="1" bandRow="1">
                <a:tableStyleId>{5C22544A-7EE6-4342-B048-85BDC9FD1C3A}</a:tableStyleId>
              </a:tblPr>
              <a:tblGrid>
                <a:gridCol w="2285043">
                  <a:extLst>
                    <a:ext uri="{9D8B030D-6E8A-4147-A177-3AD203B41FA5}">
                      <a16:colId xmlns:a16="http://schemas.microsoft.com/office/drawing/2014/main" val="2187042123"/>
                    </a:ext>
                  </a:extLst>
                </a:gridCol>
                <a:gridCol w="1868809">
                  <a:extLst>
                    <a:ext uri="{9D8B030D-6E8A-4147-A177-3AD203B41FA5}">
                      <a16:colId xmlns:a16="http://schemas.microsoft.com/office/drawing/2014/main" val="4132919313"/>
                    </a:ext>
                  </a:extLst>
                </a:gridCol>
                <a:gridCol w="1537520">
                  <a:extLst>
                    <a:ext uri="{9D8B030D-6E8A-4147-A177-3AD203B41FA5}">
                      <a16:colId xmlns:a16="http://schemas.microsoft.com/office/drawing/2014/main" val="4012651286"/>
                    </a:ext>
                  </a:extLst>
                </a:gridCol>
                <a:gridCol w="6903194">
                  <a:extLst>
                    <a:ext uri="{9D8B030D-6E8A-4147-A177-3AD203B41FA5}">
                      <a16:colId xmlns:a16="http://schemas.microsoft.com/office/drawing/2014/main" val="3080597058"/>
                    </a:ext>
                  </a:extLst>
                </a:gridCol>
              </a:tblGrid>
              <a:tr h="1299138">
                <a:tc>
                  <a:txBody>
                    <a:bodyPr/>
                    <a:lstStyle/>
                    <a:p>
                      <a:r>
                        <a:rPr lang="en-US" sz="1800" dirty="0">
                          <a:latin typeface="Times New Roman" panose="02020603050405020304" pitchFamily="18" charset="0"/>
                          <a:cs typeface="Times New Roman" panose="02020603050405020304" pitchFamily="18" charset="0"/>
                        </a:rPr>
                        <a:t>TITTLE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PUBLISHED YEAR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SUMMARY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7396363"/>
                  </a:ext>
                </a:extLst>
              </a:tr>
              <a:tr h="12991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Distributed Ledger Management Mechanism for Storing and Selling Private Data</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Sabyasachi Dutta, </a:t>
                      </a:r>
                      <a:r>
                        <a:rPr lang="en-IN" dirty="0" err="1">
                          <a:latin typeface="Times New Roman" panose="02020603050405020304" pitchFamily="18" charset="0"/>
                          <a:cs typeface="Times New Roman" panose="02020603050405020304" pitchFamily="18" charset="0"/>
                        </a:rPr>
                        <a:t>Arinjita</a:t>
                      </a:r>
                      <a:r>
                        <a:rPr lang="en-IN" dirty="0">
                          <a:latin typeface="Times New Roman" panose="02020603050405020304" pitchFamily="18" charset="0"/>
                          <a:cs typeface="Times New Roman" panose="02020603050405020304" pitchFamily="18" charset="0"/>
                        </a:rPr>
                        <a:t> Paul,</a:t>
                      </a:r>
                    </a:p>
                    <a:p>
                      <a:r>
                        <a:rPr lang="en-IN" dirty="0" err="1">
                          <a:latin typeface="Times New Roman" panose="02020603050405020304" pitchFamily="18" charset="0"/>
                          <a:cs typeface="Times New Roman" panose="02020603050405020304" pitchFamily="18" charset="0"/>
                        </a:rPr>
                        <a:t>Rocki</a:t>
                      </a:r>
                      <a:r>
                        <a:rPr lang="en-IN" dirty="0">
                          <a:latin typeface="Times New Roman" panose="02020603050405020304" pitchFamily="18" charset="0"/>
                          <a:cs typeface="Times New Roman" panose="02020603050405020304" pitchFamily="18" charset="0"/>
                        </a:rPr>
                        <a:t> H. Ozaki,</a:t>
                      </a:r>
                    </a:p>
                    <a:p>
                      <a:r>
                        <a:rPr lang="en-IN" dirty="0">
                          <a:latin typeface="Times New Roman" panose="02020603050405020304" pitchFamily="18" charset="0"/>
                          <a:cs typeface="Times New Roman" panose="02020603050405020304" pitchFamily="18" charset="0"/>
                        </a:rPr>
                        <a:t>C. Pandu </a:t>
                      </a:r>
                      <a:r>
                        <a:rPr lang="en-IN" dirty="0" err="1">
                          <a:latin typeface="Times New Roman" panose="02020603050405020304" pitchFamily="18" charset="0"/>
                          <a:cs typeface="Times New Roman" panose="02020603050405020304" pitchFamily="18" charset="0"/>
                        </a:rPr>
                        <a:t>Ranzan</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Kouichi</a:t>
                      </a:r>
                      <a:r>
                        <a:rPr lang="en-IN" dirty="0">
                          <a:latin typeface="Times New Roman" panose="02020603050405020304" pitchFamily="18" charset="0"/>
                          <a:cs typeface="Times New Roman" panose="02020603050405020304" pitchFamily="18" charset="0"/>
                        </a:rPr>
                        <a:t> Sakurai.</a:t>
                      </a:r>
                    </a:p>
                  </a:txBody>
                  <a:tcPr/>
                </a:tc>
                <a:tc>
                  <a:txBody>
                    <a:bodyPr/>
                    <a:lstStyle/>
                    <a:p>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paper, we propose an approach to store and sell private data with the help of secret sharing. In comparison to blockchain, our methodology is simpler and preserves the privacy of stored data.</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0800656"/>
                  </a:ext>
                </a:extLst>
              </a:tr>
              <a:tr h="12991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Smart Markers in Smart Contracts</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Tieming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Geng</a:t>
                      </a:r>
                      <a:r>
                        <a:rPr lang="en-IN" dirty="0">
                          <a:latin typeface="Times New Roman" panose="02020603050405020304" pitchFamily="18" charset="0"/>
                          <a:cs typeface="Times New Roman" panose="02020603050405020304" pitchFamily="18" charset="0"/>
                        </a:rPr>
                        <a:t>, Laurent </a:t>
                      </a:r>
                      <a:r>
                        <a:rPr lang="en-IN" dirty="0" err="1">
                          <a:latin typeface="Times New Roman" panose="02020603050405020304" pitchFamily="18" charset="0"/>
                          <a:cs typeface="Times New Roman" panose="02020603050405020304" pitchFamily="18" charset="0"/>
                        </a:rPr>
                        <a:t>Njilla</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Chin-</a:t>
                      </a:r>
                      <a:r>
                        <a:rPr lang="en-IN" dirty="0" err="1">
                          <a:latin typeface="Times New Roman" panose="02020603050405020304" pitchFamily="18" charset="0"/>
                          <a:cs typeface="Times New Roman" panose="02020603050405020304" pitchFamily="18" charset="0"/>
                        </a:rPr>
                        <a:t>Tser</a:t>
                      </a:r>
                      <a:r>
                        <a:rPr lang="en-IN" dirty="0">
                          <a:latin typeface="Times New Roman" panose="02020603050405020304" pitchFamily="18" charset="0"/>
                          <a:cs typeface="Times New Roman" panose="02020603050405020304" pitchFamily="18" charset="0"/>
                        </a:rPr>
                        <a:t> Huang</a:t>
                      </a:r>
                    </a:p>
                  </a:txBody>
                  <a:tcPr/>
                </a:tc>
                <a:tc>
                  <a:txBody>
                    <a:bodyPr/>
                    <a:lstStyle/>
                    <a:p>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 this paper, they introduced a novel approach of smart marker that can be included in a blockchain to enable multiway branching and merging in order to verify the fulfillment of tasks that involve one-to-many and many-to-one dependencies.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5516846"/>
                  </a:ext>
                </a:extLst>
              </a:tr>
              <a:tr h="11938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Smart Contract Definition for Land Registry in Blockchain</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Archana Sahai</a:t>
                      </a:r>
                    </a:p>
                    <a:p>
                      <a:r>
                        <a:rPr lang="en-IN" dirty="0">
                          <a:latin typeface="Times New Roman" panose="02020603050405020304" pitchFamily="18" charset="0"/>
                          <a:cs typeface="Times New Roman" panose="02020603050405020304" pitchFamily="18" charset="0"/>
                        </a:rPr>
                        <a:t>Rajiv Pandey</a:t>
                      </a: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This paper highlights issues, such as minimal transparency, accountability, incoherent data sets with different Government Departments relating to the same portion of land and delays in the current Land registry management process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9341612"/>
                  </a:ext>
                </a:extLst>
              </a:tr>
              <a:tr h="1299138">
                <a:tc>
                  <a:txBody>
                    <a:bodyPr/>
                    <a:lstStyle/>
                    <a:p>
                      <a:r>
                        <a:rPr lang="en-US" dirty="0">
                          <a:latin typeface="Times New Roman" panose="02020603050405020304" pitchFamily="18" charset="0"/>
                          <a:cs typeface="Times New Roman" panose="02020603050405020304" pitchFamily="18" charset="0"/>
                        </a:rPr>
                        <a:t>A secured land registration framework on Blockchain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Meghali</a:t>
                      </a:r>
                      <a:r>
                        <a:rPr lang="en-IN" dirty="0">
                          <a:latin typeface="Times New Roman" panose="02020603050405020304" pitchFamily="18" charset="0"/>
                          <a:cs typeface="Times New Roman" panose="02020603050405020304" pitchFamily="18" charset="0"/>
                        </a:rPr>
                        <a:t> Nandi,</a:t>
                      </a:r>
                    </a:p>
                    <a:p>
                      <a:r>
                        <a:rPr lang="en-IN" dirty="0">
                          <a:latin typeface="Times New Roman" panose="02020603050405020304" pitchFamily="18" charset="0"/>
                          <a:cs typeface="Times New Roman" panose="02020603050405020304" pitchFamily="18" charset="0"/>
                        </a:rPr>
                        <a:t>Rajat </a:t>
                      </a:r>
                      <a:r>
                        <a:rPr lang="en-IN" dirty="0" err="1">
                          <a:latin typeface="Times New Roman" panose="02020603050405020304" pitchFamily="18" charset="0"/>
                          <a:cs typeface="Times New Roman" panose="02020603050405020304" pitchFamily="18" charset="0"/>
                        </a:rPr>
                        <a:t>Kanti</a:t>
                      </a:r>
                      <a:r>
                        <a:rPr lang="en-IN" dirty="0">
                          <a:latin typeface="Times New Roman" panose="02020603050405020304" pitchFamily="18" charset="0"/>
                          <a:cs typeface="Times New Roman" panose="02020603050405020304" pitchFamily="18" charset="0"/>
                        </a:rPr>
                        <a:t> Bhattacharjee, Amrit </a:t>
                      </a:r>
                      <a:r>
                        <a:rPr lang="en-IN" dirty="0" err="1">
                          <a:latin typeface="Times New Roman" panose="02020603050405020304" pitchFamily="18" charset="0"/>
                          <a:cs typeface="Times New Roman" panose="02020603050405020304" pitchFamily="18" charset="0"/>
                        </a:rPr>
                        <a:t>Jha,Ferdous</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Barbhuiya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paper proposes a secure record keeping mechanism that addresses these issues using a Blockchain based system which can create record for the physical assets into an immutable liquid Blockchain based token asset.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3849403"/>
                  </a:ext>
                </a:extLst>
              </a:tr>
            </a:tbl>
          </a:graphicData>
        </a:graphic>
      </p:graphicFrame>
    </p:spTree>
    <p:extLst>
      <p:ext uri="{BB962C8B-B14F-4D97-AF65-F5344CB8AC3E}">
        <p14:creationId xmlns:p14="http://schemas.microsoft.com/office/powerpoint/2010/main" val="355630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BDE318-851B-1EB9-91C9-2CDE33CAF7F3}"/>
              </a:ext>
            </a:extLst>
          </p:cNvPr>
          <p:cNvSpPr txBox="1"/>
          <p:nvPr/>
        </p:nvSpPr>
        <p:spPr>
          <a:xfrm>
            <a:off x="347212" y="1729466"/>
            <a:ext cx="7804749" cy="4801314"/>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Contracts can automatically execute a land transaction under given conditions from the seller and buyers that can be deployed on the block chain.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enables a fast and reliable land registration system to increase the speed of the original process.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safe and secure way to store and maintain data is required. The land owner updating can be done very fast.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Document forgery for the claiming of land can be kept in check with the block chain data.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Due to faster land transaction execution, incomplete registrations can be eliminated.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a significant scope for the improvement of this work, which can be under taken by government for implementation based upon their needs.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04FE73-B689-83D1-4038-6698DE4872CE}"/>
              </a:ext>
            </a:extLst>
          </p:cNvPr>
          <p:cNvSpPr txBox="1"/>
          <p:nvPr/>
        </p:nvSpPr>
        <p:spPr>
          <a:xfrm>
            <a:off x="276045" y="431321"/>
            <a:ext cx="63059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CONCLUTION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99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ABB3D-FD77-A69B-A8AA-939B1713E4DD}"/>
              </a:ext>
            </a:extLst>
          </p:cNvPr>
          <p:cNvSpPr txBox="1"/>
          <p:nvPr/>
        </p:nvSpPr>
        <p:spPr>
          <a:xfrm>
            <a:off x="532681" y="1462981"/>
            <a:ext cx="6103188" cy="369332"/>
          </a:xfrm>
          <a:prstGeom prst="rect">
            <a:avLst/>
          </a:prstGeom>
          <a:noFill/>
        </p:spPr>
        <p:txBody>
          <a:bodyPr wrap="square">
            <a:spAutoFit/>
          </a:bodyPr>
          <a:lstStyle/>
          <a:p>
            <a:r>
              <a:rPr lang="en-IN" dirty="0"/>
              <a:t>https://ieeexplore.ieee.org/abstract/document/9346258</a:t>
            </a:r>
          </a:p>
        </p:txBody>
      </p:sp>
      <p:sp>
        <p:nvSpPr>
          <p:cNvPr id="5" name="TextBox 4">
            <a:extLst>
              <a:ext uri="{FF2B5EF4-FFF2-40B4-BE49-F238E27FC236}">
                <a16:creationId xmlns:a16="http://schemas.microsoft.com/office/drawing/2014/main" id="{5A80CC38-9A32-305A-627D-1F5F5957F46F}"/>
              </a:ext>
            </a:extLst>
          </p:cNvPr>
          <p:cNvSpPr txBox="1"/>
          <p:nvPr/>
        </p:nvSpPr>
        <p:spPr>
          <a:xfrm>
            <a:off x="532681" y="2118587"/>
            <a:ext cx="6103188" cy="369332"/>
          </a:xfrm>
          <a:prstGeom prst="rect">
            <a:avLst/>
          </a:prstGeom>
          <a:noFill/>
        </p:spPr>
        <p:txBody>
          <a:bodyPr wrap="square">
            <a:spAutoFit/>
          </a:bodyPr>
          <a:lstStyle/>
          <a:p>
            <a:r>
              <a:rPr lang="en-IN" dirty="0"/>
              <a:t>https://ieeexplore.ieee.org/abstract/document/9346270</a:t>
            </a:r>
          </a:p>
        </p:txBody>
      </p:sp>
      <p:sp>
        <p:nvSpPr>
          <p:cNvPr id="7" name="TextBox 6">
            <a:extLst>
              <a:ext uri="{FF2B5EF4-FFF2-40B4-BE49-F238E27FC236}">
                <a16:creationId xmlns:a16="http://schemas.microsoft.com/office/drawing/2014/main" id="{00A177B2-3BCD-DBED-582E-CF46FF60C7C4}"/>
              </a:ext>
            </a:extLst>
          </p:cNvPr>
          <p:cNvSpPr txBox="1"/>
          <p:nvPr/>
        </p:nvSpPr>
        <p:spPr>
          <a:xfrm>
            <a:off x="532681" y="2886337"/>
            <a:ext cx="6103188" cy="369332"/>
          </a:xfrm>
          <a:prstGeom prst="rect">
            <a:avLst/>
          </a:prstGeom>
          <a:noFill/>
        </p:spPr>
        <p:txBody>
          <a:bodyPr wrap="square">
            <a:spAutoFit/>
          </a:bodyPr>
          <a:lstStyle/>
          <a:p>
            <a:r>
              <a:rPr lang="en-IN" dirty="0"/>
              <a:t>https://ieeexplore.ieee.org/abstract/document/9079271</a:t>
            </a:r>
          </a:p>
        </p:txBody>
      </p:sp>
      <p:sp>
        <p:nvSpPr>
          <p:cNvPr id="9" name="TextBox 8">
            <a:extLst>
              <a:ext uri="{FF2B5EF4-FFF2-40B4-BE49-F238E27FC236}">
                <a16:creationId xmlns:a16="http://schemas.microsoft.com/office/drawing/2014/main" id="{29972ECF-2589-34B3-06A8-28929B4D4A1C}"/>
              </a:ext>
            </a:extLst>
          </p:cNvPr>
          <p:cNvSpPr txBox="1"/>
          <p:nvPr/>
        </p:nvSpPr>
        <p:spPr>
          <a:xfrm>
            <a:off x="532681" y="3726609"/>
            <a:ext cx="6103188" cy="369332"/>
          </a:xfrm>
          <a:prstGeom prst="rect">
            <a:avLst/>
          </a:prstGeom>
          <a:noFill/>
        </p:spPr>
        <p:txBody>
          <a:bodyPr wrap="square">
            <a:spAutoFit/>
          </a:bodyPr>
          <a:lstStyle/>
          <a:p>
            <a:r>
              <a:rPr lang="en-IN" dirty="0"/>
              <a:t>https://ieeexplore.ieee.org/abstract/document/9115752</a:t>
            </a:r>
          </a:p>
        </p:txBody>
      </p:sp>
      <p:sp>
        <p:nvSpPr>
          <p:cNvPr id="10" name="TextBox 9">
            <a:extLst>
              <a:ext uri="{FF2B5EF4-FFF2-40B4-BE49-F238E27FC236}">
                <a16:creationId xmlns:a16="http://schemas.microsoft.com/office/drawing/2014/main" id="{56DAA61D-193E-BA96-FFDD-A909B415EBDB}"/>
              </a:ext>
            </a:extLst>
          </p:cNvPr>
          <p:cNvSpPr txBox="1"/>
          <p:nvPr/>
        </p:nvSpPr>
        <p:spPr>
          <a:xfrm>
            <a:off x="532681" y="362309"/>
            <a:ext cx="723971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97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F4A63-DE29-F5E5-78ED-02DB94D02D5C}"/>
              </a:ext>
            </a:extLst>
          </p:cNvPr>
          <p:cNvSpPr txBox="1"/>
          <p:nvPr/>
        </p:nvSpPr>
        <p:spPr>
          <a:xfrm>
            <a:off x="3950898" y="2881223"/>
            <a:ext cx="5037827" cy="830997"/>
          </a:xfrm>
          <a:prstGeom prst="rect">
            <a:avLst/>
          </a:prstGeom>
          <a:noFill/>
        </p:spPr>
        <p:txBody>
          <a:bodyPr wrap="square" rtlCol="0">
            <a:spAutoFit/>
          </a:bodyPr>
          <a:lstStyle/>
          <a:p>
            <a:r>
              <a:rPr lang="en-US" sz="4800" dirty="0"/>
              <a:t>THANK YOU</a:t>
            </a:r>
            <a:endParaRPr lang="en-IN" sz="4800" dirty="0"/>
          </a:p>
        </p:txBody>
      </p:sp>
    </p:spTree>
    <p:extLst>
      <p:ext uri="{BB962C8B-B14F-4D97-AF65-F5344CB8AC3E}">
        <p14:creationId xmlns:p14="http://schemas.microsoft.com/office/powerpoint/2010/main" val="18201399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46</TotalTime>
  <Words>751</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Times New Roman</vt:lpstr>
      <vt:lpstr>Gallery</vt:lpstr>
      <vt:lpstr>Property Registration Management System using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Registration Management System using Blockchain</dc:title>
  <dc:creator>kondapaka Manichand .</dc:creator>
  <cp:lastModifiedBy>vamshi krishna kondapaka</cp:lastModifiedBy>
  <cp:revision>4</cp:revision>
  <dcterms:created xsi:type="dcterms:W3CDTF">2022-08-07T13:03:45Z</dcterms:created>
  <dcterms:modified xsi:type="dcterms:W3CDTF">2022-08-07T13:51:29Z</dcterms:modified>
</cp:coreProperties>
</file>