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rimo Bold" charset="0"/>
      <p:regular r:id="rId11"/>
    </p:embeddedFont>
    <p:embeddedFont>
      <p:font typeface="Hammersmith One" charset="0"/>
      <p:regular r:id="rId12"/>
    </p:embeddedFont>
    <p:embeddedFont>
      <p:font typeface="Arimo" charset="0"/>
      <p:regular r:id="rId13"/>
    </p:embeddedFont>
    <p:embeddedFont>
      <p:font typeface="Calibri" pitchFamily="34" charset="0"/>
      <p:regular r:id="rId14"/>
      <p:bold r:id="rId15"/>
      <p:italic r:id="rId16"/>
      <p:boldItalic r:id="rId17"/>
    </p:embeddedFont>
    <p:embeddedFont>
      <p:font typeface="Clear Sans Regular Bold" charset="0"/>
      <p:regular r:id="rId18"/>
    </p:embeddedFont>
    <p:embeddedFont>
      <p:font typeface="Clear Sans Regular"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54" d="100"/>
          <a:sy n="54" d="100"/>
        </p:scale>
        <p:origin x="-70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64438" y="269188"/>
            <a:ext cx="8994640" cy="4467758"/>
            <a:chOff x="0" y="0"/>
            <a:chExt cx="11992853" cy="5957011"/>
          </a:xfrm>
        </p:grpSpPr>
        <p:sp>
          <p:nvSpPr>
            <p:cNvPr id="3" name="TextBox 3"/>
            <p:cNvSpPr txBox="1"/>
            <p:nvPr/>
          </p:nvSpPr>
          <p:spPr>
            <a:xfrm>
              <a:off x="0" y="152400"/>
              <a:ext cx="11992853" cy="4861559"/>
            </a:xfrm>
            <a:prstGeom prst="rect">
              <a:avLst/>
            </a:prstGeom>
          </p:spPr>
          <p:txBody>
            <a:bodyPr lIns="0" tIns="0" rIns="0" bIns="0" rtlCol="0" anchor="t">
              <a:spAutoFit/>
            </a:bodyPr>
            <a:lstStyle/>
            <a:p>
              <a:pPr marL="0" lvl="0" indent="0">
                <a:lnSpc>
                  <a:spcPts val="14039"/>
                </a:lnSpc>
                <a:spcBef>
                  <a:spcPct val="0"/>
                </a:spcBef>
              </a:pPr>
              <a:r>
                <a:rPr lang="en-US" sz="12999" spc="-129">
                  <a:solidFill>
                    <a:srgbClr val="000000"/>
                  </a:solidFill>
                  <a:latin typeface="Hammersmith One Bold"/>
                </a:rPr>
                <a:t>PACKET CAPTURE</a:t>
              </a:r>
            </a:p>
          </p:txBody>
        </p:sp>
        <p:pic>
          <p:nvPicPr>
            <p:cNvPr id="4" name="Picture 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0" y="5357139"/>
              <a:ext cx="8116959" cy="599872"/>
            </a:xfrm>
            <a:prstGeom prst="rect">
              <a:avLst/>
            </a:prstGeom>
          </p:spPr>
        </p:pic>
      </p:grpSp>
      <p:pic>
        <p:nvPicPr>
          <p:cNvPr id="5" name="Picture 5"/>
          <p:cNvPicPr>
            <a:picLocks noChangeAspect="1"/>
          </p:cNvPicPr>
          <p:nvPr/>
        </p:nvPicPr>
        <p:blipFill>
          <a:blip r:embed="rId4"/>
          <a:srcRect l="15827" r="21018"/>
          <a:stretch>
            <a:fillRect/>
          </a:stretch>
        </p:blipFill>
        <p:spPr>
          <a:xfrm>
            <a:off x="1" y="1028700"/>
            <a:ext cx="6781800" cy="7115502"/>
          </a:xfrm>
          <a:prstGeom prst="rect">
            <a:avLst/>
          </a:prstGeom>
        </p:spPr>
      </p:pic>
      <p:sp>
        <p:nvSpPr>
          <p:cNvPr id="6" name="TextBox 6"/>
          <p:cNvSpPr txBox="1"/>
          <p:nvPr/>
        </p:nvSpPr>
        <p:spPr>
          <a:xfrm>
            <a:off x="6211938" y="5143500"/>
            <a:ext cx="12076062" cy="6527428"/>
          </a:xfrm>
          <a:prstGeom prst="rect">
            <a:avLst/>
          </a:prstGeom>
        </p:spPr>
        <p:txBody>
          <a:bodyPr wrap="square" lIns="0" tIns="0" rIns="0" bIns="0" rtlCol="0" anchor="t">
            <a:spAutoFit/>
          </a:bodyPr>
          <a:lstStyle/>
          <a:p>
            <a:pPr algn="ctr">
              <a:lnSpc>
                <a:spcPts val="6114"/>
              </a:lnSpc>
            </a:pPr>
            <a:r>
              <a:rPr lang="en-US" sz="5661" spc="-56" dirty="0">
                <a:solidFill>
                  <a:srgbClr val="000000"/>
                </a:solidFill>
                <a:latin typeface="Hammersmith One Bold"/>
              </a:rPr>
              <a:t>PRESENTER:                         GUIDE:</a:t>
            </a:r>
          </a:p>
          <a:p>
            <a:pPr>
              <a:lnSpc>
                <a:spcPts val="5580"/>
              </a:lnSpc>
            </a:pPr>
            <a:r>
              <a:rPr lang="en-US" sz="3986" dirty="0">
                <a:solidFill>
                  <a:srgbClr val="000000"/>
                </a:solidFill>
                <a:latin typeface="Arimo Bold"/>
              </a:rPr>
              <a:t>HANEESH </a:t>
            </a:r>
            <a:r>
              <a:rPr lang="en-US" sz="3986" dirty="0" smtClean="0">
                <a:solidFill>
                  <a:srgbClr val="000000"/>
                </a:solidFill>
                <a:latin typeface="Arimo Bold"/>
              </a:rPr>
              <a:t>- 2010030323              </a:t>
            </a:r>
            <a:r>
              <a:rPr lang="en-US" sz="3986" dirty="0" err="1">
                <a:solidFill>
                  <a:srgbClr val="000000"/>
                </a:solidFill>
                <a:latin typeface="Arimo Bold"/>
              </a:rPr>
              <a:t>Dr.P</a:t>
            </a:r>
            <a:r>
              <a:rPr lang="en-US" sz="3986" dirty="0">
                <a:solidFill>
                  <a:srgbClr val="000000"/>
                </a:solidFill>
                <a:latin typeface="Arimo Bold"/>
              </a:rPr>
              <a:t> </a:t>
            </a:r>
            <a:r>
              <a:rPr lang="en-US" sz="3986" dirty="0" err="1">
                <a:solidFill>
                  <a:srgbClr val="000000"/>
                </a:solidFill>
                <a:latin typeface="Arimo Bold"/>
              </a:rPr>
              <a:t>Lalitha</a:t>
            </a:r>
            <a:r>
              <a:rPr lang="en-US" sz="3986" dirty="0">
                <a:solidFill>
                  <a:srgbClr val="000000"/>
                </a:solidFill>
                <a:latin typeface="Arimo Bold"/>
              </a:rPr>
              <a:t> Surya                                                                                                 </a:t>
            </a:r>
            <a:r>
              <a:rPr lang="en-US" sz="3961" spc="-6" dirty="0" smtClean="0">
                <a:solidFill>
                  <a:srgbClr val="000000"/>
                </a:solidFill>
                <a:latin typeface="Arimo Bold"/>
              </a:rPr>
              <a:t>LAHARI - 2010030372                                   </a:t>
            </a:r>
            <a:r>
              <a:rPr lang="en-US" sz="3961" spc="-6" dirty="0" err="1" smtClean="0">
                <a:solidFill>
                  <a:srgbClr val="000000"/>
                </a:solidFill>
                <a:latin typeface="Arimo Bold"/>
              </a:rPr>
              <a:t>Kumari</a:t>
            </a:r>
            <a:r>
              <a:rPr lang="en-US" sz="3961" spc="-6" dirty="0" smtClean="0">
                <a:solidFill>
                  <a:srgbClr val="000000"/>
                </a:solidFill>
                <a:latin typeface="Arimo Bold"/>
              </a:rPr>
              <a:t> </a:t>
            </a:r>
          </a:p>
          <a:p>
            <a:pPr>
              <a:lnSpc>
                <a:spcPts val="5580"/>
              </a:lnSpc>
            </a:pPr>
            <a:r>
              <a:rPr lang="en-US" sz="3961" spc="-1" dirty="0" smtClean="0">
                <a:solidFill>
                  <a:srgbClr val="000000"/>
                </a:solidFill>
                <a:latin typeface="Arimo Bold"/>
              </a:rPr>
              <a:t>MOUNIKA  - 2010030384 </a:t>
            </a:r>
          </a:p>
          <a:p>
            <a:pPr>
              <a:lnSpc>
                <a:spcPts val="5580"/>
              </a:lnSpc>
            </a:pPr>
            <a:r>
              <a:rPr lang="en-US" sz="3961" spc="-1" dirty="0" smtClean="0">
                <a:solidFill>
                  <a:srgbClr val="000000"/>
                </a:solidFill>
                <a:latin typeface="Arimo Bold"/>
              </a:rPr>
              <a:t>RITHVIK  - 2010030421                                        </a:t>
            </a:r>
          </a:p>
          <a:p>
            <a:pPr>
              <a:lnSpc>
                <a:spcPts val="5580"/>
              </a:lnSpc>
            </a:pPr>
            <a:endParaRPr lang="en-US" sz="3961" spc="-1" dirty="0" smtClean="0">
              <a:solidFill>
                <a:srgbClr val="000000"/>
              </a:solidFill>
              <a:latin typeface="Arimo Bold"/>
            </a:endParaRPr>
          </a:p>
          <a:p>
            <a:pPr>
              <a:lnSpc>
                <a:spcPts val="5580"/>
              </a:lnSpc>
            </a:pPr>
            <a:endParaRPr lang="en-US" sz="3961" spc="-1" dirty="0" smtClean="0">
              <a:solidFill>
                <a:srgbClr val="000000"/>
              </a:solidFill>
              <a:latin typeface="Arimo Bold"/>
            </a:endParaRPr>
          </a:p>
          <a:p>
            <a:pPr>
              <a:lnSpc>
                <a:spcPts val="5580"/>
              </a:lnSpc>
            </a:pPr>
            <a:r>
              <a:rPr lang="en-US" sz="3961" spc="-1" dirty="0" smtClean="0">
                <a:solidFill>
                  <a:srgbClr val="000000"/>
                </a:solidFill>
                <a:latin typeface="Arimo Bold"/>
              </a:rPr>
              <a:t>                         </a:t>
            </a:r>
          </a:p>
          <a:p>
            <a:pPr>
              <a:lnSpc>
                <a:spcPts val="5580"/>
              </a:lnSpc>
            </a:pPr>
            <a:endParaRPr lang="en-US" sz="3961" spc="-6" dirty="0" smtClean="0">
              <a:solidFill>
                <a:srgbClr val="000000"/>
              </a:solidFill>
              <a:latin typeface="Arimo 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7442633" y="1510868"/>
            <a:ext cx="14728050" cy="7362915"/>
            <a:chOff x="0" y="0"/>
            <a:chExt cx="19637400" cy="9817220"/>
          </a:xfrm>
        </p:grpSpPr>
        <p:pic>
          <p:nvPicPr>
            <p:cNvPr id="3" name="Picture 3"/>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9816011" y="-4169"/>
              <a:ext cx="9817220" cy="9825559"/>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4169" y="-4169"/>
              <a:ext cx="9817220" cy="9825559"/>
            </a:xfrm>
            <a:prstGeom prst="rect">
              <a:avLst/>
            </a:prstGeom>
          </p:spPr>
        </p:pic>
      </p:grpSp>
      <p:sp>
        <p:nvSpPr>
          <p:cNvPr id="5" name="TextBox 5"/>
          <p:cNvSpPr txBox="1"/>
          <p:nvPr/>
        </p:nvSpPr>
        <p:spPr>
          <a:xfrm>
            <a:off x="757589" y="460375"/>
            <a:ext cx="6891482" cy="1212850"/>
          </a:xfrm>
          <a:prstGeom prst="rect">
            <a:avLst/>
          </a:prstGeom>
        </p:spPr>
        <p:txBody>
          <a:bodyPr lIns="0" tIns="0" rIns="0" bIns="0" rtlCol="0" anchor="t">
            <a:spAutoFit/>
          </a:bodyPr>
          <a:lstStyle/>
          <a:p>
            <a:pPr marL="0" lvl="0" indent="0" algn="l">
              <a:lnSpc>
                <a:spcPts val="9349"/>
              </a:lnSpc>
              <a:spcBef>
                <a:spcPct val="0"/>
              </a:spcBef>
            </a:pPr>
            <a:r>
              <a:rPr lang="en-US" sz="8499">
                <a:solidFill>
                  <a:srgbClr val="000000"/>
                </a:solidFill>
                <a:latin typeface="Hammersmith One Bold"/>
              </a:rPr>
              <a:t>ABSTRACT:</a:t>
            </a:r>
          </a:p>
        </p:txBody>
      </p:sp>
      <p:grpSp>
        <p:nvGrpSpPr>
          <p:cNvPr id="6" name="Group 6"/>
          <p:cNvGrpSpPr/>
          <p:nvPr/>
        </p:nvGrpSpPr>
        <p:grpSpPr>
          <a:xfrm>
            <a:off x="1028700" y="1525848"/>
            <a:ext cx="14515168" cy="8761152"/>
            <a:chOff x="0" y="0"/>
            <a:chExt cx="19353558" cy="11681537"/>
          </a:xfrm>
        </p:grpSpPr>
        <p:sp>
          <p:nvSpPr>
            <p:cNvPr id="7" name="TextBox 7"/>
            <p:cNvSpPr txBox="1"/>
            <p:nvPr/>
          </p:nvSpPr>
          <p:spPr>
            <a:xfrm>
              <a:off x="0" y="-28575"/>
              <a:ext cx="19353558" cy="11169441"/>
            </a:xfrm>
            <a:prstGeom prst="rect">
              <a:avLst/>
            </a:prstGeom>
          </p:spPr>
          <p:txBody>
            <a:bodyPr lIns="0" tIns="0" rIns="0" bIns="0" rtlCol="0" anchor="t">
              <a:spAutoFit/>
            </a:bodyPr>
            <a:lstStyle/>
            <a:p>
              <a:pPr marL="620683" lvl="1" indent="-310341">
                <a:lnSpc>
                  <a:spcPts val="3737"/>
                </a:lnSpc>
                <a:buFont typeface="Arial"/>
                <a:buChar char="•"/>
              </a:pPr>
              <a:r>
                <a:rPr lang="en-US" sz="2874">
                  <a:solidFill>
                    <a:srgbClr val="000000"/>
                  </a:solidFill>
                  <a:latin typeface="Hammersmith One"/>
                </a:rPr>
                <a:t>This presentation contains the detailed description of the project “Packet Capture”</a:t>
              </a:r>
            </a:p>
            <a:p>
              <a:pPr marL="620683" lvl="1" indent="-310341">
                <a:lnSpc>
                  <a:spcPts val="3737"/>
                </a:lnSpc>
                <a:buFont typeface="Arial"/>
                <a:buChar char="•"/>
              </a:pPr>
              <a:r>
                <a:rPr lang="en-US" sz="2874">
                  <a:solidFill>
                    <a:srgbClr val="000000"/>
                  </a:solidFill>
                  <a:latin typeface="Arimo"/>
                </a:rPr>
                <a:t>Packet Capture refers to the action of capturing Internet Protocol (a set of rules which says how data should be delivered) packets that travel across the network layer of the Internet Protocol layer for review or analysis.</a:t>
              </a:r>
            </a:p>
            <a:p>
              <a:pPr marL="620683" lvl="1" indent="-310341">
                <a:lnSpc>
                  <a:spcPts val="3737"/>
                </a:lnSpc>
                <a:buFont typeface="Arial"/>
                <a:buChar char="•"/>
              </a:pPr>
              <a:r>
                <a:rPr lang="en-US" sz="2874">
                  <a:solidFill>
                    <a:srgbClr val="000000"/>
                  </a:solidFill>
                  <a:latin typeface="Hammersmith One"/>
                </a:rPr>
                <a:t>A full packet includes two things: a payload and a header. The payload is the actual contents of the packet, while the header contains metadata, including the important data such as the source,destination address, packet type and size, and related details.</a:t>
              </a:r>
            </a:p>
            <a:p>
              <a:pPr marL="620683" lvl="1" indent="-310341">
                <a:lnSpc>
                  <a:spcPts val="3737"/>
                </a:lnSpc>
                <a:buFont typeface="Arial"/>
                <a:buChar char="•"/>
              </a:pPr>
              <a:r>
                <a:rPr lang="en-US" sz="2874">
                  <a:solidFill>
                    <a:srgbClr val="000000"/>
                  </a:solidFill>
                  <a:latin typeface="Hammersmith One"/>
                </a:rPr>
                <a:t>After packet is captured in, it is stored for a period of time so that it can be analyzed.</a:t>
              </a:r>
            </a:p>
            <a:p>
              <a:pPr marL="620683" lvl="1" indent="-310341">
                <a:lnSpc>
                  <a:spcPts val="3737"/>
                </a:lnSpc>
                <a:buFont typeface="Arial"/>
                <a:buChar char="•"/>
              </a:pPr>
              <a:r>
                <a:rPr lang="en-US" sz="2874">
                  <a:solidFill>
                    <a:srgbClr val="000000"/>
                  </a:solidFill>
                  <a:latin typeface="Hammersmith One"/>
                </a:rPr>
                <a:t>Once the raw packet data is captured, the packet sniffer analyzes it and presents it in a readable form so that the person using the software can understand it. The person analyzing the data can view details of the interaction between two or more nodes on the network.</a:t>
              </a:r>
            </a:p>
            <a:p>
              <a:pPr marL="620683" lvl="1" indent="-310341">
                <a:lnSpc>
                  <a:spcPts val="3737"/>
                </a:lnSpc>
                <a:buFont typeface="Arial"/>
                <a:buChar char="•"/>
              </a:pPr>
              <a:r>
                <a:rPr lang="en-US" sz="2874">
                  <a:solidFill>
                    <a:srgbClr val="000000"/>
                  </a:solidFill>
                  <a:latin typeface="Hammersmith One"/>
                </a:rPr>
                <a:t>This information is to determine where a fault lies, such as determining which device failed to respond to a network request.</a:t>
              </a:r>
            </a:p>
            <a:p>
              <a:pPr>
                <a:lnSpc>
                  <a:spcPts val="3607"/>
                </a:lnSpc>
              </a:pPr>
              <a:endParaRPr/>
            </a:p>
          </p:txBody>
        </p:sp>
        <p:sp>
          <p:nvSpPr>
            <p:cNvPr id="8" name="TextBox 8"/>
            <p:cNvSpPr txBox="1"/>
            <p:nvPr/>
          </p:nvSpPr>
          <p:spPr>
            <a:xfrm>
              <a:off x="0" y="11337346"/>
              <a:ext cx="19353558" cy="344191"/>
            </a:xfrm>
            <a:prstGeom prst="rect">
              <a:avLst/>
            </a:prstGeom>
          </p:spPr>
          <p:txBody>
            <a:bodyPr lIns="0" tIns="0" rIns="0" bIns="0" rtlCol="0" anchor="t">
              <a:spAutoFit/>
            </a:bodyPr>
            <a:lstStyle/>
            <a:p>
              <a:pPr>
                <a:lnSpc>
                  <a:spcPts val="2177"/>
                </a:lnSpc>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45444"/>
            <a:ext cx="8085141" cy="10719921"/>
          </a:xfrm>
          <a:prstGeom prst="rect">
            <a:avLst/>
          </a:prstGeom>
          <a:solidFill>
            <a:srgbClr val="FFB923"/>
          </a:solidFill>
        </p:spPr>
      </p:sp>
      <p:pic>
        <p:nvPicPr>
          <p:cNvPr id="3" name="Picture 3"/>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rot="5400000">
            <a:off x="12455655" y="5029608"/>
            <a:ext cx="10861953" cy="802736"/>
          </a:xfrm>
          <a:prstGeom prst="rect">
            <a:avLst/>
          </a:prstGeom>
        </p:spPr>
      </p:pic>
      <p:sp>
        <p:nvSpPr>
          <p:cNvPr id="4" name="TextBox 4"/>
          <p:cNvSpPr txBox="1"/>
          <p:nvPr/>
        </p:nvSpPr>
        <p:spPr>
          <a:xfrm>
            <a:off x="8518598" y="169740"/>
            <a:ext cx="9272784" cy="9791217"/>
          </a:xfrm>
          <a:prstGeom prst="rect">
            <a:avLst/>
          </a:prstGeom>
        </p:spPr>
        <p:txBody>
          <a:bodyPr lIns="0" tIns="0" rIns="0" bIns="0" rtlCol="0" anchor="t">
            <a:spAutoFit/>
          </a:bodyPr>
          <a:lstStyle/>
          <a:p>
            <a:pPr>
              <a:lnSpc>
                <a:spcPts val="4534"/>
              </a:lnSpc>
            </a:pPr>
            <a:r>
              <a:rPr lang="en-US" sz="3488" dirty="0">
                <a:solidFill>
                  <a:srgbClr val="000000"/>
                </a:solidFill>
                <a:latin typeface="Hammersmith One"/>
              </a:rPr>
              <a:t>   Nowadays, As more people communicate through Internet, network has grown tremendously and become more complex. This has lead to a challenge to protect the network from any threats and solve the network problems. Hence, It is used for network troubleshooting and communication protocol analysis. This system is useful for a network administrator who needs to identify, diagnose, and solve network problems like a company manager who wants to monitor user activities on the network and ensure that the corporation’s communications assets are safe, or a consultant who has to quickly solve network problems for clients.</a:t>
            </a:r>
          </a:p>
          <a:p>
            <a:pPr>
              <a:lnSpc>
                <a:spcPts val="5314"/>
              </a:lnSpc>
            </a:pPr>
            <a:endParaRPr/>
          </a:p>
        </p:txBody>
      </p:sp>
      <p:grpSp>
        <p:nvGrpSpPr>
          <p:cNvPr id="5" name="Group 5"/>
          <p:cNvGrpSpPr/>
          <p:nvPr/>
        </p:nvGrpSpPr>
        <p:grpSpPr>
          <a:xfrm>
            <a:off x="228600" y="1361603"/>
            <a:ext cx="7856541" cy="2441206"/>
            <a:chOff x="0" y="0"/>
            <a:chExt cx="9611864" cy="3254941"/>
          </a:xfrm>
        </p:grpSpPr>
        <p:sp>
          <p:nvSpPr>
            <p:cNvPr id="6" name="TextBox 6"/>
            <p:cNvSpPr txBox="1"/>
            <p:nvPr/>
          </p:nvSpPr>
          <p:spPr>
            <a:xfrm>
              <a:off x="0" y="76200"/>
              <a:ext cx="9611864" cy="1519533"/>
            </a:xfrm>
            <a:prstGeom prst="rect">
              <a:avLst/>
            </a:prstGeom>
          </p:spPr>
          <p:txBody>
            <a:bodyPr lIns="0" tIns="0" rIns="0" bIns="0" rtlCol="0" anchor="t">
              <a:spAutoFit/>
            </a:bodyPr>
            <a:lstStyle/>
            <a:p>
              <a:pPr marL="0" lvl="0" indent="0" algn="l">
                <a:lnSpc>
                  <a:spcPts val="8651"/>
                </a:lnSpc>
                <a:spcBef>
                  <a:spcPct val="0"/>
                </a:spcBef>
              </a:pPr>
              <a:r>
                <a:rPr lang="en-US" sz="7865" dirty="0">
                  <a:solidFill>
                    <a:srgbClr val="FFFFFF"/>
                  </a:solidFill>
                  <a:latin typeface="Hammersmith One Bold"/>
                </a:rPr>
                <a:t>INTRODUCTION</a:t>
              </a:r>
            </a:p>
          </p:txBody>
        </p:sp>
        <p:pic>
          <p:nvPicPr>
            <p:cNvPr id="7" name="Picture 7"/>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l="160" t="21264" r="6608" b="71845"/>
            <a:stretch>
              <a:fillRect/>
            </a:stretch>
          </p:blipFill>
          <p:spPr>
            <a:xfrm>
              <a:off x="0" y="2544591"/>
              <a:ext cx="9611864" cy="710350"/>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57537" y="990600"/>
            <a:ext cx="10395506" cy="644525"/>
          </a:xfrm>
          <a:prstGeom prst="rect">
            <a:avLst/>
          </a:prstGeom>
        </p:spPr>
        <p:txBody>
          <a:bodyPr lIns="0" tIns="0" rIns="0" bIns="0" rtlCol="0" anchor="t">
            <a:spAutoFit/>
          </a:bodyPr>
          <a:lstStyle/>
          <a:p>
            <a:pPr>
              <a:lnSpc>
                <a:spcPts val="5199"/>
              </a:lnSpc>
            </a:pPr>
            <a:r>
              <a:rPr lang="en-US" sz="3999" spc="159">
                <a:solidFill>
                  <a:srgbClr val="000000"/>
                </a:solidFill>
                <a:latin typeface="Clear Sans Regular Bold"/>
              </a:rPr>
              <a:t>KEYWORDS:</a:t>
            </a:r>
          </a:p>
        </p:txBody>
      </p:sp>
      <p:grpSp>
        <p:nvGrpSpPr>
          <p:cNvPr id="3" name="Group 3"/>
          <p:cNvGrpSpPr/>
          <p:nvPr/>
        </p:nvGrpSpPr>
        <p:grpSpPr>
          <a:xfrm>
            <a:off x="1884843" y="2974403"/>
            <a:ext cx="10921306" cy="7052315"/>
            <a:chOff x="0" y="0"/>
            <a:chExt cx="14561741" cy="9403086"/>
          </a:xfrm>
        </p:grpSpPr>
        <p:sp>
          <p:nvSpPr>
            <p:cNvPr id="4" name="TextBox 4"/>
            <p:cNvSpPr txBox="1"/>
            <p:nvPr/>
          </p:nvSpPr>
          <p:spPr>
            <a:xfrm>
              <a:off x="0" y="-28575"/>
              <a:ext cx="14561741" cy="8684612"/>
            </a:xfrm>
            <a:prstGeom prst="rect">
              <a:avLst/>
            </a:prstGeom>
          </p:spPr>
          <p:txBody>
            <a:bodyPr lIns="0" tIns="0" rIns="0" bIns="0" rtlCol="0" anchor="t">
              <a:spAutoFit/>
            </a:bodyPr>
            <a:lstStyle/>
            <a:p>
              <a:pPr>
                <a:lnSpc>
                  <a:spcPts val="5209"/>
                </a:lnSpc>
              </a:pPr>
              <a:r>
                <a:rPr lang="en-US" sz="4007">
                  <a:solidFill>
                    <a:srgbClr val="000000"/>
                  </a:solidFill>
                  <a:latin typeface="Hammersmith One"/>
                </a:rPr>
                <a:t>Packet capture</a:t>
              </a:r>
            </a:p>
            <a:p>
              <a:pPr>
                <a:lnSpc>
                  <a:spcPts val="5209"/>
                </a:lnSpc>
              </a:pPr>
              <a:endParaRPr/>
            </a:p>
            <a:p>
              <a:pPr>
                <a:lnSpc>
                  <a:spcPts val="5209"/>
                </a:lnSpc>
              </a:pPr>
              <a:r>
                <a:rPr lang="en-US" sz="4007">
                  <a:solidFill>
                    <a:srgbClr val="000000"/>
                  </a:solidFill>
                  <a:latin typeface="Arimo"/>
                </a:rPr>
                <a:t>Packet sniffer</a:t>
              </a:r>
            </a:p>
            <a:p>
              <a:pPr>
                <a:lnSpc>
                  <a:spcPts val="5209"/>
                </a:lnSpc>
              </a:pPr>
              <a:endParaRPr/>
            </a:p>
            <a:p>
              <a:pPr>
                <a:lnSpc>
                  <a:spcPts val="5209"/>
                </a:lnSpc>
              </a:pPr>
              <a:r>
                <a:rPr lang="en-US" sz="4007">
                  <a:solidFill>
                    <a:srgbClr val="000000"/>
                  </a:solidFill>
                  <a:latin typeface="Arimo"/>
                </a:rPr>
                <a:t>Network traffic</a:t>
              </a:r>
            </a:p>
            <a:p>
              <a:pPr>
                <a:lnSpc>
                  <a:spcPts val="5209"/>
                </a:lnSpc>
              </a:pPr>
              <a:endParaRPr/>
            </a:p>
            <a:p>
              <a:pPr>
                <a:lnSpc>
                  <a:spcPts val="5209"/>
                </a:lnSpc>
              </a:pPr>
              <a:r>
                <a:rPr lang="en-US" sz="4007">
                  <a:solidFill>
                    <a:srgbClr val="000000"/>
                  </a:solidFill>
                  <a:latin typeface="Arimo"/>
                </a:rPr>
                <a:t>Troubleshooting Network</a:t>
              </a:r>
            </a:p>
            <a:p>
              <a:pPr>
                <a:lnSpc>
                  <a:spcPts val="5209"/>
                </a:lnSpc>
              </a:pPr>
              <a:endParaRPr/>
            </a:p>
            <a:p>
              <a:pPr>
                <a:lnSpc>
                  <a:spcPts val="5209"/>
                </a:lnSpc>
              </a:pPr>
              <a:r>
                <a:rPr lang="en-US" sz="4007">
                  <a:solidFill>
                    <a:srgbClr val="000000"/>
                  </a:solidFill>
                  <a:latin typeface="Hammersmith One"/>
                </a:rPr>
                <a:t>Internet Protocol</a:t>
              </a:r>
            </a:p>
            <a:p>
              <a:pPr>
                <a:lnSpc>
                  <a:spcPts val="5209"/>
                </a:lnSpc>
              </a:pPr>
              <a:endParaRPr/>
            </a:p>
          </p:txBody>
        </p:sp>
        <p:sp>
          <p:nvSpPr>
            <p:cNvPr id="5" name="TextBox 5"/>
            <p:cNvSpPr txBox="1"/>
            <p:nvPr/>
          </p:nvSpPr>
          <p:spPr>
            <a:xfrm>
              <a:off x="0" y="8844629"/>
              <a:ext cx="14561741" cy="558457"/>
            </a:xfrm>
            <a:prstGeom prst="rect">
              <a:avLst/>
            </a:prstGeom>
          </p:spPr>
          <p:txBody>
            <a:bodyPr lIns="0" tIns="0" rIns="0" bIns="0" rtlCol="0" anchor="t">
              <a:spAutoFit/>
            </a:bodyPr>
            <a:lstStyle/>
            <a:p>
              <a:pPr>
                <a:lnSpc>
                  <a:spcPts val="3526"/>
                </a:lnSpc>
              </a:pPr>
              <a:endParaRPr/>
            </a:p>
          </p:txBody>
        </p:sp>
      </p:grpSp>
      <p:pic>
        <p:nvPicPr>
          <p:cNvPr id="6" name="Picture 6"/>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1057939" y="2974234"/>
            <a:ext cx="399195" cy="399534"/>
          </a:xfrm>
          <a:prstGeom prst="rect">
            <a:avLst/>
          </a:prstGeom>
        </p:spPr>
      </p:pic>
      <p:sp>
        <p:nvSpPr>
          <p:cNvPr id="7" name="TextBox 7"/>
          <p:cNvSpPr txBox="1"/>
          <p:nvPr/>
        </p:nvSpPr>
        <p:spPr>
          <a:xfrm>
            <a:off x="1913913" y="5411029"/>
            <a:ext cx="9539363" cy="555625"/>
          </a:xfrm>
          <a:prstGeom prst="rect">
            <a:avLst/>
          </a:prstGeom>
        </p:spPr>
        <p:txBody>
          <a:bodyPr lIns="0" tIns="0" rIns="0" bIns="0" rtlCol="0" anchor="t">
            <a:spAutoFit/>
          </a:bodyPr>
          <a:lstStyle/>
          <a:p>
            <a:pPr>
              <a:lnSpc>
                <a:spcPts val="4550"/>
              </a:lnSpc>
            </a:pPr>
            <a:endParaRPr/>
          </a:p>
        </p:txBody>
      </p:sp>
      <p:pic>
        <p:nvPicPr>
          <p:cNvPr id="8" name="Picture 8"/>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1057939" y="5615260"/>
            <a:ext cx="399195" cy="399534"/>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1057939" y="8354553"/>
            <a:ext cx="399195" cy="399534"/>
          </a:xfrm>
          <a:prstGeom prst="rect">
            <a:avLst/>
          </a:prstGeom>
        </p:spPr>
      </p:pic>
      <p:pic>
        <p:nvPicPr>
          <p:cNvPr id="11" name="Picture 11"/>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1028870" y="7030822"/>
            <a:ext cx="399195" cy="399534"/>
          </a:xfrm>
          <a:prstGeom prst="rect">
            <a:avLst/>
          </a:prstGeom>
        </p:spPr>
      </p:pic>
      <p:pic>
        <p:nvPicPr>
          <p:cNvPr id="12" name="Picture 1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1057939" y="4412668"/>
            <a:ext cx="399195" cy="39953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57400" y="252655"/>
            <a:ext cx="15621000" cy="1192634"/>
          </a:xfrm>
          <a:prstGeom prst="rect">
            <a:avLst/>
          </a:prstGeom>
        </p:spPr>
        <p:txBody>
          <a:bodyPr wrap="square" lIns="0" tIns="0" rIns="0" bIns="0" rtlCol="0" anchor="t">
            <a:spAutoFit/>
          </a:bodyPr>
          <a:lstStyle/>
          <a:p>
            <a:pPr marL="0" lvl="0" indent="0" algn="l">
              <a:lnSpc>
                <a:spcPts val="9349"/>
              </a:lnSpc>
              <a:spcBef>
                <a:spcPct val="0"/>
              </a:spcBef>
            </a:pPr>
            <a:r>
              <a:rPr lang="en-US" sz="8499" dirty="0" smtClean="0">
                <a:solidFill>
                  <a:srgbClr val="000000"/>
                </a:solidFill>
                <a:latin typeface="Hammersmith One Bold"/>
              </a:rPr>
              <a:t>      LITERATURE </a:t>
            </a:r>
            <a:r>
              <a:rPr lang="en-US" sz="8499" dirty="0">
                <a:solidFill>
                  <a:srgbClr val="000000"/>
                </a:solidFill>
                <a:latin typeface="Hammersmith One Bold"/>
              </a:rPr>
              <a:t>REVIEW:</a:t>
            </a:r>
          </a:p>
        </p:txBody>
      </p:sp>
      <p:grpSp>
        <p:nvGrpSpPr>
          <p:cNvPr id="3" name="Group 3"/>
          <p:cNvGrpSpPr/>
          <p:nvPr/>
        </p:nvGrpSpPr>
        <p:grpSpPr>
          <a:xfrm>
            <a:off x="6567794" y="1714155"/>
            <a:ext cx="11720206" cy="9056897"/>
            <a:chOff x="0" y="0"/>
            <a:chExt cx="15626941" cy="12075863"/>
          </a:xfrm>
        </p:grpSpPr>
        <p:sp>
          <p:nvSpPr>
            <p:cNvPr id="4" name="TextBox 4"/>
            <p:cNvSpPr txBox="1"/>
            <p:nvPr/>
          </p:nvSpPr>
          <p:spPr>
            <a:xfrm>
              <a:off x="0" y="-28575"/>
              <a:ext cx="15626941" cy="11270728"/>
            </a:xfrm>
            <a:prstGeom prst="rect">
              <a:avLst/>
            </a:prstGeom>
          </p:spPr>
          <p:txBody>
            <a:bodyPr lIns="0" tIns="0" rIns="0" bIns="0" rtlCol="0" anchor="t">
              <a:spAutoFit/>
            </a:bodyPr>
            <a:lstStyle/>
            <a:p>
              <a:pPr>
                <a:lnSpc>
                  <a:spcPts val="4476"/>
                </a:lnSpc>
              </a:pPr>
              <a:r>
                <a:rPr lang="en-US" sz="3443" dirty="0">
                  <a:solidFill>
                    <a:srgbClr val="000000"/>
                  </a:solidFill>
                  <a:latin typeface="Hammersmith One"/>
                </a:rPr>
                <a:t> Packet sniffer helps to identify, diagnose, and solve network problems. It is difficult to identify the problems if the network traffic is not tracked, users depend on the analyzer provided by the operating system (if any) or the anti-virus software that is installed to provide real-time network security. Hence, it is identified that these systems provide a specific set of reports which helps to troubleshoot and monitor the network. </a:t>
              </a:r>
            </a:p>
            <a:p>
              <a:pPr>
                <a:lnSpc>
                  <a:spcPts val="4476"/>
                </a:lnSpc>
              </a:pPr>
              <a:endParaRPr/>
            </a:p>
            <a:p>
              <a:pPr>
                <a:lnSpc>
                  <a:spcPts val="4476"/>
                </a:lnSpc>
              </a:pPr>
              <a:endParaRPr/>
            </a:p>
            <a:p>
              <a:pPr>
                <a:lnSpc>
                  <a:spcPts val="4476"/>
                </a:lnSpc>
              </a:pPr>
              <a:r>
                <a:rPr lang="en-US" sz="3443" dirty="0">
                  <a:solidFill>
                    <a:srgbClr val="000000"/>
                  </a:solidFill>
                  <a:latin typeface="Hammersmith One"/>
                </a:rPr>
                <a:t>Our project will be written in Python. It will</a:t>
              </a:r>
            </a:p>
            <a:p>
              <a:pPr>
                <a:lnSpc>
                  <a:spcPts val="4476"/>
                </a:lnSpc>
              </a:pPr>
              <a:r>
                <a:rPr lang="en-US" sz="3443" dirty="0">
                  <a:solidFill>
                    <a:srgbClr val="000000"/>
                  </a:solidFill>
                  <a:latin typeface="Hammersmith One"/>
                </a:rPr>
                <a:t>capture packets and size of the packet and source and</a:t>
              </a:r>
            </a:p>
            <a:p>
              <a:pPr>
                <a:lnSpc>
                  <a:spcPts val="4476"/>
                </a:lnSpc>
              </a:pPr>
              <a:r>
                <a:rPr lang="en-US" sz="3443" dirty="0">
                  <a:solidFill>
                    <a:srgbClr val="000000"/>
                  </a:solidFill>
                  <a:latin typeface="Hammersmith One"/>
                </a:rPr>
                <a:t>destination machine IP addresses which are involved in</a:t>
              </a:r>
            </a:p>
            <a:p>
              <a:pPr>
                <a:lnSpc>
                  <a:spcPts val="4476"/>
                </a:lnSpc>
              </a:pPr>
              <a:r>
                <a:rPr lang="en-US" sz="3443" dirty="0">
                  <a:solidFill>
                    <a:srgbClr val="000000"/>
                  </a:solidFill>
                  <a:latin typeface="Hammersmith One"/>
                </a:rPr>
                <a:t>the packet transferring.</a:t>
              </a:r>
            </a:p>
            <a:p>
              <a:pPr>
                <a:lnSpc>
                  <a:spcPts val="4866"/>
                </a:lnSpc>
              </a:pPr>
              <a:endParaRPr/>
            </a:p>
          </p:txBody>
        </p:sp>
        <p:sp>
          <p:nvSpPr>
            <p:cNvPr id="5" name="TextBox 5"/>
            <p:cNvSpPr txBox="1"/>
            <p:nvPr/>
          </p:nvSpPr>
          <p:spPr>
            <a:xfrm>
              <a:off x="0" y="11560552"/>
              <a:ext cx="15626941" cy="515311"/>
            </a:xfrm>
            <a:prstGeom prst="rect">
              <a:avLst/>
            </a:prstGeom>
          </p:spPr>
          <p:txBody>
            <a:bodyPr lIns="0" tIns="0" rIns="0" bIns="0" rtlCol="0" anchor="t">
              <a:spAutoFit/>
            </a:bodyPr>
            <a:lstStyle/>
            <a:p>
              <a:pPr>
                <a:lnSpc>
                  <a:spcPts val="3294"/>
                </a:lnSpc>
              </a:pPr>
              <a:endParaRPr/>
            </a:p>
          </p:txBody>
        </p:sp>
      </p:grpSp>
      <p:pic>
        <p:nvPicPr>
          <p:cNvPr id="6" name="Picture 6"/>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6013633" y="1713985"/>
            <a:ext cx="399195" cy="399534"/>
          </a:xfrm>
          <a:prstGeom prst="rect">
            <a:avLst/>
          </a:prstGeom>
        </p:spPr>
      </p:pic>
      <p:grpSp>
        <p:nvGrpSpPr>
          <p:cNvPr id="7" name="Group 7"/>
          <p:cNvGrpSpPr/>
          <p:nvPr/>
        </p:nvGrpSpPr>
        <p:grpSpPr>
          <a:xfrm>
            <a:off x="0" y="0"/>
            <a:ext cx="5757428" cy="11471034"/>
            <a:chOff x="0" y="0"/>
            <a:chExt cx="7676571" cy="15294712"/>
          </a:xfrm>
        </p:grpSpPr>
        <p:pic>
          <p:nvPicPr>
            <p:cNvPr id="8" name="Picture 8"/>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415" r="34"/>
            <a:stretch>
              <a:fillRect/>
            </a:stretch>
          </p:blipFill>
          <p:spPr>
            <a:xfrm>
              <a:off x="0" y="0"/>
              <a:ext cx="7676571" cy="7647356"/>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415" r="34"/>
            <a:stretch>
              <a:fillRect/>
            </a:stretch>
          </p:blipFill>
          <p:spPr>
            <a:xfrm>
              <a:off x="0" y="7647356"/>
              <a:ext cx="7676571" cy="7647356"/>
            </a:xfrm>
            <a:prstGeom prst="rect">
              <a:avLst/>
            </a:prstGeom>
          </p:spPr>
        </p:pic>
      </p:grpSp>
      <p:sp>
        <p:nvSpPr>
          <p:cNvPr id="10" name="TextBox 10"/>
          <p:cNvSpPr txBox="1"/>
          <p:nvPr/>
        </p:nvSpPr>
        <p:spPr>
          <a:xfrm>
            <a:off x="-277656" y="1854245"/>
            <a:ext cx="5721989" cy="6549936"/>
          </a:xfrm>
          <a:prstGeom prst="rect">
            <a:avLst/>
          </a:prstGeom>
        </p:spPr>
        <p:txBody>
          <a:bodyPr lIns="0" tIns="0" rIns="0" bIns="0" rtlCol="0" anchor="t">
            <a:spAutoFit/>
          </a:bodyPr>
          <a:lstStyle/>
          <a:p>
            <a:pPr algn="ctr">
              <a:lnSpc>
                <a:spcPts val="5209"/>
              </a:lnSpc>
              <a:spcBef>
                <a:spcPct val="0"/>
              </a:spcBef>
            </a:pPr>
            <a:r>
              <a:rPr lang="en-US" sz="4007" dirty="0">
                <a:solidFill>
                  <a:srgbClr val="000000"/>
                </a:solidFill>
                <a:latin typeface="Hammersmith One"/>
              </a:rPr>
              <a:t>•  Identifying security threats</a:t>
            </a:r>
          </a:p>
          <a:p>
            <a:pPr algn="ctr">
              <a:lnSpc>
                <a:spcPts val="5209"/>
              </a:lnSpc>
              <a:spcBef>
                <a:spcPct val="0"/>
              </a:spcBef>
            </a:pPr>
            <a:r>
              <a:rPr lang="en-US" sz="4007" dirty="0">
                <a:solidFill>
                  <a:srgbClr val="000000"/>
                </a:solidFill>
                <a:latin typeface="Hammersmith One"/>
              </a:rPr>
              <a:t>•  Troubleshooting   undesirable network behaviors</a:t>
            </a:r>
          </a:p>
          <a:p>
            <a:pPr algn="ctr">
              <a:lnSpc>
                <a:spcPts val="5209"/>
              </a:lnSpc>
              <a:spcBef>
                <a:spcPct val="0"/>
              </a:spcBef>
            </a:pPr>
            <a:r>
              <a:rPr lang="en-US" sz="4007" dirty="0">
                <a:solidFill>
                  <a:srgbClr val="000000"/>
                </a:solidFill>
                <a:latin typeface="Hammersmith One"/>
              </a:rPr>
              <a:t>•  Identifying network congestion (overcrowding)</a:t>
            </a:r>
          </a:p>
          <a:p>
            <a:pPr algn="ctr">
              <a:lnSpc>
                <a:spcPts val="5209"/>
              </a:lnSpc>
              <a:spcBef>
                <a:spcPct val="0"/>
              </a:spcBef>
            </a:pPr>
            <a:r>
              <a:rPr lang="en-US" sz="4007" dirty="0">
                <a:solidFill>
                  <a:srgbClr val="000000"/>
                </a:solidFill>
                <a:latin typeface="Hammersmith One"/>
              </a:rPr>
              <a:t>•  Identifying            data/packet loss</a:t>
            </a:r>
          </a:p>
        </p:txBody>
      </p:sp>
      <p:pic>
        <p:nvPicPr>
          <p:cNvPr id="11" name="Picture 11"/>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6013633" y="7472947"/>
            <a:ext cx="399195" cy="3995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38200" y="-432921"/>
            <a:ext cx="6858000" cy="10719921"/>
          </a:xfrm>
          <a:prstGeom prst="rect">
            <a:avLst/>
          </a:prstGeom>
          <a:solidFill>
            <a:srgbClr val="FFB923"/>
          </a:solidFill>
        </p:spPr>
      </p:sp>
      <p:pic>
        <p:nvPicPr>
          <p:cNvPr id="3" name="Picture 3"/>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rot="5400000">
            <a:off x="12455655" y="4762909"/>
            <a:ext cx="10861953" cy="802736"/>
          </a:xfrm>
          <a:prstGeom prst="rect">
            <a:avLst/>
          </a:prstGeom>
        </p:spPr>
      </p:pic>
      <p:grpSp>
        <p:nvGrpSpPr>
          <p:cNvPr id="4" name="Group 4"/>
          <p:cNvGrpSpPr/>
          <p:nvPr/>
        </p:nvGrpSpPr>
        <p:grpSpPr>
          <a:xfrm>
            <a:off x="9287215" y="3334105"/>
            <a:ext cx="6458825" cy="457200"/>
            <a:chOff x="0" y="0"/>
            <a:chExt cx="8611767" cy="609600"/>
          </a:xfrm>
        </p:grpSpPr>
        <p:sp>
          <p:nvSpPr>
            <p:cNvPr id="5" name="TextBox 5"/>
            <p:cNvSpPr txBox="1"/>
            <p:nvPr/>
          </p:nvSpPr>
          <p:spPr>
            <a:xfrm>
              <a:off x="962069" y="-57150"/>
              <a:ext cx="7649697" cy="666750"/>
            </a:xfrm>
            <a:prstGeom prst="rect">
              <a:avLst/>
            </a:prstGeom>
          </p:spPr>
          <p:txBody>
            <a:bodyPr lIns="0" tIns="0" rIns="0" bIns="0" rtlCol="0" anchor="t">
              <a:spAutoFit/>
            </a:bodyPr>
            <a:lstStyle/>
            <a:p>
              <a:pPr>
                <a:lnSpc>
                  <a:spcPts val="4200"/>
                </a:lnSpc>
              </a:pPr>
              <a:r>
                <a:rPr lang="en-US" sz="3000">
                  <a:solidFill>
                    <a:srgbClr val="000000"/>
                  </a:solidFill>
                  <a:latin typeface="Clear Sans Regular"/>
                </a:rPr>
                <a:t>Exploring different channels</a:t>
              </a:r>
            </a:p>
          </p:txBody>
        </p:sp>
        <p:pic>
          <p:nvPicPr>
            <p:cNvPr id="6" name="Picture 6"/>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l="50" r="34"/>
            <a:stretch>
              <a:fillRect/>
            </a:stretch>
          </p:blipFill>
          <p:spPr>
            <a:xfrm rot="5400000">
              <a:off x="226" y="38444"/>
              <a:ext cx="532260" cy="532712"/>
            </a:xfrm>
            <a:prstGeom prst="rect">
              <a:avLst/>
            </a:prstGeom>
          </p:spPr>
        </p:pic>
      </p:grpSp>
      <p:grpSp>
        <p:nvGrpSpPr>
          <p:cNvPr id="7" name="Group 7"/>
          <p:cNvGrpSpPr/>
          <p:nvPr/>
        </p:nvGrpSpPr>
        <p:grpSpPr>
          <a:xfrm>
            <a:off x="9287215" y="4451051"/>
            <a:ext cx="6458825" cy="457200"/>
            <a:chOff x="0" y="0"/>
            <a:chExt cx="8611767" cy="609600"/>
          </a:xfrm>
        </p:grpSpPr>
        <p:sp>
          <p:nvSpPr>
            <p:cNvPr id="8" name="TextBox 8"/>
            <p:cNvSpPr txBox="1"/>
            <p:nvPr/>
          </p:nvSpPr>
          <p:spPr>
            <a:xfrm>
              <a:off x="962069" y="-57150"/>
              <a:ext cx="7649697" cy="666750"/>
            </a:xfrm>
            <a:prstGeom prst="rect">
              <a:avLst/>
            </a:prstGeom>
          </p:spPr>
          <p:txBody>
            <a:bodyPr lIns="0" tIns="0" rIns="0" bIns="0" rtlCol="0" anchor="t">
              <a:spAutoFit/>
            </a:bodyPr>
            <a:lstStyle/>
            <a:p>
              <a:pPr>
                <a:lnSpc>
                  <a:spcPts val="4200"/>
                </a:lnSpc>
              </a:pPr>
              <a:r>
                <a:rPr lang="en-US" sz="3000">
                  <a:solidFill>
                    <a:srgbClr val="000000"/>
                  </a:solidFill>
                  <a:latin typeface="Clear Sans Regular"/>
                </a:rPr>
                <a:t>Key findings</a:t>
              </a:r>
            </a:p>
          </p:txBody>
        </p:sp>
        <p:pic>
          <p:nvPicPr>
            <p:cNvPr id="9" name="Picture 9"/>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l="50" r="34"/>
            <a:stretch>
              <a:fillRect/>
            </a:stretch>
          </p:blipFill>
          <p:spPr>
            <a:xfrm rot="5400000">
              <a:off x="226" y="38444"/>
              <a:ext cx="532260" cy="532712"/>
            </a:xfrm>
            <a:prstGeom prst="rect">
              <a:avLst/>
            </a:prstGeom>
          </p:spPr>
        </p:pic>
      </p:grpSp>
      <p:grpSp>
        <p:nvGrpSpPr>
          <p:cNvPr id="10" name="Group 10"/>
          <p:cNvGrpSpPr/>
          <p:nvPr/>
        </p:nvGrpSpPr>
        <p:grpSpPr>
          <a:xfrm>
            <a:off x="9287215" y="5567998"/>
            <a:ext cx="6458825" cy="457200"/>
            <a:chOff x="0" y="0"/>
            <a:chExt cx="8611767" cy="609600"/>
          </a:xfrm>
        </p:grpSpPr>
        <p:sp>
          <p:nvSpPr>
            <p:cNvPr id="11" name="TextBox 11"/>
            <p:cNvSpPr txBox="1"/>
            <p:nvPr/>
          </p:nvSpPr>
          <p:spPr>
            <a:xfrm>
              <a:off x="962069" y="-57150"/>
              <a:ext cx="7649697" cy="666750"/>
            </a:xfrm>
            <a:prstGeom prst="rect">
              <a:avLst/>
            </a:prstGeom>
          </p:spPr>
          <p:txBody>
            <a:bodyPr lIns="0" tIns="0" rIns="0" bIns="0" rtlCol="0" anchor="t">
              <a:spAutoFit/>
            </a:bodyPr>
            <a:lstStyle/>
            <a:p>
              <a:pPr>
                <a:lnSpc>
                  <a:spcPts val="4200"/>
                </a:lnSpc>
              </a:pPr>
              <a:r>
                <a:rPr lang="en-US" sz="3000">
                  <a:solidFill>
                    <a:srgbClr val="000000"/>
                  </a:solidFill>
                  <a:latin typeface="Clear Sans Regular"/>
                </a:rPr>
                <a:t>Tips from the experts</a:t>
              </a:r>
            </a:p>
          </p:txBody>
        </p:sp>
        <p:pic>
          <p:nvPicPr>
            <p:cNvPr id="12" name="Picture 12"/>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l="50" r="34"/>
            <a:stretch>
              <a:fillRect/>
            </a:stretch>
          </p:blipFill>
          <p:spPr>
            <a:xfrm rot="5400000">
              <a:off x="226" y="38444"/>
              <a:ext cx="532260" cy="532712"/>
            </a:xfrm>
            <a:prstGeom prst="rect">
              <a:avLst/>
            </a:prstGeom>
          </p:spPr>
        </p:pic>
      </p:grpSp>
      <p:grpSp>
        <p:nvGrpSpPr>
          <p:cNvPr id="13" name="Group 13"/>
          <p:cNvGrpSpPr/>
          <p:nvPr/>
        </p:nvGrpSpPr>
        <p:grpSpPr>
          <a:xfrm>
            <a:off x="9287215" y="6684944"/>
            <a:ext cx="6458825" cy="457200"/>
            <a:chOff x="0" y="0"/>
            <a:chExt cx="8611767" cy="609600"/>
          </a:xfrm>
        </p:grpSpPr>
        <p:sp>
          <p:nvSpPr>
            <p:cNvPr id="14" name="TextBox 14"/>
            <p:cNvSpPr txBox="1"/>
            <p:nvPr/>
          </p:nvSpPr>
          <p:spPr>
            <a:xfrm>
              <a:off x="962069" y="-57150"/>
              <a:ext cx="7649697" cy="666750"/>
            </a:xfrm>
            <a:prstGeom prst="rect">
              <a:avLst/>
            </a:prstGeom>
          </p:spPr>
          <p:txBody>
            <a:bodyPr lIns="0" tIns="0" rIns="0" bIns="0" rtlCol="0" anchor="t">
              <a:spAutoFit/>
            </a:bodyPr>
            <a:lstStyle/>
            <a:p>
              <a:pPr>
                <a:lnSpc>
                  <a:spcPts val="4200"/>
                </a:lnSpc>
              </a:pPr>
              <a:r>
                <a:rPr lang="en-US" sz="3000">
                  <a:solidFill>
                    <a:srgbClr val="000000"/>
                  </a:solidFill>
                  <a:latin typeface="Clear Sans Regular"/>
                </a:rPr>
                <a:t>Examples</a:t>
              </a:r>
            </a:p>
          </p:txBody>
        </p:sp>
        <p:pic>
          <p:nvPicPr>
            <p:cNvPr id="15" name="Picture 15"/>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l="50" r="34"/>
            <a:stretch>
              <a:fillRect/>
            </a:stretch>
          </p:blipFill>
          <p:spPr>
            <a:xfrm rot="5400000">
              <a:off x="226" y="38444"/>
              <a:ext cx="532260" cy="532712"/>
            </a:xfrm>
            <a:prstGeom prst="rect">
              <a:avLst/>
            </a:prstGeom>
          </p:spPr>
        </p:pic>
      </p:grpSp>
      <p:grpSp>
        <p:nvGrpSpPr>
          <p:cNvPr id="16" name="Group 16"/>
          <p:cNvGrpSpPr/>
          <p:nvPr/>
        </p:nvGrpSpPr>
        <p:grpSpPr>
          <a:xfrm>
            <a:off x="9287215" y="7801891"/>
            <a:ext cx="6458825" cy="457200"/>
            <a:chOff x="0" y="0"/>
            <a:chExt cx="8611767" cy="609600"/>
          </a:xfrm>
        </p:grpSpPr>
        <p:sp>
          <p:nvSpPr>
            <p:cNvPr id="17" name="TextBox 17"/>
            <p:cNvSpPr txBox="1"/>
            <p:nvPr/>
          </p:nvSpPr>
          <p:spPr>
            <a:xfrm>
              <a:off x="962069" y="-57150"/>
              <a:ext cx="7649697" cy="666750"/>
            </a:xfrm>
            <a:prstGeom prst="rect">
              <a:avLst/>
            </a:prstGeom>
          </p:spPr>
          <p:txBody>
            <a:bodyPr lIns="0" tIns="0" rIns="0" bIns="0" rtlCol="0" anchor="t">
              <a:spAutoFit/>
            </a:bodyPr>
            <a:lstStyle/>
            <a:p>
              <a:pPr>
                <a:lnSpc>
                  <a:spcPts val="4200"/>
                </a:lnSpc>
              </a:pPr>
              <a:r>
                <a:rPr lang="en-US" sz="3000">
                  <a:solidFill>
                    <a:srgbClr val="000000"/>
                  </a:solidFill>
                  <a:latin typeface="Clear Sans Regular"/>
                </a:rPr>
                <a:t>How brands work online</a:t>
              </a:r>
            </a:p>
          </p:txBody>
        </p:sp>
        <p:pic>
          <p:nvPicPr>
            <p:cNvPr id="18" name="Picture 18"/>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l="50" r="34"/>
            <a:stretch>
              <a:fillRect/>
            </a:stretch>
          </p:blipFill>
          <p:spPr>
            <a:xfrm rot="5400000">
              <a:off x="226" y="38444"/>
              <a:ext cx="532260" cy="532712"/>
            </a:xfrm>
            <a:prstGeom prst="rect">
              <a:avLst/>
            </a:prstGeom>
          </p:spPr>
        </p:pic>
      </p:grpSp>
      <p:grpSp>
        <p:nvGrpSpPr>
          <p:cNvPr id="19" name="Group 19"/>
          <p:cNvGrpSpPr/>
          <p:nvPr/>
        </p:nvGrpSpPr>
        <p:grpSpPr>
          <a:xfrm>
            <a:off x="152400" y="1647564"/>
            <a:ext cx="6081069" cy="3920433"/>
            <a:chOff x="-568809" y="95251"/>
            <a:chExt cx="8108091" cy="5227244"/>
          </a:xfrm>
        </p:grpSpPr>
        <p:sp>
          <p:nvSpPr>
            <p:cNvPr id="20" name="TextBox 20"/>
            <p:cNvSpPr txBox="1"/>
            <p:nvPr/>
          </p:nvSpPr>
          <p:spPr>
            <a:xfrm>
              <a:off x="-568809" y="95251"/>
              <a:ext cx="8108091" cy="3925809"/>
            </a:xfrm>
            <a:prstGeom prst="rect">
              <a:avLst/>
            </a:prstGeom>
          </p:spPr>
          <p:txBody>
            <a:bodyPr wrap="square" lIns="0" tIns="0" rIns="0" bIns="0" rtlCol="0" anchor="t">
              <a:spAutoFit/>
            </a:bodyPr>
            <a:lstStyle/>
            <a:p>
              <a:pPr marL="0" lvl="0" indent="0" algn="l">
                <a:lnSpc>
                  <a:spcPts val="11415"/>
                </a:lnSpc>
                <a:spcBef>
                  <a:spcPct val="0"/>
                </a:spcBef>
              </a:pPr>
              <a:r>
                <a:rPr lang="en-US" sz="10377" dirty="0">
                  <a:solidFill>
                    <a:srgbClr val="FFFFFF"/>
                  </a:solidFill>
                  <a:latin typeface="Hammersmith One Bold"/>
                </a:rPr>
                <a:t>METHOD USED:</a:t>
              </a:r>
            </a:p>
          </p:txBody>
        </p:sp>
        <p:pic>
          <p:nvPicPr>
            <p:cNvPr id="21" name="Picture 21"/>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l="160" t="21264" r="6608" b="71845"/>
            <a:stretch>
              <a:fillRect/>
            </a:stretch>
          </p:blipFill>
          <p:spPr>
            <a:xfrm>
              <a:off x="0" y="4765316"/>
              <a:ext cx="7539282" cy="557179"/>
            </a:xfrm>
            <a:prstGeom prst="rect">
              <a:avLst/>
            </a:prstGeom>
          </p:spPr>
        </p:pic>
      </p:grpSp>
      <p:pic>
        <p:nvPicPr>
          <p:cNvPr id="22" name="Picture 22"/>
          <p:cNvPicPr>
            <a:picLocks noChangeAspect="1"/>
          </p:cNvPicPr>
          <p:nvPr/>
        </p:nvPicPr>
        <p:blipFill>
          <a:blip r:embed="rId8"/>
          <a:srcRect l="58" r="2746" b="1259"/>
          <a:stretch>
            <a:fillRect/>
          </a:stretch>
        </p:blipFill>
        <p:spPr>
          <a:xfrm>
            <a:off x="6233468" y="-72722"/>
            <a:ext cx="11145428" cy="104324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7242518" y="1434668"/>
            <a:ext cx="14728050" cy="7362915"/>
            <a:chOff x="0" y="0"/>
            <a:chExt cx="19637400" cy="9817220"/>
          </a:xfrm>
        </p:grpSpPr>
        <p:pic>
          <p:nvPicPr>
            <p:cNvPr id="3" name="Picture 3"/>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9816011" y="-4169"/>
              <a:ext cx="9817220" cy="9825559"/>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4169" y="-4169"/>
              <a:ext cx="9817220" cy="9825559"/>
            </a:xfrm>
            <a:prstGeom prst="rect">
              <a:avLst/>
            </a:prstGeom>
          </p:spPr>
        </p:pic>
      </p:grpSp>
      <p:pic>
        <p:nvPicPr>
          <p:cNvPr id="5" name="Picture 5"/>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1430586" y="2513683"/>
            <a:ext cx="399195" cy="399534"/>
          </a:xfrm>
          <a:prstGeom prst="rect">
            <a:avLst/>
          </a:prstGeom>
        </p:spPr>
      </p:pic>
      <p:sp>
        <p:nvSpPr>
          <p:cNvPr id="6" name="AutoShape 6"/>
          <p:cNvSpPr/>
          <p:nvPr/>
        </p:nvSpPr>
        <p:spPr>
          <a:xfrm>
            <a:off x="1829951" y="8849418"/>
            <a:ext cx="15043897" cy="0"/>
          </a:xfrm>
          <a:prstGeom prst="line">
            <a:avLst/>
          </a:prstGeom>
          <a:ln w="19050" cap="rnd">
            <a:solidFill>
              <a:srgbClr val="FFB923"/>
            </a:solidFill>
            <a:prstDash val="solid"/>
            <a:headEnd type="none" w="sm" len="sm"/>
            <a:tailEnd type="none" w="sm" len="sm"/>
          </a:ln>
        </p:spPr>
      </p:sp>
      <p:sp>
        <p:nvSpPr>
          <p:cNvPr id="7" name="TextBox 7"/>
          <p:cNvSpPr txBox="1"/>
          <p:nvPr/>
        </p:nvSpPr>
        <p:spPr>
          <a:xfrm>
            <a:off x="1430417" y="1104900"/>
            <a:ext cx="7423793" cy="1212850"/>
          </a:xfrm>
          <a:prstGeom prst="rect">
            <a:avLst/>
          </a:prstGeom>
        </p:spPr>
        <p:txBody>
          <a:bodyPr lIns="0" tIns="0" rIns="0" bIns="0" rtlCol="0" anchor="t">
            <a:spAutoFit/>
          </a:bodyPr>
          <a:lstStyle/>
          <a:p>
            <a:pPr marL="0" lvl="0" indent="0" algn="l">
              <a:lnSpc>
                <a:spcPts val="9349"/>
              </a:lnSpc>
              <a:spcBef>
                <a:spcPct val="0"/>
              </a:spcBef>
            </a:pPr>
            <a:r>
              <a:rPr lang="en-US" sz="8499">
                <a:solidFill>
                  <a:srgbClr val="000000"/>
                </a:solidFill>
                <a:latin typeface="Hammersmith One Bold"/>
              </a:rPr>
              <a:t>RESULTS:</a:t>
            </a:r>
          </a:p>
        </p:txBody>
      </p:sp>
      <p:sp>
        <p:nvSpPr>
          <p:cNvPr id="8" name="TextBox 8"/>
          <p:cNvSpPr txBox="1"/>
          <p:nvPr/>
        </p:nvSpPr>
        <p:spPr>
          <a:xfrm>
            <a:off x="1630184" y="2318532"/>
            <a:ext cx="16241776" cy="6549936"/>
          </a:xfrm>
          <a:prstGeom prst="rect">
            <a:avLst/>
          </a:prstGeom>
        </p:spPr>
        <p:txBody>
          <a:bodyPr lIns="0" tIns="0" rIns="0" bIns="0" rtlCol="0" anchor="t">
            <a:spAutoFit/>
          </a:bodyPr>
          <a:lstStyle/>
          <a:p>
            <a:pPr algn="ctr">
              <a:lnSpc>
                <a:spcPts val="5209"/>
              </a:lnSpc>
              <a:spcBef>
                <a:spcPct val="0"/>
              </a:spcBef>
            </a:pPr>
            <a:r>
              <a:rPr lang="en-US" sz="4007" dirty="0">
                <a:solidFill>
                  <a:srgbClr val="000000"/>
                </a:solidFill>
                <a:latin typeface="Hammersmith One"/>
              </a:rPr>
              <a:t>During this course of study, we found that many problems had been addressed yet storage is one of the primary concerns in a packet capture. Firstly, you can capture packets for a short period of time. Secondly, you can configure a filter to capture only a specific subset of packets.</a:t>
            </a:r>
          </a:p>
          <a:p>
            <a:pPr algn="ctr">
              <a:lnSpc>
                <a:spcPts val="5209"/>
              </a:lnSpc>
              <a:spcBef>
                <a:spcPct val="0"/>
              </a:spcBef>
            </a:pPr>
            <a:r>
              <a:rPr lang="en-US" sz="4007" dirty="0">
                <a:solidFill>
                  <a:srgbClr val="000000"/>
                </a:solidFill>
                <a:latin typeface="Hammersmith One"/>
              </a:rPr>
              <a:t>Finally, you can use external storage drives to keep files of captured packets. This last option is especially useful for those that want to keep backups of all the traffic flowing through their network.</a:t>
            </a:r>
          </a:p>
          <a:p>
            <a:pPr algn="ctr">
              <a:lnSpc>
                <a:spcPts val="5209"/>
              </a:lnSpc>
              <a:spcBef>
                <a:spcPct val="0"/>
              </a:spcBef>
            </a:pPr>
            <a:endParaRPr/>
          </a:p>
        </p:txBody>
      </p:sp>
      <p:pic>
        <p:nvPicPr>
          <p:cNvPr id="9" name="Picture 9"/>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50" r="34"/>
          <a:stretch>
            <a:fillRect/>
          </a:stretch>
        </p:blipFill>
        <p:spPr>
          <a:xfrm rot="5400000">
            <a:off x="1430580" y="5607624"/>
            <a:ext cx="385164" cy="38549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B923"/>
        </a:solidFill>
        <a:effectLst/>
      </p:bgPr>
    </p:bg>
    <p:spTree>
      <p:nvGrpSpPr>
        <p:cNvPr id="1" name=""/>
        <p:cNvGrpSpPr/>
        <p:nvPr/>
      </p:nvGrpSpPr>
      <p:grpSpPr>
        <a:xfrm>
          <a:off x="0" y="0"/>
          <a:ext cx="0" cy="0"/>
          <a:chOff x="0" y="0"/>
          <a:chExt cx="0" cy="0"/>
        </a:xfrm>
      </p:grpSpPr>
      <p:grpSp>
        <p:nvGrpSpPr>
          <p:cNvPr id="2" name="Group 2"/>
          <p:cNvGrpSpPr/>
          <p:nvPr/>
        </p:nvGrpSpPr>
        <p:grpSpPr>
          <a:xfrm>
            <a:off x="272303" y="0"/>
            <a:ext cx="11137085" cy="2383964"/>
            <a:chOff x="0" y="0"/>
            <a:chExt cx="14849447" cy="3178618"/>
          </a:xfrm>
        </p:grpSpPr>
        <p:sp>
          <p:nvSpPr>
            <p:cNvPr id="3" name="TextBox 3"/>
            <p:cNvSpPr txBox="1"/>
            <p:nvPr/>
          </p:nvSpPr>
          <p:spPr>
            <a:xfrm>
              <a:off x="0" y="85725"/>
              <a:ext cx="14849447" cy="1794563"/>
            </a:xfrm>
            <a:prstGeom prst="rect">
              <a:avLst/>
            </a:prstGeom>
          </p:spPr>
          <p:txBody>
            <a:bodyPr lIns="0" tIns="0" rIns="0" bIns="0" rtlCol="0" anchor="t">
              <a:spAutoFit/>
            </a:bodyPr>
            <a:lstStyle/>
            <a:p>
              <a:pPr marL="0" lvl="0" indent="0">
                <a:lnSpc>
                  <a:spcPts val="10228"/>
                </a:lnSpc>
                <a:spcBef>
                  <a:spcPct val="0"/>
                </a:spcBef>
              </a:pPr>
              <a:r>
                <a:rPr lang="en-US" sz="9298">
                  <a:solidFill>
                    <a:srgbClr val="FFFFFF"/>
                  </a:solidFill>
                  <a:latin typeface="Hammersmith One Bold"/>
                </a:rPr>
                <a:t>CONCLUSION: </a:t>
              </a:r>
            </a:p>
          </p:txBody>
        </p:sp>
        <p:pic>
          <p:nvPicPr>
            <p:cNvPr id="4" name="Picture 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0" y="2522361"/>
              <a:ext cx="8879922" cy="656257"/>
            </a:xfrm>
            <a:prstGeom prst="rect">
              <a:avLst/>
            </a:prstGeom>
          </p:spPr>
        </p:pic>
      </p:grpSp>
      <p:sp>
        <p:nvSpPr>
          <p:cNvPr id="5" name="TextBox 5"/>
          <p:cNvSpPr txBox="1"/>
          <p:nvPr/>
        </p:nvSpPr>
        <p:spPr>
          <a:xfrm>
            <a:off x="770362" y="2011368"/>
            <a:ext cx="16488938" cy="7864386"/>
          </a:xfrm>
          <a:prstGeom prst="rect">
            <a:avLst/>
          </a:prstGeom>
        </p:spPr>
        <p:txBody>
          <a:bodyPr lIns="0" tIns="0" rIns="0" bIns="0" rtlCol="0" anchor="t">
            <a:spAutoFit/>
          </a:bodyPr>
          <a:lstStyle/>
          <a:p>
            <a:pPr algn="ctr">
              <a:lnSpc>
                <a:spcPts val="5209"/>
              </a:lnSpc>
            </a:pPr>
            <a:r>
              <a:rPr lang="en-US" sz="4007">
                <a:solidFill>
                  <a:srgbClr val="000000"/>
                </a:solidFill>
                <a:latin typeface="Hammersmith One"/>
              </a:rPr>
              <a:t>     There are many available tools used to capture network</a:t>
            </a:r>
          </a:p>
          <a:p>
            <a:pPr algn="ctr">
              <a:lnSpc>
                <a:spcPts val="5209"/>
              </a:lnSpc>
            </a:pPr>
            <a:r>
              <a:rPr lang="en-US" sz="4007">
                <a:solidFill>
                  <a:srgbClr val="000000"/>
                </a:solidFill>
                <a:latin typeface="Hammersmith One"/>
              </a:rPr>
              <a:t>traffic, but there are limitations in some of the tools. Some</a:t>
            </a:r>
          </a:p>
          <a:p>
            <a:pPr algn="ctr">
              <a:lnSpc>
                <a:spcPts val="5209"/>
              </a:lnSpc>
            </a:pPr>
            <a:r>
              <a:rPr lang="en-US" sz="4007">
                <a:solidFill>
                  <a:srgbClr val="000000"/>
                </a:solidFill>
                <a:latin typeface="Hammersmith One"/>
              </a:rPr>
              <a:t>tools only capture network traffic without analysis, while</a:t>
            </a:r>
          </a:p>
          <a:p>
            <a:pPr algn="ctr">
              <a:lnSpc>
                <a:spcPts val="5209"/>
              </a:lnSpc>
            </a:pPr>
            <a:r>
              <a:rPr lang="en-US" sz="4007">
                <a:solidFill>
                  <a:srgbClr val="000000"/>
                </a:solidFill>
                <a:latin typeface="Hammersmith One"/>
              </a:rPr>
              <a:t>some require a large memory size for installation therefore</a:t>
            </a:r>
          </a:p>
          <a:p>
            <a:pPr algn="ctr">
              <a:lnSpc>
                <a:spcPts val="5209"/>
              </a:lnSpc>
            </a:pPr>
            <a:r>
              <a:rPr lang="en-US" sz="4007">
                <a:solidFill>
                  <a:srgbClr val="000000"/>
                </a:solidFill>
                <a:latin typeface="Hammersmith One"/>
              </a:rPr>
              <a:t>the researcher has to use other tools for analysis to get the</a:t>
            </a:r>
          </a:p>
          <a:p>
            <a:pPr algn="ctr">
              <a:lnSpc>
                <a:spcPts val="5209"/>
              </a:lnSpc>
            </a:pPr>
            <a:r>
              <a:rPr lang="en-US" sz="4007">
                <a:solidFill>
                  <a:srgbClr val="000000"/>
                </a:solidFill>
                <a:latin typeface="Hammersmith One"/>
              </a:rPr>
              <a:t>traffic features as required and also consider the memory</a:t>
            </a:r>
          </a:p>
          <a:p>
            <a:pPr algn="ctr">
              <a:lnSpc>
                <a:spcPts val="5209"/>
              </a:lnSpc>
            </a:pPr>
            <a:r>
              <a:rPr lang="en-US" sz="4007">
                <a:solidFill>
                  <a:srgbClr val="000000"/>
                </a:solidFill>
                <a:latin typeface="Hammersmith One"/>
              </a:rPr>
              <a:t>size of the system in use.  </a:t>
            </a:r>
          </a:p>
          <a:p>
            <a:pPr algn="ctr">
              <a:lnSpc>
                <a:spcPts val="5209"/>
              </a:lnSpc>
            </a:pPr>
            <a:endParaRPr/>
          </a:p>
          <a:p>
            <a:pPr algn="ctr">
              <a:lnSpc>
                <a:spcPts val="5209"/>
              </a:lnSpc>
            </a:pPr>
            <a:r>
              <a:rPr lang="en-US" sz="4007">
                <a:solidFill>
                  <a:srgbClr val="000000"/>
                </a:solidFill>
                <a:latin typeface="Hammersmith One"/>
              </a:rPr>
              <a:t>So, we will try to develop a model where packet capture takes less memory size. It can be used for</a:t>
            </a:r>
          </a:p>
          <a:p>
            <a:pPr algn="ctr">
              <a:lnSpc>
                <a:spcPts val="5209"/>
              </a:lnSpc>
            </a:pPr>
            <a:r>
              <a:rPr lang="en-US" sz="4007">
                <a:solidFill>
                  <a:srgbClr val="000000"/>
                </a:solidFill>
                <a:latin typeface="Hammersmith One"/>
              </a:rPr>
              <a:t>network traffic monitoring, traffic analysis, troubleshooting</a:t>
            </a:r>
          </a:p>
          <a:p>
            <a:pPr algn="ctr">
              <a:lnSpc>
                <a:spcPts val="5209"/>
              </a:lnSpc>
              <a:spcBef>
                <a:spcPct val="0"/>
              </a:spcBef>
            </a:pPr>
            <a:r>
              <a:rPr lang="en-US" sz="4007">
                <a:solidFill>
                  <a:srgbClr val="000000"/>
                </a:solidFill>
                <a:latin typeface="Hammersmith One"/>
              </a:rPr>
              <a:t>and other useful purposes.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752638" y="0"/>
            <a:ext cx="12593818" cy="10287000"/>
          </a:xfrm>
          <a:prstGeom prst="rect">
            <a:avLst/>
          </a:prstGeom>
          <a:solidFill>
            <a:srgbClr val="FFB923"/>
          </a:solidFill>
        </p:spPr>
      </p:sp>
      <p:sp>
        <p:nvSpPr>
          <p:cNvPr id="3" name="TextBox 3"/>
          <p:cNvSpPr txBox="1"/>
          <p:nvPr/>
        </p:nvSpPr>
        <p:spPr>
          <a:xfrm>
            <a:off x="4563499" y="4085265"/>
            <a:ext cx="10233216" cy="2002171"/>
          </a:xfrm>
          <a:prstGeom prst="rect">
            <a:avLst/>
          </a:prstGeom>
        </p:spPr>
        <p:txBody>
          <a:bodyPr lIns="0" tIns="0" rIns="0" bIns="0" rtlCol="0" anchor="t">
            <a:spAutoFit/>
          </a:bodyPr>
          <a:lstStyle/>
          <a:p>
            <a:pPr>
              <a:lnSpc>
                <a:spcPts val="16164"/>
              </a:lnSpc>
            </a:pPr>
            <a:r>
              <a:rPr lang="en-US" sz="12434" spc="497">
                <a:solidFill>
                  <a:srgbClr val="FFFFFF"/>
                </a:solidFill>
                <a:latin typeface="Clear Sans Regular Bold"/>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696</Words>
  <Application>Microsoft Office PowerPoint</Application>
  <PresentationFormat>Custom</PresentationFormat>
  <Paragraphs>61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Hammersmith One Bold</vt:lpstr>
      <vt:lpstr>Arimo Bold</vt:lpstr>
      <vt:lpstr>Hammersmith One</vt:lpstr>
      <vt:lpstr>Arimo</vt:lpstr>
      <vt:lpstr>Calibri</vt:lpstr>
      <vt:lpstr>Clear Sans Regular Bold</vt:lpstr>
      <vt:lpstr>Clear Sans Regular</vt: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CAPTURE</dc:title>
  <dc:creator>Lahari</dc:creator>
  <cp:lastModifiedBy>Lahari</cp:lastModifiedBy>
  <cp:revision>4</cp:revision>
  <dcterms:created xsi:type="dcterms:W3CDTF">2006-08-16T00:00:00Z</dcterms:created>
  <dcterms:modified xsi:type="dcterms:W3CDTF">2022-02-25T08:05:59Z</dcterms:modified>
  <dc:identifier>DAE2piXplb4</dc:identifier>
</cp:coreProperties>
</file>