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7" r:id="rId4"/>
    <p:sldId id="268" r:id="rId5"/>
    <p:sldId id="259" r:id="rId6"/>
    <p:sldId id="260" r:id="rId7"/>
    <p:sldId id="262" r:id="rId8"/>
    <p:sldId id="263" r:id="rId9"/>
    <p:sldId id="264" r:id="rId10"/>
    <p:sldId id="269" r:id="rId11"/>
    <p:sldId id="266" r:id="rId12"/>
    <p:sldId id="265" r:id="rId13"/>
    <p:sldId id="267" r:id="rId14"/>
  </p:sldIdLst>
  <p:sldSz cx="18288000" cy="10287000"/>
  <p:notesSz cx="6858000" cy="9144000"/>
  <p:embeddedFontLst>
    <p:embeddedFont>
      <p:font typeface="Calibri" pitchFamily="34" charset="0"/>
      <p:regular r:id="rId15"/>
      <p:bold r:id="rId16"/>
      <p:italic r:id="rId17"/>
      <p:boldItalic r:id="rId18"/>
    </p:embeddedFont>
    <p:embeddedFont>
      <p:font typeface="Montserrat Semi-Bold" charset="0"/>
      <p:regular r:id="rId19"/>
    </p:embeddedFont>
    <p:embeddedFont>
      <p:font typeface="Montserrat Semi-Bold Bold" charset="0"/>
      <p:regular r:id="rId20"/>
    </p:embeddedFont>
    <p:embeddedFont>
      <p:font typeface="Montserrat Classic Bold" charset="0"/>
      <p:regular r:id="rId21"/>
    </p:embeddedFont>
    <p:embeddedFont>
      <p:font typeface="Montserrat" charset="0"/>
      <p:regular r:id="rId22"/>
    </p:embeddedFont>
    <p:embeddedFont>
      <p:font typeface="Montserrat Classic"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varScale="1">
        <p:scale>
          <a:sx n="55" d="100"/>
          <a:sy n="55" d="100"/>
        </p:scale>
        <p:origin x="-65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17083" r="16760"/>
          <a:stretch>
            <a:fillRect/>
          </a:stretch>
        </p:blipFill>
        <p:spPr>
          <a:xfrm>
            <a:off x="0" y="0"/>
            <a:ext cx="6818415" cy="10287000"/>
          </a:xfrm>
          <a:prstGeom prst="rect">
            <a:avLst/>
          </a:prstGeom>
        </p:spPr>
      </p:pic>
      <p:grpSp>
        <p:nvGrpSpPr>
          <p:cNvPr id="3" name="Group 3"/>
          <p:cNvGrpSpPr/>
          <p:nvPr/>
        </p:nvGrpSpPr>
        <p:grpSpPr>
          <a:xfrm>
            <a:off x="7624212" y="-757968"/>
            <a:ext cx="10317700" cy="11031351"/>
            <a:chOff x="0" y="-47625"/>
            <a:chExt cx="13756934" cy="14708468"/>
          </a:xfrm>
        </p:grpSpPr>
        <p:sp>
          <p:nvSpPr>
            <p:cNvPr id="4" name="TextBox 4"/>
            <p:cNvSpPr txBox="1"/>
            <p:nvPr/>
          </p:nvSpPr>
          <p:spPr>
            <a:xfrm>
              <a:off x="0" y="-47625"/>
              <a:ext cx="10997402" cy="641262"/>
            </a:xfrm>
            <a:prstGeom prst="rect">
              <a:avLst/>
            </a:prstGeom>
          </p:spPr>
          <p:txBody>
            <a:bodyPr lIns="0" tIns="0" rIns="0" bIns="0" rtlCol="0" anchor="t">
              <a:spAutoFit/>
            </a:bodyPr>
            <a:lstStyle/>
            <a:p>
              <a:pPr>
                <a:lnSpc>
                  <a:spcPts val="4090"/>
                </a:lnSpc>
              </a:pPr>
              <a:endParaRPr/>
            </a:p>
          </p:txBody>
        </p:sp>
        <p:sp>
          <p:nvSpPr>
            <p:cNvPr id="5" name="TextBox 5"/>
            <p:cNvSpPr txBox="1"/>
            <p:nvPr/>
          </p:nvSpPr>
          <p:spPr>
            <a:xfrm>
              <a:off x="0" y="9052470"/>
              <a:ext cx="13390741" cy="5608373"/>
            </a:xfrm>
            <a:prstGeom prst="rect">
              <a:avLst/>
            </a:prstGeom>
          </p:spPr>
          <p:txBody>
            <a:bodyPr lIns="0" tIns="0" rIns="0" bIns="0" rtlCol="0" anchor="t">
              <a:spAutoFit/>
            </a:bodyPr>
            <a:lstStyle/>
            <a:p>
              <a:pPr>
                <a:lnSpc>
                  <a:spcPts val="4090"/>
                </a:lnSpc>
              </a:pPr>
              <a:r>
                <a:rPr lang="en-US" sz="3600" b="1" dirty="0">
                  <a:solidFill>
                    <a:srgbClr val="FFFFFF"/>
                  </a:solidFill>
                  <a:latin typeface="Montserrat Semi-Bold"/>
                </a:rPr>
                <a:t>USING ARTIFICIAL INTELLIGENCE</a:t>
              </a:r>
            </a:p>
            <a:p>
              <a:pPr>
                <a:lnSpc>
                  <a:spcPts val="4090"/>
                </a:lnSpc>
              </a:pPr>
              <a:r>
                <a:rPr lang="en-US" dirty="0"/>
                <a:t>ENJKJSHI</a:t>
              </a:r>
              <a:endParaRPr/>
            </a:p>
            <a:p>
              <a:pPr>
                <a:lnSpc>
                  <a:spcPts val="4090"/>
                </a:lnSpc>
              </a:pPr>
              <a:endParaRPr/>
            </a:p>
            <a:p>
              <a:pPr>
                <a:lnSpc>
                  <a:spcPts val="4090"/>
                </a:lnSpc>
              </a:pPr>
              <a:r>
                <a:rPr lang="en-US" sz="2921" dirty="0">
                  <a:solidFill>
                    <a:srgbClr val="FFFFFF"/>
                  </a:solidFill>
                  <a:latin typeface="Montserrat Semi-Bold"/>
                </a:rPr>
                <a:t>PRESENTER:                                                             GUIDE:</a:t>
              </a:r>
            </a:p>
            <a:p>
              <a:pPr>
                <a:lnSpc>
                  <a:spcPts val="4090"/>
                </a:lnSpc>
              </a:pPr>
              <a:r>
                <a:rPr lang="en-US" sz="2921" dirty="0">
                  <a:solidFill>
                    <a:srgbClr val="FFFFFF"/>
                  </a:solidFill>
                  <a:latin typeface="Montserrat Semi-Bold"/>
                </a:rPr>
                <a:t>HANEESH-2010030323                         Dr. Arpita  Gupta       </a:t>
              </a:r>
            </a:p>
            <a:p>
              <a:pPr>
                <a:lnSpc>
                  <a:spcPts val="4090"/>
                </a:lnSpc>
              </a:pPr>
              <a:r>
                <a:rPr lang="en-US" sz="2921" dirty="0">
                  <a:solidFill>
                    <a:srgbClr val="FFFFFF"/>
                  </a:solidFill>
                  <a:latin typeface="Montserrat Semi-Bold"/>
                </a:rPr>
                <a:t>LAHARI     -2010030372                                             MAM</a:t>
              </a:r>
            </a:p>
            <a:p>
              <a:pPr>
                <a:lnSpc>
                  <a:spcPts val="4090"/>
                </a:lnSpc>
              </a:pPr>
              <a:r>
                <a:rPr lang="en-US" sz="2921" dirty="0">
                  <a:solidFill>
                    <a:srgbClr val="FFFFFF"/>
                  </a:solidFill>
                  <a:latin typeface="Montserrat Semi-Bold"/>
                </a:rPr>
                <a:t>MOUNIKA -2010030384</a:t>
              </a:r>
            </a:p>
            <a:p>
              <a:pPr>
                <a:lnSpc>
                  <a:spcPts val="4090"/>
                </a:lnSpc>
              </a:pPr>
              <a:r>
                <a:rPr lang="en-US" sz="2921" dirty="0">
                  <a:solidFill>
                    <a:srgbClr val="FFFFFF"/>
                  </a:solidFill>
                  <a:latin typeface="Montserrat Semi-Bold"/>
                </a:rPr>
                <a:t>RITHVIK     -2010030421</a:t>
              </a:r>
            </a:p>
          </p:txBody>
        </p:sp>
        <p:sp>
          <p:nvSpPr>
            <p:cNvPr id="6" name="TextBox 6"/>
            <p:cNvSpPr txBox="1"/>
            <p:nvPr/>
          </p:nvSpPr>
          <p:spPr>
            <a:xfrm>
              <a:off x="0" y="1884592"/>
              <a:ext cx="13756934" cy="6332133"/>
            </a:xfrm>
            <a:prstGeom prst="rect">
              <a:avLst/>
            </a:prstGeom>
          </p:spPr>
          <p:txBody>
            <a:bodyPr lIns="0" tIns="0" rIns="0" bIns="0" rtlCol="0" anchor="t">
              <a:spAutoFit/>
            </a:bodyPr>
            <a:lstStyle/>
            <a:p>
              <a:pPr>
                <a:lnSpc>
                  <a:spcPts val="9348"/>
                </a:lnSpc>
              </a:pPr>
              <a:r>
                <a:rPr lang="en-US" sz="7790" dirty="0">
                  <a:solidFill>
                    <a:srgbClr val="E1A10B"/>
                  </a:solidFill>
                  <a:latin typeface="Montserrat Semi-Bold Bold"/>
                </a:rPr>
                <a:t>HAND GESTURE RECOGNITION IN MEDICAL APPLICATION</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952500"/>
            <a:ext cx="11049000" cy="7812395"/>
          </a:xfrm>
          <a:prstGeom prst="rect">
            <a:avLst/>
          </a:prstGeom>
        </p:spPr>
        <p:txBody>
          <a:bodyPr wrap="square">
            <a:spAutoFit/>
          </a:bodyPr>
          <a:lstStyle/>
          <a:p>
            <a:pPr>
              <a:lnSpc>
                <a:spcPts val="4320"/>
              </a:lnSpc>
            </a:pPr>
            <a:endParaRPr lang="en-US" b="1" dirty="0" smtClean="0">
              <a:solidFill>
                <a:srgbClr val="FFC000"/>
              </a:solidFill>
              <a:latin typeface="Montserrat Semi-Bold"/>
            </a:endParaRPr>
          </a:p>
          <a:p>
            <a:pPr>
              <a:lnSpc>
                <a:spcPts val="4320"/>
              </a:lnSpc>
            </a:pPr>
            <a:r>
              <a:rPr lang="en-US" sz="7200" b="1" dirty="0" smtClean="0">
                <a:solidFill>
                  <a:srgbClr val="FFC000"/>
                </a:solidFill>
                <a:latin typeface="Montserrat Semi-Bold"/>
              </a:rPr>
              <a:t>FUTURE WORK:</a:t>
            </a:r>
          </a:p>
          <a:p>
            <a:pPr>
              <a:lnSpc>
                <a:spcPts val="4320"/>
              </a:lnSpc>
            </a:pPr>
            <a:endParaRPr lang="en-US" sz="5400" b="1" dirty="0" smtClean="0">
              <a:latin typeface="Montserrat Semi-Bold"/>
            </a:endParaRPr>
          </a:p>
          <a:p>
            <a:pPr>
              <a:lnSpc>
                <a:spcPts val="4320"/>
              </a:lnSpc>
            </a:pPr>
            <a:r>
              <a:rPr lang="en-US" sz="4000" dirty="0" smtClean="0">
                <a:latin typeface="Montserrat Semi-Bold"/>
              </a:rPr>
              <a:t>1.We </a:t>
            </a:r>
            <a:r>
              <a:rPr lang="en-US" sz="4000" dirty="0" smtClean="0">
                <a:latin typeface="Montserrat Semi-Bold"/>
              </a:rPr>
              <a:t>will try to develop a voice feature </a:t>
            </a:r>
            <a:r>
              <a:rPr lang="en-US" sz="4000" dirty="0" smtClean="0">
                <a:latin typeface="Montserrat Semi-Bold"/>
              </a:rPr>
              <a:t>, so </a:t>
            </a:r>
            <a:r>
              <a:rPr lang="en-US" sz="4000" dirty="0" smtClean="0">
                <a:latin typeface="Montserrat Semi-Bold"/>
              </a:rPr>
              <a:t>that users can communicate with machines using sign to text, and then text to speech.</a:t>
            </a:r>
          </a:p>
          <a:p>
            <a:pPr>
              <a:lnSpc>
                <a:spcPts val="4320"/>
              </a:lnSpc>
            </a:pPr>
            <a:endParaRPr lang="en-US" sz="4000" dirty="0" smtClean="0">
              <a:latin typeface="Montserrat Semi-Bold"/>
            </a:endParaRPr>
          </a:p>
          <a:p>
            <a:pPr>
              <a:lnSpc>
                <a:spcPts val="4320"/>
              </a:lnSpc>
            </a:pPr>
            <a:r>
              <a:rPr lang="en-US" sz="4000" dirty="0" smtClean="0">
                <a:latin typeface="Montserrat Semi-Bold"/>
              </a:rPr>
              <a:t>2. More accurate in identifying and classification of  images.</a:t>
            </a:r>
          </a:p>
          <a:p>
            <a:pPr>
              <a:lnSpc>
                <a:spcPts val="4320"/>
              </a:lnSpc>
            </a:pPr>
            <a:endParaRPr lang="en-US" sz="4000" dirty="0" smtClean="0">
              <a:latin typeface="Montserrat Semi-Bold"/>
            </a:endParaRPr>
          </a:p>
          <a:p>
            <a:pPr>
              <a:lnSpc>
                <a:spcPts val="4320"/>
              </a:lnSpc>
            </a:pPr>
            <a:r>
              <a:rPr lang="en-US" sz="4000" dirty="0" smtClean="0">
                <a:latin typeface="Montserrat Semi-Bold"/>
              </a:rPr>
              <a:t>3. We will try to obtain the exact region of the hand shape during complex background or low lighting.</a:t>
            </a:r>
            <a:endParaRPr lang="en-US" sz="4000" dirty="0">
              <a:latin typeface="Montserrat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3" name="Group 3"/>
          <p:cNvGrpSpPr/>
          <p:nvPr/>
        </p:nvGrpSpPr>
        <p:grpSpPr>
          <a:xfrm>
            <a:off x="1611542" y="2715730"/>
            <a:ext cx="11653168" cy="5306304"/>
            <a:chOff x="0" y="0"/>
            <a:chExt cx="15537557" cy="7075070"/>
          </a:xfrm>
        </p:grpSpPr>
        <p:sp>
          <p:nvSpPr>
            <p:cNvPr id="4" name="TextBox 4"/>
            <p:cNvSpPr txBox="1"/>
            <p:nvPr/>
          </p:nvSpPr>
          <p:spPr>
            <a:xfrm>
              <a:off x="0" y="0"/>
              <a:ext cx="15537557" cy="1257867"/>
            </a:xfrm>
            <a:prstGeom prst="rect">
              <a:avLst/>
            </a:prstGeom>
          </p:spPr>
          <p:txBody>
            <a:bodyPr lIns="0" tIns="0" rIns="0" bIns="0" rtlCol="0" anchor="t">
              <a:spAutoFit/>
            </a:bodyPr>
            <a:lstStyle/>
            <a:p>
              <a:pPr>
                <a:lnSpc>
                  <a:spcPts val="7680"/>
                </a:lnSpc>
              </a:pPr>
              <a:r>
                <a:rPr lang="en-US" sz="6400" dirty="0">
                  <a:solidFill>
                    <a:srgbClr val="E1A10B"/>
                  </a:solidFill>
                  <a:latin typeface="Montserrat Semi-Bold Bold"/>
                </a:rPr>
                <a:t>CONCLUSION:</a:t>
              </a:r>
            </a:p>
          </p:txBody>
        </p:sp>
        <p:sp>
          <p:nvSpPr>
            <p:cNvPr id="6" name="TextBox 6"/>
            <p:cNvSpPr txBox="1"/>
            <p:nvPr/>
          </p:nvSpPr>
          <p:spPr>
            <a:xfrm>
              <a:off x="0" y="2424226"/>
              <a:ext cx="15537557" cy="4650844"/>
            </a:xfrm>
            <a:prstGeom prst="rect">
              <a:avLst/>
            </a:prstGeom>
          </p:spPr>
          <p:txBody>
            <a:bodyPr wrap="square" lIns="0" tIns="0" rIns="0" bIns="0" rtlCol="0" anchor="t">
              <a:spAutoFit/>
            </a:bodyPr>
            <a:lstStyle/>
            <a:p>
              <a:pPr>
                <a:lnSpc>
                  <a:spcPts val="3359"/>
                </a:lnSpc>
              </a:pPr>
              <a:r>
                <a:rPr lang="en-US" sz="3600" dirty="0">
                  <a:solidFill>
                    <a:srgbClr val="929292"/>
                  </a:solidFill>
                  <a:latin typeface="Montserrat Semi-Bold"/>
                </a:rPr>
                <a:t>Gesture recognition involves techniques from computer vision.</a:t>
              </a:r>
            </a:p>
            <a:p>
              <a:pPr>
                <a:lnSpc>
                  <a:spcPts val="3359"/>
                </a:lnSpc>
              </a:pPr>
              <a:endParaRPr lang="en-US" sz="3600" dirty="0">
                <a:solidFill>
                  <a:srgbClr val="929292"/>
                </a:solidFill>
                <a:latin typeface="Montserrat Semi-Bold"/>
              </a:endParaRPr>
            </a:p>
            <a:p>
              <a:pPr>
                <a:lnSpc>
                  <a:spcPts val="3359"/>
                </a:lnSpc>
              </a:pPr>
              <a:r>
                <a:rPr lang="en-US" sz="3600" dirty="0">
                  <a:solidFill>
                    <a:srgbClr val="929292"/>
                  </a:solidFill>
                  <a:latin typeface="Montserrat Semi-Bold"/>
                </a:rPr>
                <a:t>The user can interact with the machine using hand gestures more easily and quickly.</a:t>
              </a:r>
            </a:p>
            <a:p>
              <a:pPr>
                <a:lnSpc>
                  <a:spcPts val="3359"/>
                </a:lnSpc>
              </a:pPr>
              <a:endParaRPr lang="en-US" sz="3600" dirty="0">
                <a:solidFill>
                  <a:srgbClr val="929292"/>
                </a:solidFill>
                <a:latin typeface="Montserrat Semi-Bold"/>
              </a:endParaRPr>
            </a:p>
            <a:p>
              <a:pPr>
                <a:lnSpc>
                  <a:spcPts val="3359"/>
                </a:lnSpc>
              </a:pPr>
              <a:r>
                <a:rPr lang="en-US" sz="3600" dirty="0">
                  <a:solidFill>
                    <a:srgbClr val="929292"/>
                  </a:solidFill>
                  <a:latin typeface="Montserrat Semi-Bold"/>
                </a:rPr>
                <a:t>No Special Hardware Necessary, except for</a:t>
              </a:r>
            </a:p>
            <a:p>
              <a:pPr>
                <a:lnSpc>
                  <a:spcPts val="3359"/>
                </a:lnSpc>
              </a:pPr>
              <a:r>
                <a:rPr lang="en-US" sz="3600" dirty="0">
                  <a:solidFill>
                    <a:srgbClr val="929292"/>
                  </a:solidFill>
                  <a:latin typeface="Montserrat Semi-Bold"/>
                </a:rPr>
                <a:t>the Camera.</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1028700" y="3901219"/>
            <a:ext cx="6215033" cy="943400"/>
          </a:xfrm>
          <a:prstGeom prst="rect">
            <a:avLst/>
          </a:prstGeom>
        </p:spPr>
        <p:txBody>
          <a:bodyPr lIns="0" tIns="0" rIns="0" bIns="0" rtlCol="0" anchor="t">
            <a:spAutoFit/>
          </a:bodyPr>
          <a:lstStyle/>
          <a:p>
            <a:pPr>
              <a:lnSpc>
                <a:spcPts val="7680"/>
              </a:lnSpc>
            </a:pPr>
            <a:r>
              <a:rPr lang="en-US" sz="6400" dirty="0">
                <a:solidFill>
                  <a:srgbClr val="E1A10B"/>
                </a:solidFill>
                <a:latin typeface="Montserrat Semi-Bold Bold"/>
              </a:rPr>
              <a:t>Suggestions:</a:t>
            </a:r>
          </a:p>
        </p:txBody>
      </p:sp>
      <p:sp>
        <p:nvSpPr>
          <p:cNvPr id="5" name="TextBox 5"/>
          <p:cNvSpPr txBox="1"/>
          <p:nvPr/>
        </p:nvSpPr>
        <p:spPr>
          <a:xfrm>
            <a:off x="8209626" y="3214722"/>
            <a:ext cx="8592473" cy="653128"/>
          </a:xfrm>
          <a:prstGeom prst="rect">
            <a:avLst/>
          </a:prstGeom>
        </p:spPr>
        <p:txBody>
          <a:bodyPr lIns="0" tIns="0" rIns="0" bIns="0" rtlCol="0" anchor="t">
            <a:spAutoFit/>
          </a:bodyPr>
          <a:lstStyle/>
          <a:p>
            <a:pPr>
              <a:lnSpc>
                <a:spcPts val="6000"/>
              </a:lnSpc>
            </a:pPr>
            <a:endParaRPr lang="en-US" sz="2400" dirty="0">
              <a:solidFill>
                <a:srgbClr val="FFFFFF"/>
              </a:solidFill>
              <a:latin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1028700" y="4017737"/>
            <a:ext cx="16063234" cy="1556639"/>
          </a:xfrm>
          <a:prstGeom prst="rect">
            <a:avLst/>
          </a:prstGeom>
        </p:spPr>
        <p:txBody>
          <a:bodyPr lIns="0" tIns="0" rIns="0" bIns="0" rtlCol="0" anchor="t">
            <a:spAutoFit/>
          </a:bodyPr>
          <a:lstStyle/>
          <a:p>
            <a:pPr algn="ctr">
              <a:lnSpc>
                <a:spcPts val="12256"/>
              </a:lnSpc>
            </a:pPr>
            <a:r>
              <a:rPr lang="en-US" sz="10214">
                <a:solidFill>
                  <a:srgbClr val="FFFFFF"/>
                </a:solidFill>
                <a:latin typeface="Montserrat Semi-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981075" y="1199662"/>
            <a:ext cx="16135350" cy="943400"/>
          </a:xfrm>
          <a:prstGeom prst="rect">
            <a:avLst/>
          </a:prstGeom>
        </p:spPr>
        <p:txBody>
          <a:bodyPr lIns="0" tIns="0" rIns="0" bIns="0" rtlCol="0" anchor="t">
            <a:spAutoFit/>
          </a:bodyPr>
          <a:lstStyle/>
          <a:p>
            <a:pPr>
              <a:lnSpc>
                <a:spcPts val="7680"/>
              </a:lnSpc>
            </a:pPr>
            <a:r>
              <a:rPr lang="en-US" sz="6400" dirty="0">
                <a:solidFill>
                  <a:srgbClr val="E1A10B"/>
                </a:solidFill>
                <a:latin typeface="Montserrat Semi-Bold Bold"/>
              </a:rPr>
              <a:t>                            INDEX</a:t>
            </a:r>
          </a:p>
        </p:txBody>
      </p:sp>
      <p:grpSp>
        <p:nvGrpSpPr>
          <p:cNvPr id="3" name="Group 3"/>
          <p:cNvGrpSpPr/>
          <p:nvPr/>
        </p:nvGrpSpPr>
        <p:grpSpPr>
          <a:xfrm>
            <a:off x="1981200" y="4914900"/>
            <a:ext cx="4836357" cy="2657897"/>
            <a:chOff x="-3134197" y="-60093"/>
            <a:chExt cx="6448476" cy="3543864"/>
          </a:xfrm>
        </p:grpSpPr>
        <p:sp>
          <p:nvSpPr>
            <p:cNvPr id="4" name="TextBox 4"/>
            <p:cNvSpPr txBox="1"/>
            <p:nvPr/>
          </p:nvSpPr>
          <p:spPr>
            <a:xfrm>
              <a:off x="-3134197" y="-60093"/>
              <a:ext cx="3603676" cy="592983"/>
            </a:xfrm>
            <a:prstGeom prst="rect">
              <a:avLst/>
            </a:prstGeom>
          </p:spPr>
          <p:txBody>
            <a:bodyPr lIns="0" tIns="0" rIns="0" bIns="0" rtlCol="0" anchor="t">
              <a:spAutoFit/>
            </a:bodyPr>
            <a:lstStyle/>
            <a:p>
              <a:pPr>
                <a:lnSpc>
                  <a:spcPts val="3919"/>
                </a:lnSpc>
              </a:pPr>
              <a:r>
                <a:rPr lang="en-US" sz="2799" dirty="0">
                  <a:solidFill>
                    <a:srgbClr val="E1A10B"/>
                  </a:solidFill>
                  <a:latin typeface="Montserrat Classic Bold"/>
                </a:rPr>
                <a:t>TOPIC-1 </a:t>
              </a:r>
            </a:p>
          </p:txBody>
        </p:sp>
        <p:sp>
          <p:nvSpPr>
            <p:cNvPr id="5" name="TextBox 5"/>
            <p:cNvSpPr txBox="1"/>
            <p:nvPr/>
          </p:nvSpPr>
          <p:spPr>
            <a:xfrm>
              <a:off x="-289397" y="2987908"/>
              <a:ext cx="3603676" cy="495863"/>
            </a:xfrm>
            <a:prstGeom prst="rect">
              <a:avLst/>
            </a:prstGeom>
          </p:spPr>
          <p:txBody>
            <a:bodyPr lIns="0" tIns="0" rIns="0" bIns="0" rtlCol="0" anchor="t">
              <a:spAutoFit/>
            </a:bodyPr>
            <a:lstStyle/>
            <a:p>
              <a:pPr>
                <a:lnSpc>
                  <a:spcPts val="2940"/>
                </a:lnSpc>
              </a:pPr>
              <a:endParaRPr lang="en-US" sz="2100" dirty="0">
                <a:solidFill>
                  <a:srgbClr val="929292"/>
                </a:solidFill>
                <a:latin typeface="Montserrat"/>
              </a:endParaRPr>
            </a:p>
          </p:txBody>
        </p:sp>
        <p:sp>
          <p:nvSpPr>
            <p:cNvPr id="6" name="TextBox 6"/>
            <p:cNvSpPr txBox="1"/>
            <p:nvPr/>
          </p:nvSpPr>
          <p:spPr>
            <a:xfrm>
              <a:off x="-3134197" y="854307"/>
              <a:ext cx="3603676" cy="515612"/>
            </a:xfrm>
            <a:prstGeom prst="rect">
              <a:avLst/>
            </a:prstGeom>
          </p:spPr>
          <p:txBody>
            <a:bodyPr lIns="0" tIns="0" rIns="0" bIns="0" rtlCol="0" anchor="t">
              <a:spAutoFit/>
            </a:bodyPr>
            <a:lstStyle/>
            <a:p>
              <a:pPr>
                <a:lnSpc>
                  <a:spcPts val="3359"/>
                </a:lnSpc>
              </a:pPr>
              <a:r>
                <a:rPr lang="en-US" sz="2400" dirty="0">
                  <a:solidFill>
                    <a:srgbClr val="FFFFFF"/>
                  </a:solidFill>
                  <a:latin typeface="Montserrat Classic"/>
                </a:rPr>
                <a:t>PROJECT AREA</a:t>
              </a:r>
            </a:p>
          </p:txBody>
        </p:sp>
      </p:grpSp>
      <p:grpSp>
        <p:nvGrpSpPr>
          <p:cNvPr id="7" name="Group 7"/>
          <p:cNvGrpSpPr/>
          <p:nvPr/>
        </p:nvGrpSpPr>
        <p:grpSpPr>
          <a:xfrm>
            <a:off x="2133600" y="4914900"/>
            <a:ext cx="2459408" cy="2175317"/>
            <a:chOff x="0" y="-57149"/>
            <a:chExt cx="3279211" cy="2900422"/>
          </a:xfrm>
        </p:grpSpPr>
        <p:sp>
          <p:nvSpPr>
            <p:cNvPr id="8" name="TextBox 8"/>
            <p:cNvSpPr txBox="1"/>
            <p:nvPr/>
          </p:nvSpPr>
          <p:spPr>
            <a:xfrm>
              <a:off x="0" y="-57149"/>
              <a:ext cx="3279211" cy="592983"/>
            </a:xfrm>
            <a:prstGeom prst="rect">
              <a:avLst/>
            </a:prstGeom>
          </p:spPr>
          <p:txBody>
            <a:bodyPr lIns="0" tIns="0" rIns="0" bIns="0" rtlCol="0" anchor="t">
              <a:spAutoFit/>
            </a:bodyPr>
            <a:lstStyle/>
            <a:p>
              <a:pPr>
                <a:lnSpc>
                  <a:spcPts val="3919"/>
                </a:lnSpc>
              </a:pPr>
              <a:r>
                <a:rPr lang="en-US" sz="2799" dirty="0">
                  <a:solidFill>
                    <a:srgbClr val="E1A10B"/>
                  </a:solidFill>
                  <a:latin typeface="Montserrat Classic Bold"/>
                </a:rPr>
                <a:t> </a:t>
              </a:r>
            </a:p>
          </p:txBody>
        </p:sp>
        <p:sp>
          <p:nvSpPr>
            <p:cNvPr id="9" name="TextBox 9"/>
            <p:cNvSpPr txBox="1"/>
            <p:nvPr/>
          </p:nvSpPr>
          <p:spPr>
            <a:xfrm>
              <a:off x="0" y="2382634"/>
              <a:ext cx="3279211" cy="460639"/>
            </a:xfrm>
            <a:prstGeom prst="rect">
              <a:avLst/>
            </a:prstGeom>
          </p:spPr>
          <p:txBody>
            <a:bodyPr lIns="0" tIns="0" rIns="0" bIns="0" rtlCol="0" anchor="t">
              <a:spAutoFit/>
            </a:bodyPr>
            <a:lstStyle/>
            <a:p>
              <a:pPr>
                <a:lnSpc>
                  <a:spcPts val="2940"/>
                </a:lnSpc>
              </a:pPr>
              <a:endParaRPr lang="en-US" sz="2100" dirty="0">
                <a:solidFill>
                  <a:srgbClr val="929292"/>
                </a:solidFill>
                <a:latin typeface="Montserrat"/>
              </a:endParaRPr>
            </a:p>
          </p:txBody>
        </p:sp>
        <p:sp>
          <p:nvSpPr>
            <p:cNvPr id="10" name="TextBox 10"/>
            <p:cNvSpPr txBox="1"/>
            <p:nvPr/>
          </p:nvSpPr>
          <p:spPr>
            <a:xfrm>
              <a:off x="0" y="919681"/>
              <a:ext cx="3279211" cy="515612"/>
            </a:xfrm>
            <a:prstGeom prst="rect">
              <a:avLst/>
            </a:prstGeom>
          </p:spPr>
          <p:txBody>
            <a:bodyPr lIns="0" tIns="0" rIns="0" bIns="0" rtlCol="0" anchor="t">
              <a:spAutoFit/>
            </a:bodyPr>
            <a:lstStyle/>
            <a:p>
              <a:pPr>
                <a:lnSpc>
                  <a:spcPts val="3359"/>
                </a:lnSpc>
              </a:pPr>
              <a:endParaRPr lang="en-US" sz="2400" dirty="0">
                <a:solidFill>
                  <a:srgbClr val="FFFFFF"/>
                </a:solidFill>
                <a:latin typeface="Montserrat Classic"/>
              </a:endParaRPr>
            </a:p>
          </p:txBody>
        </p:sp>
      </p:grpSp>
      <p:grpSp>
        <p:nvGrpSpPr>
          <p:cNvPr id="11" name="Group 11"/>
          <p:cNvGrpSpPr/>
          <p:nvPr/>
        </p:nvGrpSpPr>
        <p:grpSpPr>
          <a:xfrm>
            <a:off x="5715000" y="4914900"/>
            <a:ext cx="2459408" cy="2175318"/>
            <a:chOff x="0" y="-57150"/>
            <a:chExt cx="3279211" cy="2900424"/>
          </a:xfrm>
        </p:grpSpPr>
        <p:sp>
          <p:nvSpPr>
            <p:cNvPr id="12" name="TextBox 12"/>
            <p:cNvSpPr txBox="1"/>
            <p:nvPr/>
          </p:nvSpPr>
          <p:spPr>
            <a:xfrm>
              <a:off x="0" y="-57150"/>
              <a:ext cx="3279211" cy="616279"/>
            </a:xfrm>
            <a:prstGeom prst="rect">
              <a:avLst/>
            </a:prstGeom>
          </p:spPr>
          <p:txBody>
            <a:bodyPr lIns="0" tIns="0" rIns="0" bIns="0" rtlCol="0" anchor="t">
              <a:spAutoFit/>
            </a:bodyPr>
            <a:lstStyle/>
            <a:p>
              <a:pPr>
                <a:lnSpc>
                  <a:spcPts val="3919"/>
                </a:lnSpc>
              </a:pPr>
              <a:r>
                <a:rPr lang="en-US" sz="2799" dirty="0">
                  <a:solidFill>
                    <a:srgbClr val="E1A10B"/>
                  </a:solidFill>
                  <a:latin typeface="Montserrat Classic Bold"/>
                </a:rPr>
                <a:t>TOPIC-2 </a:t>
              </a:r>
            </a:p>
          </p:txBody>
        </p:sp>
        <p:sp>
          <p:nvSpPr>
            <p:cNvPr id="13" name="TextBox 13"/>
            <p:cNvSpPr txBox="1"/>
            <p:nvPr/>
          </p:nvSpPr>
          <p:spPr>
            <a:xfrm>
              <a:off x="0" y="2382635"/>
              <a:ext cx="3279211" cy="460639"/>
            </a:xfrm>
            <a:prstGeom prst="rect">
              <a:avLst/>
            </a:prstGeom>
          </p:spPr>
          <p:txBody>
            <a:bodyPr lIns="0" tIns="0" rIns="0" bIns="0" rtlCol="0" anchor="t">
              <a:spAutoFit/>
            </a:bodyPr>
            <a:lstStyle/>
            <a:p>
              <a:pPr>
                <a:lnSpc>
                  <a:spcPts val="2940"/>
                </a:lnSpc>
              </a:pPr>
              <a:endParaRPr lang="en-US" sz="2100" dirty="0">
                <a:solidFill>
                  <a:srgbClr val="929292"/>
                </a:solidFill>
                <a:latin typeface="Montserrat"/>
              </a:endParaRPr>
            </a:p>
          </p:txBody>
        </p:sp>
        <p:sp>
          <p:nvSpPr>
            <p:cNvPr id="14" name="TextBox 14"/>
            <p:cNvSpPr txBox="1"/>
            <p:nvPr/>
          </p:nvSpPr>
          <p:spPr>
            <a:xfrm>
              <a:off x="0" y="919682"/>
              <a:ext cx="3279211" cy="1096968"/>
            </a:xfrm>
            <a:prstGeom prst="rect">
              <a:avLst/>
            </a:prstGeom>
          </p:spPr>
          <p:txBody>
            <a:bodyPr lIns="0" tIns="0" rIns="0" bIns="0" rtlCol="0" anchor="t">
              <a:spAutoFit/>
            </a:bodyPr>
            <a:lstStyle/>
            <a:p>
              <a:pPr>
                <a:lnSpc>
                  <a:spcPts val="3359"/>
                </a:lnSpc>
              </a:pPr>
              <a:r>
                <a:rPr lang="en-US" sz="2400" dirty="0">
                  <a:solidFill>
                    <a:srgbClr val="FFFFFF"/>
                  </a:solidFill>
                  <a:latin typeface="Montserrat Classic"/>
                </a:rPr>
                <a:t>LITERATURE SURVEY.</a:t>
              </a:r>
            </a:p>
          </p:txBody>
        </p:sp>
      </p:grpSp>
      <p:grpSp>
        <p:nvGrpSpPr>
          <p:cNvPr id="15" name="Group 15"/>
          <p:cNvGrpSpPr/>
          <p:nvPr/>
        </p:nvGrpSpPr>
        <p:grpSpPr>
          <a:xfrm>
            <a:off x="8991600" y="4914900"/>
            <a:ext cx="2680634" cy="2597874"/>
            <a:chOff x="0" y="-57150"/>
            <a:chExt cx="3574179" cy="3463832"/>
          </a:xfrm>
        </p:grpSpPr>
        <p:sp>
          <p:nvSpPr>
            <p:cNvPr id="16" name="TextBox 16"/>
            <p:cNvSpPr txBox="1"/>
            <p:nvPr/>
          </p:nvSpPr>
          <p:spPr>
            <a:xfrm>
              <a:off x="0" y="-57150"/>
              <a:ext cx="3574179" cy="616279"/>
            </a:xfrm>
            <a:prstGeom prst="rect">
              <a:avLst/>
            </a:prstGeom>
          </p:spPr>
          <p:txBody>
            <a:bodyPr lIns="0" tIns="0" rIns="0" bIns="0" rtlCol="0" anchor="t">
              <a:spAutoFit/>
            </a:bodyPr>
            <a:lstStyle/>
            <a:p>
              <a:pPr>
                <a:lnSpc>
                  <a:spcPts val="3919"/>
                </a:lnSpc>
              </a:pPr>
              <a:r>
                <a:rPr lang="en-US" sz="2800" dirty="0">
                  <a:solidFill>
                    <a:srgbClr val="E1A10B"/>
                  </a:solidFill>
                  <a:latin typeface="Montserrat Classic Bold"/>
                </a:rPr>
                <a:t>TOPIC-3 </a:t>
              </a:r>
            </a:p>
          </p:txBody>
        </p:sp>
        <p:sp>
          <p:nvSpPr>
            <p:cNvPr id="17" name="TextBox 17"/>
            <p:cNvSpPr txBox="1"/>
            <p:nvPr/>
          </p:nvSpPr>
          <p:spPr>
            <a:xfrm>
              <a:off x="0" y="2946043"/>
              <a:ext cx="3574179" cy="460639"/>
            </a:xfrm>
            <a:prstGeom prst="rect">
              <a:avLst/>
            </a:prstGeom>
          </p:spPr>
          <p:txBody>
            <a:bodyPr lIns="0" tIns="0" rIns="0" bIns="0" rtlCol="0" anchor="t">
              <a:spAutoFit/>
            </a:bodyPr>
            <a:lstStyle/>
            <a:p>
              <a:pPr>
                <a:lnSpc>
                  <a:spcPts val="2940"/>
                </a:lnSpc>
              </a:pPr>
              <a:endParaRPr lang="en-US" sz="2100" dirty="0">
                <a:solidFill>
                  <a:srgbClr val="929292"/>
                </a:solidFill>
                <a:latin typeface="Montserrat"/>
              </a:endParaRPr>
            </a:p>
          </p:txBody>
        </p:sp>
        <p:sp>
          <p:nvSpPr>
            <p:cNvPr id="18" name="TextBox 18"/>
            <p:cNvSpPr txBox="1"/>
            <p:nvPr/>
          </p:nvSpPr>
          <p:spPr>
            <a:xfrm>
              <a:off x="0" y="919682"/>
              <a:ext cx="3574179" cy="515612"/>
            </a:xfrm>
            <a:prstGeom prst="rect">
              <a:avLst/>
            </a:prstGeom>
          </p:spPr>
          <p:txBody>
            <a:bodyPr lIns="0" tIns="0" rIns="0" bIns="0" rtlCol="0" anchor="t">
              <a:spAutoFit/>
            </a:bodyPr>
            <a:lstStyle/>
            <a:p>
              <a:pPr>
                <a:lnSpc>
                  <a:spcPts val="3359"/>
                </a:lnSpc>
              </a:pPr>
              <a:r>
                <a:rPr lang="en-US" sz="2400" dirty="0">
                  <a:solidFill>
                    <a:srgbClr val="FFFFFF"/>
                  </a:solidFill>
                  <a:latin typeface="Montserrat Classic"/>
                </a:rPr>
                <a:t>CONCLUSION.</a:t>
              </a:r>
            </a:p>
          </p:txBody>
        </p:sp>
      </p:grpSp>
      <p:grpSp>
        <p:nvGrpSpPr>
          <p:cNvPr id="19" name="Group 19"/>
          <p:cNvGrpSpPr/>
          <p:nvPr/>
        </p:nvGrpSpPr>
        <p:grpSpPr>
          <a:xfrm>
            <a:off x="12039600" y="4838700"/>
            <a:ext cx="3303884" cy="2251516"/>
            <a:chOff x="0" y="-158750"/>
            <a:chExt cx="4405179" cy="3002022"/>
          </a:xfrm>
        </p:grpSpPr>
        <p:sp>
          <p:nvSpPr>
            <p:cNvPr id="20" name="TextBox 20"/>
            <p:cNvSpPr txBox="1"/>
            <p:nvPr/>
          </p:nvSpPr>
          <p:spPr>
            <a:xfrm>
              <a:off x="508000" y="-158750"/>
              <a:ext cx="3897179" cy="616279"/>
            </a:xfrm>
            <a:prstGeom prst="rect">
              <a:avLst/>
            </a:prstGeom>
          </p:spPr>
          <p:txBody>
            <a:bodyPr lIns="0" tIns="0" rIns="0" bIns="0" rtlCol="0" anchor="t">
              <a:spAutoFit/>
            </a:bodyPr>
            <a:lstStyle/>
            <a:p>
              <a:pPr>
                <a:lnSpc>
                  <a:spcPts val="3919"/>
                </a:lnSpc>
              </a:pPr>
              <a:r>
                <a:rPr lang="en-US" sz="2799" dirty="0">
                  <a:solidFill>
                    <a:srgbClr val="E1A10B"/>
                  </a:solidFill>
                  <a:latin typeface="Montserrat Classic Bold"/>
                </a:rPr>
                <a:t>TOPIC-4 </a:t>
              </a:r>
            </a:p>
          </p:txBody>
        </p:sp>
        <p:sp>
          <p:nvSpPr>
            <p:cNvPr id="21" name="TextBox 21"/>
            <p:cNvSpPr txBox="1"/>
            <p:nvPr/>
          </p:nvSpPr>
          <p:spPr>
            <a:xfrm>
              <a:off x="0" y="2382633"/>
              <a:ext cx="3897179" cy="460639"/>
            </a:xfrm>
            <a:prstGeom prst="rect">
              <a:avLst/>
            </a:prstGeom>
          </p:spPr>
          <p:txBody>
            <a:bodyPr lIns="0" tIns="0" rIns="0" bIns="0" rtlCol="0" anchor="t">
              <a:spAutoFit/>
            </a:bodyPr>
            <a:lstStyle/>
            <a:p>
              <a:pPr>
                <a:lnSpc>
                  <a:spcPts val="2940"/>
                </a:lnSpc>
              </a:pPr>
              <a:endParaRPr lang="en-US" sz="2100" dirty="0">
                <a:solidFill>
                  <a:srgbClr val="929292"/>
                </a:solidFill>
                <a:latin typeface="Montserrat"/>
              </a:endParaRPr>
            </a:p>
          </p:txBody>
        </p:sp>
        <p:sp>
          <p:nvSpPr>
            <p:cNvPr id="22" name="TextBox 22"/>
            <p:cNvSpPr txBox="1"/>
            <p:nvPr/>
          </p:nvSpPr>
          <p:spPr>
            <a:xfrm>
              <a:off x="0" y="919681"/>
              <a:ext cx="3897179" cy="515612"/>
            </a:xfrm>
            <a:prstGeom prst="rect">
              <a:avLst/>
            </a:prstGeom>
          </p:spPr>
          <p:txBody>
            <a:bodyPr lIns="0" tIns="0" rIns="0" bIns="0" rtlCol="0" anchor="t">
              <a:spAutoFit/>
            </a:bodyPr>
            <a:lstStyle/>
            <a:p>
              <a:pPr>
                <a:lnSpc>
                  <a:spcPts val="3359"/>
                </a:lnSpc>
              </a:pPr>
              <a:r>
                <a:rPr lang="en-US" sz="2400" dirty="0">
                  <a:solidFill>
                    <a:srgbClr val="FFFFFF"/>
                  </a:solidFill>
                  <a:latin typeface="Montserrat Classic"/>
                </a:rPr>
                <a:t>     SUGGESTIONS.</a:t>
              </a:r>
            </a:p>
          </p:txBody>
        </p:sp>
      </p:grpSp>
      <p:grpSp>
        <p:nvGrpSpPr>
          <p:cNvPr id="23" name="Group 23"/>
          <p:cNvGrpSpPr/>
          <p:nvPr/>
        </p:nvGrpSpPr>
        <p:grpSpPr>
          <a:xfrm>
            <a:off x="-990600" y="3238500"/>
            <a:ext cx="17164050" cy="919410"/>
            <a:chOff x="0" y="-57150"/>
            <a:chExt cx="22885400" cy="616279"/>
          </a:xfrm>
        </p:grpSpPr>
        <p:sp>
          <p:nvSpPr>
            <p:cNvPr id="24" name="TextBox 24"/>
            <p:cNvSpPr txBox="1"/>
            <p:nvPr/>
          </p:nvSpPr>
          <p:spPr>
            <a:xfrm>
              <a:off x="0" y="-57150"/>
              <a:ext cx="465254" cy="616279"/>
            </a:xfrm>
            <a:prstGeom prst="rect">
              <a:avLst/>
            </a:prstGeom>
          </p:spPr>
          <p:txBody>
            <a:bodyPr lIns="0" tIns="0" rIns="0" bIns="0" rtlCol="0" anchor="t">
              <a:spAutoFit/>
            </a:bodyPr>
            <a:lstStyle/>
            <a:p>
              <a:pPr>
                <a:lnSpc>
                  <a:spcPts val="3919"/>
                </a:lnSpc>
              </a:pPr>
              <a:endParaRPr lang="en-US" sz="2800" dirty="0">
                <a:solidFill>
                  <a:srgbClr val="E1A10B"/>
                </a:solidFill>
                <a:latin typeface="Montserrat Classic Bold"/>
              </a:endParaRPr>
            </a:p>
          </p:txBody>
        </p:sp>
        <p:sp>
          <p:nvSpPr>
            <p:cNvPr id="25" name="TextBox 25"/>
            <p:cNvSpPr txBox="1"/>
            <p:nvPr/>
          </p:nvSpPr>
          <p:spPr>
            <a:xfrm>
              <a:off x="4277199" y="-57150"/>
              <a:ext cx="519003" cy="298106"/>
            </a:xfrm>
            <a:prstGeom prst="rect">
              <a:avLst/>
            </a:prstGeom>
          </p:spPr>
          <p:txBody>
            <a:bodyPr lIns="0" tIns="0" rIns="0" bIns="0" rtlCol="0" anchor="t">
              <a:spAutoFit/>
            </a:bodyPr>
            <a:lstStyle/>
            <a:p>
              <a:pPr>
                <a:lnSpc>
                  <a:spcPts val="3919"/>
                </a:lnSpc>
              </a:pPr>
              <a:r>
                <a:rPr lang="en-US" sz="2800" dirty="0">
                  <a:solidFill>
                    <a:srgbClr val="E1A10B"/>
                  </a:solidFill>
                  <a:latin typeface="Montserrat Classic Bold"/>
                </a:rPr>
                <a:t> 1</a:t>
              </a:r>
            </a:p>
          </p:txBody>
        </p:sp>
        <p:sp>
          <p:nvSpPr>
            <p:cNvPr id="26" name="TextBox 26"/>
            <p:cNvSpPr txBox="1"/>
            <p:nvPr/>
          </p:nvSpPr>
          <p:spPr>
            <a:xfrm>
              <a:off x="8591863" y="-57150"/>
              <a:ext cx="564655" cy="298106"/>
            </a:xfrm>
            <a:prstGeom prst="rect">
              <a:avLst/>
            </a:prstGeom>
          </p:spPr>
          <p:txBody>
            <a:bodyPr lIns="0" tIns="0" rIns="0" bIns="0" rtlCol="0" anchor="t">
              <a:spAutoFit/>
            </a:bodyPr>
            <a:lstStyle/>
            <a:p>
              <a:pPr>
                <a:lnSpc>
                  <a:spcPts val="3919"/>
                </a:lnSpc>
              </a:pPr>
              <a:r>
                <a:rPr lang="en-US" sz="2800" dirty="0">
                  <a:solidFill>
                    <a:srgbClr val="E1A10B"/>
                  </a:solidFill>
                  <a:latin typeface="Montserrat Classic Bold"/>
                </a:rPr>
                <a:t>2</a:t>
              </a:r>
            </a:p>
          </p:txBody>
        </p:sp>
        <p:sp>
          <p:nvSpPr>
            <p:cNvPr id="27" name="TextBox 27"/>
            <p:cNvSpPr txBox="1"/>
            <p:nvPr/>
          </p:nvSpPr>
          <p:spPr>
            <a:xfrm>
              <a:off x="12950239" y="-57150"/>
              <a:ext cx="573052" cy="298106"/>
            </a:xfrm>
            <a:prstGeom prst="rect">
              <a:avLst/>
            </a:prstGeom>
          </p:spPr>
          <p:txBody>
            <a:bodyPr lIns="0" tIns="0" rIns="0" bIns="0" rtlCol="0" anchor="t">
              <a:spAutoFit/>
            </a:bodyPr>
            <a:lstStyle/>
            <a:p>
              <a:pPr>
                <a:lnSpc>
                  <a:spcPts val="3919"/>
                </a:lnSpc>
              </a:pPr>
              <a:r>
                <a:rPr lang="en-US" sz="2800" dirty="0">
                  <a:solidFill>
                    <a:srgbClr val="E1A10B"/>
                  </a:solidFill>
                  <a:latin typeface="Montserrat Classic Bold"/>
                </a:rPr>
                <a:t>3</a:t>
              </a:r>
            </a:p>
          </p:txBody>
        </p:sp>
        <p:sp>
          <p:nvSpPr>
            <p:cNvPr id="28" name="TextBox 28"/>
            <p:cNvSpPr txBox="1"/>
            <p:nvPr/>
          </p:nvSpPr>
          <p:spPr>
            <a:xfrm>
              <a:off x="17426121" y="-57150"/>
              <a:ext cx="662991" cy="298106"/>
            </a:xfrm>
            <a:prstGeom prst="rect">
              <a:avLst/>
            </a:prstGeom>
          </p:spPr>
          <p:txBody>
            <a:bodyPr lIns="0" tIns="0" rIns="0" bIns="0" rtlCol="0" anchor="t">
              <a:spAutoFit/>
            </a:bodyPr>
            <a:lstStyle/>
            <a:p>
              <a:pPr>
                <a:lnSpc>
                  <a:spcPts val="3919"/>
                </a:lnSpc>
              </a:pPr>
              <a:r>
                <a:rPr lang="en-US" sz="2800" dirty="0">
                  <a:solidFill>
                    <a:srgbClr val="E1A10B"/>
                  </a:solidFill>
                  <a:latin typeface="Montserrat Classic Bold"/>
                </a:rPr>
                <a:t>4</a:t>
              </a:r>
            </a:p>
          </p:txBody>
        </p:sp>
        <p:sp>
          <p:nvSpPr>
            <p:cNvPr id="29" name="AutoShape 29"/>
            <p:cNvSpPr/>
            <p:nvPr/>
          </p:nvSpPr>
          <p:spPr>
            <a:xfrm>
              <a:off x="4796201" y="279565"/>
              <a:ext cx="3485794" cy="0"/>
            </a:xfrm>
            <a:prstGeom prst="line">
              <a:avLst/>
            </a:prstGeom>
            <a:ln w="12700" cap="flat">
              <a:solidFill>
                <a:srgbClr val="929292"/>
              </a:solidFill>
              <a:prstDash val="solid"/>
              <a:headEnd type="none" w="sm" len="sm"/>
              <a:tailEnd type="none" w="sm" len="sm"/>
            </a:ln>
          </p:spPr>
        </p:sp>
        <p:sp>
          <p:nvSpPr>
            <p:cNvPr id="31" name="AutoShape 31"/>
            <p:cNvSpPr/>
            <p:nvPr/>
          </p:nvSpPr>
          <p:spPr>
            <a:xfrm>
              <a:off x="9156516" y="279565"/>
              <a:ext cx="3485794" cy="0"/>
            </a:xfrm>
            <a:prstGeom prst="line">
              <a:avLst/>
            </a:prstGeom>
            <a:ln w="12700" cap="flat">
              <a:solidFill>
                <a:srgbClr val="929292"/>
              </a:solidFill>
              <a:prstDash val="solid"/>
              <a:headEnd type="none" w="sm" len="sm"/>
              <a:tailEnd type="none" w="sm" len="sm"/>
            </a:ln>
          </p:spPr>
        </p:sp>
        <p:sp>
          <p:nvSpPr>
            <p:cNvPr id="32" name="AutoShape 32"/>
            <p:cNvSpPr/>
            <p:nvPr/>
          </p:nvSpPr>
          <p:spPr>
            <a:xfrm>
              <a:off x="13523291" y="279565"/>
              <a:ext cx="3485794" cy="0"/>
            </a:xfrm>
            <a:prstGeom prst="line">
              <a:avLst/>
            </a:prstGeom>
            <a:ln w="12700" cap="flat">
              <a:solidFill>
                <a:srgbClr val="929292"/>
              </a:solidFill>
              <a:prstDash val="solid"/>
              <a:headEnd type="none" w="sm" len="sm"/>
              <a:tailEnd type="none" w="sm" len="sm"/>
            </a:ln>
          </p:spPr>
        </p:sp>
        <p:sp>
          <p:nvSpPr>
            <p:cNvPr id="33" name="AutoShape 33"/>
            <p:cNvSpPr/>
            <p:nvPr/>
          </p:nvSpPr>
          <p:spPr>
            <a:xfrm>
              <a:off x="18028006" y="279565"/>
              <a:ext cx="4857394" cy="0"/>
            </a:xfrm>
            <a:prstGeom prst="line">
              <a:avLst/>
            </a:prstGeom>
            <a:ln w="12700" cap="flat">
              <a:solidFill>
                <a:srgbClr val="929292"/>
              </a:solidFill>
              <a:prstDash val="solid"/>
              <a:headEnd type="none" w="sm" len="sm"/>
              <a:tailEnd type="none" w="sm" len="sm"/>
            </a:ln>
          </p:spPr>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350685" y="1028700"/>
            <a:ext cx="11931430" cy="9291122"/>
            <a:chOff x="0" y="0"/>
            <a:chExt cx="15908574" cy="12388162"/>
          </a:xfrm>
        </p:grpSpPr>
        <p:sp>
          <p:nvSpPr>
            <p:cNvPr id="3" name="TextBox 3"/>
            <p:cNvSpPr txBox="1"/>
            <p:nvPr/>
          </p:nvSpPr>
          <p:spPr>
            <a:xfrm>
              <a:off x="0" y="0"/>
              <a:ext cx="15908574" cy="1328737"/>
            </a:xfrm>
            <a:prstGeom prst="rect">
              <a:avLst/>
            </a:prstGeom>
          </p:spPr>
          <p:txBody>
            <a:bodyPr lIns="0" tIns="0" rIns="0" bIns="0" rtlCol="0" anchor="t">
              <a:spAutoFit/>
            </a:bodyPr>
            <a:lstStyle/>
            <a:p>
              <a:pPr>
                <a:lnSpc>
                  <a:spcPts val="7877"/>
                </a:lnSpc>
              </a:pPr>
              <a:r>
                <a:rPr lang="en-US" sz="6564" dirty="0">
                  <a:solidFill>
                    <a:srgbClr val="E1A10B"/>
                  </a:solidFill>
                  <a:latin typeface="Montserrat Semi-Bold Bold"/>
                </a:rPr>
                <a:t>ABSTRACT:</a:t>
              </a:r>
            </a:p>
          </p:txBody>
        </p:sp>
        <p:sp>
          <p:nvSpPr>
            <p:cNvPr id="4" name="TextBox 4"/>
            <p:cNvSpPr txBox="1"/>
            <p:nvPr/>
          </p:nvSpPr>
          <p:spPr>
            <a:xfrm>
              <a:off x="0" y="1972971"/>
              <a:ext cx="15908574" cy="10415191"/>
            </a:xfrm>
            <a:prstGeom prst="rect">
              <a:avLst/>
            </a:prstGeom>
          </p:spPr>
          <p:txBody>
            <a:bodyPr lIns="0" tIns="0" rIns="0" bIns="0" rtlCol="0" anchor="t">
              <a:spAutoFit/>
            </a:bodyPr>
            <a:lstStyle/>
            <a:p>
              <a:pPr>
                <a:lnSpc>
                  <a:spcPts val="5169"/>
                </a:lnSpc>
              </a:pPr>
              <a:r>
                <a:rPr lang="en-US" sz="3692" dirty="0">
                  <a:solidFill>
                    <a:srgbClr val="FFFFFF"/>
                  </a:solidFill>
                  <a:latin typeface="Montserrat"/>
                </a:rPr>
                <a:t>                Our project domain is COMPUTER VISION </a:t>
              </a:r>
            </a:p>
            <a:p>
              <a:pPr>
                <a:lnSpc>
                  <a:spcPts val="5169"/>
                </a:lnSpc>
              </a:pPr>
              <a:r>
                <a:rPr lang="en-US" sz="3692" dirty="0">
                  <a:solidFill>
                    <a:srgbClr val="FFFFFF"/>
                  </a:solidFill>
                  <a:latin typeface="Montserrat"/>
                </a:rPr>
                <a:t>and sub-domain is GESTURE RECOGNITION.</a:t>
              </a:r>
            </a:p>
            <a:p>
              <a:pPr>
                <a:lnSpc>
                  <a:spcPts val="5169"/>
                </a:lnSpc>
              </a:pPr>
              <a:r>
                <a:rPr lang="en-US" sz="3692" dirty="0">
                  <a:solidFill>
                    <a:srgbClr val="FFFFFF"/>
                  </a:solidFill>
                  <a:latin typeface="Montserrat"/>
                </a:rPr>
                <a:t>          </a:t>
              </a:r>
            </a:p>
            <a:p>
              <a:pPr>
                <a:lnSpc>
                  <a:spcPts val="5169"/>
                </a:lnSpc>
              </a:pPr>
              <a:r>
                <a:rPr lang="en-US" sz="3692" dirty="0">
                  <a:solidFill>
                    <a:srgbClr val="FFFFFF"/>
                  </a:solidFill>
                  <a:latin typeface="Montserrat"/>
                </a:rPr>
                <a:t>                Computer vision is the study in which it deals with the computers and systems which understand or takes data through images, videos, or any other visual inputs.</a:t>
              </a:r>
            </a:p>
            <a:p>
              <a:pPr>
                <a:lnSpc>
                  <a:spcPts val="5169"/>
                </a:lnSpc>
              </a:pPr>
              <a:r>
                <a:rPr lang="en-US" sz="3692" dirty="0">
                  <a:solidFill>
                    <a:srgbClr val="FFFFFF"/>
                  </a:solidFill>
                  <a:latin typeface="Montserrat"/>
                </a:rPr>
                <a:t>                 It acts as a human visual system and can carry on tasks we specify.</a:t>
              </a:r>
            </a:p>
            <a:p>
              <a:pPr>
                <a:lnSpc>
                  <a:spcPts val="5169"/>
                </a:lnSpc>
              </a:pPr>
              <a:endParaRPr dirty="0"/>
            </a:p>
            <a:p>
              <a:pPr>
                <a:lnSpc>
                  <a:spcPts val="5169"/>
                </a:lnSpc>
              </a:pPr>
              <a:r>
                <a:rPr lang="en-US" sz="3692" dirty="0">
                  <a:solidFill>
                    <a:srgbClr val="FFFFFF"/>
                  </a:solidFill>
                  <a:latin typeface="Montserrat"/>
                </a:rPr>
                <a:t>             </a:t>
              </a:r>
            </a:p>
            <a:p>
              <a:pPr>
                <a:lnSpc>
                  <a:spcPts val="5169"/>
                </a:lnSpc>
              </a:pPr>
              <a:endParaRPr dirty="0"/>
            </a:p>
          </p:txBody>
        </p:sp>
      </p:grpSp>
      <p:pic>
        <p:nvPicPr>
          <p:cNvPr id="5" name="Picture 5"/>
          <p:cNvPicPr>
            <a:picLocks noChangeAspect="1"/>
          </p:cNvPicPr>
          <p:nvPr/>
        </p:nvPicPr>
        <p:blipFill>
          <a:blip r:embed="rId2"/>
          <a:srcRect l="9480" r="9480" b="10744"/>
          <a:stretch>
            <a:fillRect/>
          </a:stretch>
        </p:blipFill>
        <p:spPr>
          <a:xfrm>
            <a:off x="12292205" y="1866900"/>
            <a:ext cx="5995795" cy="66036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F7DDFF15-271D-422F-92F1-760AEF3398AB}"/>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4288" y="0"/>
            <a:ext cx="18288000" cy="11315700"/>
          </a:xfrm>
          <a:prstGeom prst="rect">
            <a:avLst/>
          </a:prstGeom>
        </p:spPr>
      </p:pic>
      <p:sp>
        <p:nvSpPr>
          <p:cNvPr id="5" name="TextBox 4">
            <a:extLst>
              <a:ext uri="{FF2B5EF4-FFF2-40B4-BE49-F238E27FC236}">
                <a16:creationId xmlns="" xmlns:a16="http://schemas.microsoft.com/office/drawing/2014/main" id="{7F9B6A85-24D9-4159-B071-AACAD0B032CF}"/>
              </a:ext>
            </a:extLst>
          </p:cNvPr>
          <p:cNvSpPr txBox="1"/>
          <p:nvPr/>
        </p:nvSpPr>
        <p:spPr>
          <a:xfrm>
            <a:off x="-176213" y="571500"/>
            <a:ext cx="13182600" cy="1200329"/>
          </a:xfrm>
          <a:prstGeom prst="rect">
            <a:avLst/>
          </a:prstGeom>
          <a:noFill/>
        </p:spPr>
        <p:txBody>
          <a:bodyPr wrap="square" rtlCol="0">
            <a:spAutoFit/>
          </a:bodyPr>
          <a:lstStyle/>
          <a:p>
            <a:r>
              <a:rPr lang="en-IN" sz="6000" dirty="0">
                <a:solidFill>
                  <a:schemeClr val="bg1"/>
                </a:solidFill>
              </a:rPr>
              <a:t>	</a:t>
            </a:r>
            <a:r>
              <a:rPr lang="en-IN" sz="7200" b="1" dirty="0">
                <a:solidFill>
                  <a:schemeClr val="accent6"/>
                </a:solidFill>
              </a:rPr>
              <a:t>GESTURE RECOGNITION:</a:t>
            </a:r>
          </a:p>
        </p:txBody>
      </p:sp>
      <p:sp>
        <p:nvSpPr>
          <p:cNvPr id="6" name="TextBox 5">
            <a:extLst>
              <a:ext uri="{FF2B5EF4-FFF2-40B4-BE49-F238E27FC236}">
                <a16:creationId xmlns="" xmlns:a16="http://schemas.microsoft.com/office/drawing/2014/main" id="{F8C273C4-1816-481B-B5D5-391FFC94A7C4}"/>
              </a:ext>
            </a:extLst>
          </p:cNvPr>
          <p:cNvSpPr txBox="1"/>
          <p:nvPr/>
        </p:nvSpPr>
        <p:spPr>
          <a:xfrm>
            <a:off x="447675" y="2552700"/>
            <a:ext cx="17373600" cy="4832092"/>
          </a:xfrm>
          <a:prstGeom prst="rect">
            <a:avLst/>
          </a:prstGeom>
          <a:noFill/>
        </p:spPr>
        <p:txBody>
          <a:bodyPr wrap="square" rtlCol="0">
            <a:spAutoFit/>
          </a:bodyPr>
          <a:lstStyle/>
          <a:p>
            <a:r>
              <a:rPr lang="en-US" sz="4400" dirty="0">
                <a:solidFill>
                  <a:schemeClr val="bg1"/>
                </a:solidFill>
              </a:rPr>
              <a:t>                                            Gesture recognition is a means of human-machine interaction using only body actions without the aid of voice.</a:t>
            </a:r>
          </a:p>
          <a:p>
            <a:r>
              <a:rPr lang="en-US" sz="4400" dirty="0">
                <a:solidFill>
                  <a:schemeClr val="bg1"/>
                </a:solidFill>
              </a:rPr>
              <a:t>                                             The concept of recognizing gestures using hands and/or other body parts is based on three layers: Detection, Tracking and Recognition. We use special interfaces that can capture these movements, and later use computer vision technology &amp; deep learning algorithms to understand the underlying pattern.</a:t>
            </a:r>
            <a:endParaRPr lang="en-IN" sz="4400" dirty="0">
              <a:solidFill>
                <a:schemeClr val="bg1"/>
              </a:solidFill>
            </a:endParaRPr>
          </a:p>
        </p:txBody>
      </p:sp>
    </p:spTree>
    <p:extLst>
      <p:ext uri="{BB962C8B-B14F-4D97-AF65-F5344CB8AC3E}">
        <p14:creationId xmlns="" xmlns:p14="http://schemas.microsoft.com/office/powerpoint/2010/main" val="2732147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3238028" y="-266700"/>
            <a:ext cx="11811944" cy="6982505"/>
            <a:chOff x="0" y="-4049040"/>
            <a:chExt cx="15749258" cy="8954409"/>
          </a:xfrm>
        </p:grpSpPr>
        <p:sp>
          <p:nvSpPr>
            <p:cNvPr id="3" name="TextBox 3"/>
            <p:cNvSpPr txBox="1"/>
            <p:nvPr/>
          </p:nvSpPr>
          <p:spPr>
            <a:xfrm>
              <a:off x="0" y="-4049040"/>
              <a:ext cx="15749258" cy="1641475"/>
            </a:xfrm>
            <a:prstGeom prst="rect">
              <a:avLst/>
            </a:prstGeom>
          </p:spPr>
          <p:txBody>
            <a:bodyPr wrap="square" lIns="0" tIns="0" rIns="0" bIns="0" rtlCol="0" anchor="t">
              <a:spAutoFit/>
            </a:bodyPr>
            <a:lstStyle/>
            <a:p>
              <a:pPr algn="ctr">
                <a:lnSpc>
                  <a:spcPts val="9600"/>
                </a:lnSpc>
              </a:pPr>
              <a:r>
                <a:rPr lang="en-US" sz="5400" dirty="0">
                  <a:solidFill>
                    <a:srgbClr val="FFFFFF"/>
                  </a:solidFill>
                  <a:latin typeface="Montserrat Semi-Bold"/>
                </a:rPr>
                <a:t>LITERATURE SURVEY</a:t>
              </a:r>
            </a:p>
          </p:txBody>
        </p:sp>
        <p:sp>
          <p:nvSpPr>
            <p:cNvPr id="4" name="TextBox 4"/>
            <p:cNvSpPr txBox="1"/>
            <p:nvPr/>
          </p:nvSpPr>
          <p:spPr>
            <a:xfrm>
              <a:off x="0" y="4239973"/>
              <a:ext cx="15749258" cy="665396"/>
            </a:xfrm>
            <a:prstGeom prst="rect">
              <a:avLst/>
            </a:prstGeom>
          </p:spPr>
          <p:txBody>
            <a:bodyPr lIns="0" tIns="0" rIns="0" bIns="0" rtlCol="0" anchor="t">
              <a:spAutoFit/>
            </a:bodyPr>
            <a:lstStyle/>
            <a:p>
              <a:pPr algn="ctr">
                <a:lnSpc>
                  <a:spcPts val="4200"/>
                </a:lnSpc>
              </a:pPr>
              <a:endParaRPr lang="en-US" sz="3000" dirty="0">
                <a:solidFill>
                  <a:srgbClr val="FFFFFF"/>
                </a:solidFill>
                <a:latin typeface="Montserrat Semi-Bold"/>
              </a:endParaRPr>
            </a:p>
          </p:txBody>
        </p:sp>
      </p:grpSp>
      <p:pic>
        <p:nvPicPr>
          <p:cNvPr id="5" name="Picture 2"/>
          <p:cNvPicPr>
            <a:picLocks noChangeAspect="1" noChangeArrowheads="1"/>
          </p:cNvPicPr>
          <p:nvPr/>
        </p:nvPicPr>
        <p:blipFill>
          <a:blip r:embed="rId2"/>
          <a:srcRect/>
          <a:stretch>
            <a:fillRect/>
          </a:stretch>
        </p:blipFill>
        <p:spPr bwMode="auto">
          <a:xfrm>
            <a:off x="3429000" y="952500"/>
            <a:ext cx="11125200" cy="90678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3238028" y="3036779"/>
            <a:ext cx="11811944" cy="3679026"/>
            <a:chOff x="0" y="0"/>
            <a:chExt cx="15749258" cy="4905369"/>
          </a:xfrm>
        </p:grpSpPr>
        <p:sp>
          <p:nvSpPr>
            <p:cNvPr id="3" name="TextBox 3"/>
            <p:cNvSpPr txBox="1"/>
            <p:nvPr/>
          </p:nvSpPr>
          <p:spPr>
            <a:xfrm>
              <a:off x="0" y="0"/>
              <a:ext cx="15749258" cy="1641475"/>
            </a:xfrm>
            <a:prstGeom prst="rect">
              <a:avLst/>
            </a:prstGeom>
          </p:spPr>
          <p:txBody>
            <a:bodyPr lIns="0" tIns="0" rIns="0" bIns="0" rtlCol="0" anchor="t">
              <a:spAutoFit/>
            </a:bodyPr>
            <a:lstStyle/>
            <a:p>
              <a:pPr algn="ctr">
                <a:lnSpc>
                  <a:spcPts val="9600"/>
                </a:lnSpc>
              </a:pPr>
              <a:endParaRPr lang="en-US" sz="8000" dirty="0">
                <a:solidFill>
                  <a:srgbClr val="FFFFFF"/>
                </a:solidFill>
                <a:latin typeface="Montserrat Semi-Bold"/>
              </a:endParaRPr>
            </a:p>
          </p:txBody>
        </p:sp>
        <p:sp>
          <p:nvSpPr>
            <p:cNvPr id="4" name="TextBox 4"/>
            <p:cNvSpPr txBox="1"/>
            <p:nvPr/>
          </p:nvSpPr>
          <p:spPr>
            <a:xfrm>
              <a:off x="0" y="4239973"/>
              <a:ext cx="15749258" cy="665396"/>
            </a:xfrm>
            <a:prstGeom prst="rect">
              <a:avLst/>
            </a:prstGeom>
          </p:spPr>
          <p:txBody>
            <a:bodyPr lIns="0" tIns="0" rIns="0" bIns="0" rtlCol="0" anchor="t">
              <a:spAutoFit/>
            </a:bodyPr>
            <a:lstStyle/>
            <a:p>
              <a:pPr algn="ctr">
                <a:lnSpc>
                  <a:spcPts val="4200"/>
                </a:lnSpc>
              </a:pPr>
              <a:endParaRPr lang="en-US" sz="3000" dirty="0">
                <a:solidFill>
                  <a:srgbClr val="FFFFFF"/>
                </a:solidFill>
                <a:latin typeface="Montserrat Semi-Bold"/>
              </a:endParaRPr>
            </a:p>
          </p:txBody>
        </p:sp>
      </p:grpSp>
      <p:pic>
        <p:nvPicPr>
          <p:cNvPr id="2050" name="Picture 2"/>
          <p:cNvPicPr>
            <a:picLocks noChangeAspect="1" noChangeArrowheads="1"/>
          </p:cNvPicPr>
          <p:nvPr/>
        </p:nvPicPr>
        <p:blipFill>
          <a:blip r:embed="rId2"/>
          <a:srcRect/>
          <a:stretch>
            <a:fillRect/>
          </a:stretch>
        </p:blipFill>
        <p:spPr bwMode="auto">
          <a:xfrm>
            <a:off x="3581400" y="419100"/>
            <a:ext cx="10972800" cy="9372599"/>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514344" y="3901219"/>
            <a:ext cx="6003715" cy="1733563"/>
          </a:xfrm>
          <a:prstGeom prst="rect">
            <a:avLst/>
          </a:prstGeom>
        </p:spPr>
        <p:txBody>
          <a:bodyPr lIns="0" tIns="0" rIns="0" bIns="0" rtlCol="0" anchor="t">
            <a:spAutoFit/>
          </a:bodyPr>
          <a:lstStyle/>
          <a:p>
            <a:pPr>
              <a:lnSpc>
                <a:spcPts val="6851"/>
              </a:lnSpc>
            </a:pPr>
            <a:r>
              <a:rPr lang="en-US" sz="5709">
                <a:solidFill>
                  <a:srgbClr val="E1A10B"/>
                </a:solidFill>
                <a:latin typeface="Montserrat Semi-Bold Bold"/>
              </a:rPr>
              <a:t>PROBLEM-STATEMENT</a:t>
            </a:r>
          </a:p>
        </p:txBody>
      </p:sp>
      <p:grpSp>
        <p:nvGrpSpPr>
          <p:cNvPr id="3" name="Group 3"/>
          <p:cNvGrpSpPr/>
          <p:nvPr/>
        </p:nvGrpSpPr>
        <p:grpSpPr>
          <a:xfrm>
            <a:off x="5368846" y="-630361"/>
            <a:ext cx="12676576" cy="11270147"/>
            <a:chOff x="0" y="9525"/>
            <a:chExt cx="16902101" cy="15026863"/>
          </a:xfrm>
        </p:grpSpPr>
        <p:sp>
          <p:nvSpPr>
            <p:cNvPr id="4" name="TextBox 4"/>
            <p:cNvSpPr txBox="1"/>
            <p:nvPr/>
          </p:nvSpPr>
          <p:spPr>
            <a:xfrm>
              <a:off x="0" y="9525"/>
              <a:ext cx="16902101" cy="991724"/>
            </a:xfrm>
            <a:prstGeom prst="rect">
              <a:avLst/>
            </a:prstGeom>
          </p:spPr>
          <p:txBody>
            <a:bodyPr lIns="0" tIns="0" rIns="0" bIns="0" rtlCol="0" anchor="t">
              <a:spAutoFit/>
            </a:bodyPr>
            <a:lstStyle/>
            <a:p>
              <a:pPr>
                <a:lnSpc>
                  <a:spcPts val="5844"/>
                </a:lnSpc>
              </a:pPr>
              <a:endParaRPr lang="en-US" sz="4870" dirty="0">
                <a:solidFill>
                  <a:srgbClr val="FFFFFF"/>
                </a:solidFill>
                <a:latin typeface="Montserrat Semi-Bold"/>
              </a:endParaRPr>
            </a:p>
          </p:txBody>
        </p:sp>
        <p:sp>
          <p:nvSpPr>
            <p:cNvPr id="5" name="TextBox 5"/>
            <p:cNvSpPr txBox="1"/>
            <p:nvPr/>
          </p:nvSpPr>
          <p:spPr>
            <a:xfrm>
              <a:off x="0" y="1605944"/>
              <a:ext cx="16902101" cy="13430444"/>
            </a:xfrm>
            <a:prstGeom prst="rect">
              <a:avLst/>
            </a:prstGeom>
          </p:spPr>
          <p:txBody>
            <a:bodyPr lIns="0" tIns="0" rIns="0" bIns="0" rtlCol="0" anchor="t">
              <a:spAutoFit/>
            </a:bodyPr>
            <a:lstStyle/>
            <a:p>
              <a:pPr>
                <a:lnSpc>
                  <a:spcPts val="8117"/>
                </a:lnSpc>
              </a:pPr>
              <a:r>
                <a:rPr lang="en-US" sz="3246" dirty="0">
                  <a:solidFill>
                    <a:srgbClr val="FFFFFF"/>
                  </a:solidFill>
                  <a:latin typeface="Montserrat"/>
                </a:rPr>
                <a:t>During the </a:t>
              </a:r>
              <a:r>
                <a:rPr lang="en-US" sz="3246" dirty="0" err="1">
                  <a:solidFill>
                    <a:srgbClr val="FFFFFF"/>
                  </a:solidFill>
                  <a:latin typeface="Montserrat"/>
                </a:rPr>
                <a:t>coronavirus</a:t>
              </a:r>
              <a:r>
                <a:rPr lang="en-US" sz="3246" dirty="0">
                  <a:solidFill>
                    <a:srgbClr val="FFFFFF"/>
                  </a:solidFill>
                  <a:latin typeface="Montserrat"/>
                </a:rPr>
                <a:t> pandemic, people are reluctant to touch anything because of hygiene concerns. So , Hand gesture recognition helps people to connect with machines with no-touch rule. If this technology is used to address common symptoms of patients with the help of doctors database without consulting doctor, then we can practically benefit many patients by minimizing wait time to see a doctor. So that, patients with uncommon symptoms can be addressed quickly.</a:t>
              </a:r>
            </a:p>
            <a:p>
              <a:pPr>
                <a:lnSpc>
                  <a:spcPts val="8117"/>
                </a:lnSpc>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10662328" y="1526102"/>
            <a:ext cx="6276929" cy="5409873"/>
            <a:chOff x="0" y="0"/>
            <a:chExt cx="8369239" cy="7213163"/>
          </a:xfrm>
        </p:grpSpPr>
        <p:sp>
          <p:nvSpPr>
            <p:cNvPr id="3" name="TextBox 3"/>
            <p:cNvSpPr txBox="1"/>
            <p:nvPr/>
          </p:nvSpPr>
          <p:spPr>
            <a:xfrm>
              <a:off x="426724" y="0"/>
              <a:ext cx="7515792" cy="1295400"/>
            </a:xfrm>
            <a:prstGeom prst="rect">
              <a:avLst/>
            </a:prstGeom>
          </p:spPr>
          <p:txBody>
            <a:bodyPr lIns="0" tIns="0" rIns="0" bIns="0" rtlCol="0" anchor="t">
              <a:spAutoFit/>
            </a:bodyPr>
            <a:lstStyle/>
            <a:p>
              <a:pPr>
                <a:lnSpc>
                  <a:spcPts val="7680"/>
                </a:lnSpc>
              </a:pPr>
              <a:r>
                <a:rPr lang="en-US" sz="6400">
                  <a:solidFill>
                    <a:srgbClr val="E1A10B"/>
                  </a:solidFill>
                  <a:latin typeface="Montserrat Semi-Bold Bold"/>
                </a:rPr>
                <a:t>CON'S</a:t>
              </a:r>
            </a:p>
          </p:txBody>
        </p:sp>
        <p:sp>
          <p:nvSpPr>
            <p:cNvPr id="4" name="TextBox 4"/>
            <p:cNvSpPr txBox="1"/>
            <p:nvPr/>
          </p:nvSpPr>
          <p:spPr>
            <a:xfrm>
              <a:off x="0" y="3143673"/>
              <a:ext cx="8369239" cy="4069490"/>
            </a:xfrm>
            <a:prstGeom prst="rect">
              <a:avLst/>
            </a:prstGeom>
          </p:spPr>
          <p:txBody>
            <a:bodyPr lIns="0" tIns="0" rIns="0" bIns="0" rtlCol="0" anchor="t">
              <a:spAutoFit/>
            </a:bodyPr>
            <a:lstStyle/>
            <a:p>
              <a:pPr marL="518160" lvl="1" indent="-259080">
                <a:lnSpc>
                  <a:spcPts val="3359"/>
                </a:lnSpc>
                <a:buFont typeface="Arial"/>
                <a:buChar char="•"/>
              </a:pPr>
              <a:r>
                <a:rPr lang="en-US" sz="2400" dirty="0">
                  <a:solidFill>
                    <a:srgbClr val="E1A10B"/>
                  </a:solidFill>
                  <a:latin typeface="Montserrat"/>
                </a:rPr>
                <a:t>SHOULD ACCURATELY EXECUTE GETURES FOR CORRECT OUTPUT TO BE SHOWN.</a:t>
              </a:r>
            </a:p>
            <a:p>
              <a:pPr marL="518160" lvl="1" indent="-259080">
                <a:lnSpc>
                  <a:spcPts val="3359"/>
                </a:lnSpc>
                <a:buFont typeface="Arial"/>
                <a:buChar char="•"/>
              </a:pPr>
              <a:r>
                <a:rPr lang="en-US" sz="2400" dirty="0">
                  <a:solidFill>
                    <a:srgbClr val="E1A10B"/>
                  </a:solidFill>
                  <a:latin typeface="Montserrat"/>
                </a:rPr>
                <a:t>INTERRACTION BETWEEN GESTURE AND MACHINE SHOULD BE FAST.(No Lag)</a:t>
              </a:r>
            </a:p>
            <a:p>
              <a:pPr marL="518160" lvl="1" indent="-259080">
                <a:lnSpc>
                  <a:spcPts val="3359"/>
                </a:lnSpc>
                <a:buFont typeface="Arial"/>
                <a:buChar char="•"/>
              </a:pPr>
              <a:r>
                <a:rPr lang="en-US" sz="2400" dirty="0">
                  <a:solidFill>
                    <a:srgbClr val="E1A10B"/>
                  </a:solidFill>
                  <a:latin typeface="Montserrat"/>
                </a:rPr>
                <a:t>NO PROPER DATASETS. </a:t>
              </a:r>
            </a:p>
          </p:txBody>
        </p:sp>
        <p:sp>
          <p:nvSpPr>
            <p:cNvPr id="5" name="AutoShape 5"/>
            <p:cNvSpPr/>
            <p:nvPr/>
          </p:nvSpPr>
          <p:spPr>
            <a:xfrm>
              <a:off x="604116" y="2438603"/>
              <a:ext cx="1125334" cy="0"/>
            </a:xfrm>
            <a:prstGeom prst="line">
              <a:avLst/>
            </a:prstGeom>
            <a:ln w="63500" cap="flat">
              <a:solidFill>
                <a:srgbClr val="E1A10B"/>
              </a:solidFill>
              <a:prstDash val="solid"/>
              <a:headEnd type="none" w="sm" len="sm"/>
              <a:tailEnd type="none" w="sm" len="sm"/>
            </a:ln>
          </p:spPr>
        </p:sp>
      </p:grpSp>
      <p:grpSp>
        <p:nvGrpSpPr>
          <p:cNvPr id="6" name="Group 6"/>
          <p:cNvGrpSpPr/>
          <p:nvPr/>
        </p:nvGrpSpPr>
        <p:grpSpPr>
          <a:xfrm>
            <a:off x="1028700" y="1526102"/>
            <a:ext cx="6054816" cy="5502718"/>
            <a:chOff x="0" y="0"/>
            <a:chExt cx="8073088" cy="7336956"/>
          </a:xfrm>
        </p:grpSpPr>
        <p:sp>
          <p:nvSpPr>
            <p:cNvPr id="7" name="TextBox 7"/>
            <p:cNvSpPr txBox="1"/>
            <p:nvPr/>
          </p:nvSpPr>
          <p:spPr>
            <a:xfrm>
              <a:off x="529170" y="0"/>
              <a:ext cx="7486548" cy="1295400"/>
            </a:xfrm>
            <a:prstGeom prst="rect">
              <a:avLst/>
            </a:prstGeom>
          </p:spPr>
          <p:txBody>
            <a:bodyPr lIns="0" tIns="0" rIns="0" bIns="0" rtlCol="0" anchor="t">
              <a:spAutoFit/>
            </a:bodyPr>
            <a:lstStyle/>
            <a:p>
              <a:pPr>
                <a:lnSpc>
                  <a:spcPts val="7680"/>
                </a:lnSpc>
              </a:pPr>
              <a:r>
                <a:rPr lang="en-US" sz="6400">
                  <a:solidFill>
                    <a:srgbClr val="FFFFFF"/>
                  </a:solidFill>
                  <a:latin typeface="Montserrat Semi-Bold Bold"/>
                </a:rPr>
                <a:t>PRO'S</a:t>
              </a:r>
            </a:p>
          </p:txBody>
        </p:sp>
        <p:sp>
          <p:nvSpPr>
            <p:cNvPr id="8" name="TextBox 8"/>
            <p:cNvSpPr txBox="1"/>
            <p:nvPr/>
          </p:nvSpPr>
          <p:spPr>
            <a:xfrm>
              <a:off x="0" y="3311410"/>
              <a:ext cx="8073088" cy="4025546"/>
            </a:xfrm>
            <a:prstGeom prst="rect">
              <a:avLst/>
            </a:prstGeom>
          </p:spPr>
          <p:txBody>
            <a:bodyPr lIns="0" tIns="0" rIns="0" bIns="0" rtlCol="0" anchor="t">
              <a:spAutoFit/>
            </a:bodyPr>
            <a:lstStyle/>
            <a:p>
              <a:pPr marL="518160" lvl="1" indent="-259080">
                <a:lnSpc>
                  <a:spcPts val="3359"/>
                </a:lnSpc>
                <a:buFont typeface="Arial"/>
                <a:buChar char="•"/>
              </a:pPr>
              <a:r>
                <a:rPr lang="en-US" sz="2400" dirty="0">
                  <a:solidFill>
                    <a:srgbClr val="FFFFFF"/>
                  </a:solidFill>
                  <a:latin typeface="Montserrat"/>
                </a:rPr>
                <a:t>SAVES USER'S TIME</a:t>
              </a:r>
            </a:p>
            <a:p>
              <a:pPr marL="518160" lvl="1" indent="-259080">
                <a:lnSpc>
                  <a:spcPts val="3359"/>
                </a:lnSpc>
                <a:buFont typeface="Arial"/>
                <a:buChar char="•"/>
              </a:pPr>
              <a:r>
                <a:rPr lang="en-US" sz="2400" dirty="0">
                  <a:solidFill>
                    <a:srgbClr val="FFFFFF"/>
                  </a:solidFill>
                  <a:latin typeface="Montserrat"/>
                </a:rPr>
                <a:t>EASY AND CONVENIENT TO USE</a:t>
              </a:r>
            </a:p>
            <a:p>
              <a:pPr marL="518160" lvl="1" indent="-259080">
                <a:lnSpc>
                  <a:spcPts val="3359"/>
                </a:lnSpc>
                <a:buFont typeface="Arial"/>
                <a:buChar char="•"/>
              </a:pPr>
              <a:r>
                <a:rPr lang="en-US" sz="2400" dirty="0">
                  <a:solidFill>
                    <a:srgbClr val="FFFFFF"/>
                  </a:solidFill>
                  <a:latin typeface="Montserrat"/>
                </a:rPr>
                <a:t>AS IT USES HUMAN-MACHINE INTERACTION WITHOUT TOUCHING, IT IS HYGIENIC TO USE.</a:t>
              </a:r>
            </a:p>
            <a:p>
              <a:pPr marL="518160" lvl="1" indent="-259080">
                <a:lnSpc>
                  <a:spcPts val="3359"/>
                </a:lnSpc>
                <a:buFont typeface="Arial"/>
                <a:buChar char="•"/>
              </a:pPr>
              <a:r>
                <a:rPr lang="en-US" sz="2400" dirty="0">
                  <a:solidFill>
                    <a:srgbClr val="FFFFFF"/>
                  </a:solidFill>
                  <a:latin typeface="Montserrat"/>
                </a:rPr>
                <a:t>DECREASES WAITING TIME FOR PATIENTS.</a:t>
              </a:r>
            </a:p>
          </p:txBody>
        </p:sp>
        <p:sp>
          <p:nvSpPr>
            <p:cNvPr id="9" name="AutoShape 9"/>
            <p:cNvSpPr/>
            <p:nvPr/>
          </p:nvSpPr>
          <p:spPr>
            <a:xfrm>
              <a:off x="529170" y="2502103"/>
              <a:ext cx="1125334" cy="0"/>
            </a:xfrm>
            <a:prstGeom prst="line">
              <a:avLst/>
            </a:prstGeom>
            <a:ln w="63500" cap="flat">
              <a:solidFill>
                <a:srgbClr val="FFFFFF"/>
              </a:solidFill>
              <a:prstDash val="solid"/>
              <a:headEnd type="none" w="sm" len="sm"/>
              <a:tailEnd type="none" w="sm" len="sm"/>
            </a:ln>
          </p:spPr>
        </p:sp>
      </p:grpSp>
      <p:sp>
        <p:nvSpPr>
          <p:cNvPr id="10" name="AutoShape 10"/>
          <p:cNvSpPr/>
          <p:nvPr/>
        </p:nvSpPr>
        <p:spPr>
          <a:xfrm rot="5400000">
            <a:off x="3976688" y="5138738"/>
            <a:ext cx="10287000" cy="0"/>
          </a:xfrm>
          <a:prstGeom prst="line">
            <a:avLst/>
          </a:prstGeom>
          <a:ln w="9525" cap="rnd">
            <a:solidFill>
              <a:srgbClr val="E1A10B"/>
            </a:solidFill>
            <a:prstDash val="solid"/>
            <a:headEnd type="none" w="sm" len="sm"/>
            <a:tailEnd type="none" w="sm" len="sm"/>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1A10B"/>
        </a:solidFill>
        <a:effectLst/>
      </p:bgPr>
    </p:bg>
    <p:spTree>
      <p:nvGrpSpPr>
        <p:cNvPr id="1" name=""/>
        <p:cNvGrpSpPr/>
        <p:nvPr/>
      </p:nvGrpSpPr>
      <p:grpSpPr>
        <a:xfrm>
          <a:off x="0" y="0"/>
          <a:ext cx="0" cy="0"/>
          <a:chOff x="0" y="0"/>
          <a:chExt cx="0" cy="0"/>
        </a:xfrm>
      </p:grpSpPr>
      <p:sp>
        <p:nvSpPr>
          <p:cNvPr id="2" name="TextBox 2"/>
          <p:cNvSpPr txBox="1"/>
          <p:nvPr/>
        </p:nvSpPr>
        <p:spPr>
          <a:xfrm>
            <a:off x="483746" y="771525"/>
            <a:ext cx="16294950" cy="7823873"/>
          </a:xfrm>
          <a:prstGeom prst="rect">
            <a:avLst/>
          </a:prstGeom>
        </p:spPr>
        <p:txBody>
          <a:bodyPr lIns="0" tIns="0" rIns="0" bIns="0" rtlCol="0" anchor="t">
            <a:spAutoFit/>
          </a:bodyPr>
          <a:lstStyle/>
          <a:p>
            <a:pPr>
              <a:lnSpc>
                <a:spcPts val="7679"/>
              </a:lnSpc>
            </a:pPr>
            <a:r>
              <a:rPr lang="en-US" sz="6399" dirty="0">
                <a:solidFill>
                  <a:srgbClr val="000000"/>
                </a:solidFill>
                <a:latin typeface="Montserrat Semi-Bold Bold"/>
              </a:rPr>
              <a:t>IDEA TO IMPLEMENT:</a:t>
            </a:r>
          </a:p>
          <a:p>
            <a:pPr>
              <a:lnSpc>
                <a:spcPts val="7680"/>
              </a:lnSpc>
            </a:pPr>
            <a:r>
              <a:rPr lang="en-US" sz="5400" dirty="0">
                <a:solidFill>
                  <a:srgbClr val="FFFFFF"/>
                </a:solidFill>
                <a:latin typeface="Montserrat Semi-Bold Bold"/>
              </a:rPr>
              <a:t>The system tries to find patterns based on the gathered data. When the system finds a match to a gesture, it performs the action associated with this gesture. Feature extraction and classification in the scheme below implements the recognition functionality.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TotalTime>
  <Words>474</Words>
  <Application>Microsoft Office PowerPoint</Application>
  <PresentationFormat>Custom</PresentationFormat>
  <Paragraphs>65</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Montserrat Semi-Bold</vt:lpstr>
      <vt:lpstr>Montserrat Semi-Bold Bold</vt:lpstr>
      <vt:lpstr>Montserrat Classic Bold</vt:lpstr>
      <vt:lpstr>Montserrat</vt:lpstr>
      <vt:lpstr>Montserrat Classic</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RECOGNITION IN MEDICAL APPLICATION</dc:title>
  <dc:creator>Lahari</dc:creator>
  <cp:lastModifiedBy>Lahari</cp:lastModifiedBy>
  <cp:revision>32</cp:revision>
  <dcterms:created xsi:type="dcterms:W3CDTF">2006-08-16T00:00:00Z</dcterms:created>
  <dcterms:modified xsi:type="dcterms:W3CDTF">2022-02-02T05:47:05Z</dcterms:modified>
  <dc:identifier>DAE0f3tWH3M</dc:identifier>
</cp:coreProperties>
</file>