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8288000" cy="10287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24" name="PlaceHolder 2"/>
          <p:cNvSpPr>
            <a:spLocks noGrp="1"/>
          </p:cNvSpPr>
          <p:nvPr>
            <p:ph type="body"/>
          </p:nvPr>
        </p:nvSpPr>
        <p:spPr>
          <a:xfrm>
            <a:off x="914400" y="2406960"/>
            <a:ext cx="16458840" cy="2845440"/>
          </a:xfrm>
          <a:prstGeom prst="rect">
            <a:avLst/>
          </a:prstGeom>
        </p:spPr>
        <p:txBody>
          <a:bodyPr lIns="0" tIns="0" rIns="0" bIns="0">
            <a:normAutofit/>
          </a:bodyPr>
          <a:p>
            <a:endParaRPr lang="en-IN" sz="3200" b="0" strike="noStrike" spc="-1">
              <a:latin typeface="Arial" panose="020B0604020202020204"/>
            </a:endParaRPr>
          </a:p>
        </p:txBody>
      </p:sp>
      <p:sp>
        <p:nvSpPr>
          <p:cNvPr id="25" name="PlaceHolder 3"/>
          <p:cNvSpPr>
            <a:spLocks noGrp="1"/>
          </p:cNvSpPr>
          <p:nvPr>
            <p:ph type="body"/>
          </p:nvPr>
        </p:nvSpPr>
        <p:spPr>
          <a:xfrm>
            <a:off x="914400" y="5523120"/>
            <a:ext cx="16458840" cy="28454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27" name="PlaceHolder 2"/>
          <p:cNvSpPr>
            <a:spLocks noGrp="1"/>
          </p:cNvSpPr>
          <p:nvPr>
            <p:ph type="body"/>
          </p:nvPr>
        </p:nvSpPr>
        <p:spPr>
          <a:xfrm>
            <a:off x="914400" y="2406960"/>
            <a:ext cx="8031600" cy="2845440"/>
          </a:xfrm>
          <a:prstGeom prst="rect">
            <a:avLst/>
          </a:prstGeom>
        </p:spPr>
        <p:txBody>
          <a:bodyPr lIns="0" tIns="0" rIns="0" bIns="0">
            <a:normAutofit/>
          </a:bodyPr>
          <a:p>
            <a:endParaRPr lang="en-IN" sz="3200" b="0" strike="noStrike" spc="-1">
              <a:latin typeface="Arial" panose="020B0604020202020204"/>
            </a:endParaRPr>
          </a:p>
        </p:txBody>
      </p:sp>
      <p:sp>
        <p:nvSpPr>
          <p:cNvPr id="28" name="PlaceHolder 3"/>
          <p:cNvSpPr>
            <a:spLocks noGrp="1"/>
          </p:cNvSpPr>
          <p:nvPr>
            <p:ph type="body"/>
          </p:nvPr>
        </p:nvSpPr>
        <p:spPr>
          <a:xfrm>
            <a:off x="9348120" y="2406960"/>
            <a:ext cx="8031600" cy="2845440"/>
          </a:xfrm>
          <a:prstGeom prst="rect">
            <a:avLst/>
          </a:prstGeom>
        </p:spPr>
        <p:txBody>
          <a:bodyPr lIns="0" tIns="0" rIns="0" bIns="0">
            <a:normAutofit/>
          </a:bodyPr>
          <a:p>
            <a:endParaRPr lang="en-IN" sz="3200" b="0" strike="noStrike" spc="-1">
              <a:latin typeface="Arial" panose="020B0604020202020204"/>
            </a:endParaRPr>
          </a:p>
        </p:txBody>
      </p:sp>
      <p:sp>
        <p:nvSpPr>
          <p:cNvPr id="29" name="PlaceHolder 4"/>
          <p:cNvSpPr>
            <a:spLocks noGrp="1"/>
          </p:cNvSpPr>
          <p:nvPr>
            <p:ph type="body"/>
          </p:nvPr>
        </p:nvSpPr>
        <p:spPr>
          <a:xfrm>
            <a:off x="914400" y="5523120"/>
            <a:ext cx="8031600" cy="2845440"/>
          </a:xfrm>
          <a:prstGeom prst="rect">
            <a:avLst/>
          </a:prstGeom>
        </p:spPr>
        <p:txBody>
          <a:bodyPr lIns="0" tIns="0" rIns="0" bIns="0">
            <a:normAutofit/>
          </a:bodyPr>
          <a:p>
            <a:endParaRPr lang="en-IN" sz="3200" b="0" strike="noStrike" spc="-1">
              <a:latin typeface="Arial" panose="020B0604020202020204"/>
            </a:endParaRPr>
          </a:p>
        </p:txBody>
      </p:sp>
      <p:sp>
        <p:nvSpPr>
          <p:cNvPr id="30" name="PlaceHolder 5"/>
          <p:cNvSpPr>
            <a:spLocks noGrp="1"/>
          </p:cNvSpPr>
          <p:nvPr>
            <p:ph type="body"/>
          </p:nvPr>
        </p:nvSpPr>
        <p:spPr>
          <a:xfrm>
            <a:off x="9348120" y="5523120"/>
            <a:ext cx="8031600" cy="28454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32" name="PlaceHolder 2"/>
          <p:cNvSpPr>
            <a:spLocks noGrp="1"/>
          </p:cNvSpPr>
          <p:nvPr>
            <p:ph type="body"/>
          </p:nvPr>
        </p:nvSpPr>
        <p:spPr>
          <a:xfrm>
            <a:off x="914400" y="2406960"/>
            <a:ext cx="5299560" cy="2845440"/>
          </a:xfrm>
          <a:prstGeom prst="rect">
            <a:avLst/>
          </a:prstGeom>
        </p:spPr>
        <p:txBody>
          <a:bodyPr lIns="0" tIns="0" rIns="0" bIns="0">
            <a:normAutofit/>
          </a:bodyPr>
          <a:p>
            <a:endParaRPr lang="en-IN" sz="3200" b="0" strike="noStrike" spc="-1">
              <a:latin typeface="Arial" panose="020B0604020202020204"/>
            </a:endParaRPr>
          </a:p>
        </p:txBody>
      </p:sp>
      <p:sp>
        <p:nvSpPr>
          <p:cNvPr id="33" name="PlaceHolder 3"/>
          <p:cNvSpPr>
            <a:spLocks noGrp="1"/>
          </p:cNvSpPr>
          <p:nvPr>
            <p:ph type="body"/>
          </p:nvPr>
        </p:nvSpPr>
        <p:spPr>
          <a:xfrm>
            <a:off x="6479280" y="2406960"/>
            <a:ext cx="5299560" cy="2845440"/>
          </a:xfrm>
          <a:prstGeom prst="rect">
            <a:avLst/>
          </a:prstGeom>
        </p:spPr>
        <p:txBody>
          <a:bodyPr lIns="0" tIns="0" rIns="0" bIns="0">
            <a:normAutofit/>
          </a:bodyPr>
          <a:p>
            <a:endParaRPr lang="en-IN" sz="3200" b="0" strike="noStrike" spc="-1">
              <a:latin typeface="Arial" panose="020B0604020202020204"/>
            </a:endParaRPr>
          </a:p>
        </p:txBody>
      </p:sp>
      <p:sp>
        <p:nvSpPr>
          <p:cNvPr id="34" name="PlaceHolder 4"/>
          <p:cNvSpPr>
            <a:spLocks noGrp="1"/>
          </p:cNvSpPr>
          <p:nvPr>
            <p:ph type="body"/>
          </p:nvPr>
        </p:nvSpPr>
        <p:spPr>
          <a:xfrm>
            <a:off x="12044160" y="2406960"/>
            <a:ext cx="5299560" cy="2845440"/>
          </a:xfrm>
          <a:prstGeom prst="rect">
            <a:avLst/>
          </a:prstGeom>
        </p:spPr>
        <p:txBody>
          <a:bodyPr lIns="0" tIns="0" rIns="0" bIns="0">
            <a:normAutofit/>
          </a:bodyPr>
          <a:p>
            <a:endParaRPr lang="en-IN" sz="3200" b="0" strike="noStrike" spc="-1">
              <a:latin typeface="Arial" panose="020B0604020202020204"/>
            </a:endParaRPr>
          </a:p>
        </p:txBody>
      </p:sp>
      <p:sp>
        <p:nvSpPr>
          <p:cNvPr id="35" name="PlaceHolder 5"/>
          <p:cNvSpPr>
            <a:spLocks noGrp="1"/>
          </p:cNvSpPr>
          <p:nvPr>
            <p:ph type="body"/>
          </p:nvPr>
        </p:nvSpPr>
        <p:spPr>
          <a:xfrm>
            <a:off x="914400" y="5523120"/>
            <a:ext cx="5299560" cy="2845440"/>
          </a:xfrm>
          <a:prstGeom prst="rect">
            <a:avLst/>
          </a:prstGeom>
        </p:spPr>
        <p:txBody>
          <a:bodyPr lIns="0" tIns="0" rIns="0" bIns="0">
            <a:normAutofit/>
          </a:bodyPr>
          <a:p>
            <a:endParaRPr lang="en-IN" sz="3200" b="0" strike="noStrike" spc="-1">
              <a:latin typeface="Arial" panose="020B0604020202020204"/>
            </a:endParaRPr>
          </a:p>
        </p:txBody>
      </p:sp>
      <p:sp>
        <p:nvSpPr>
          <p:cNvPr id="36" name="PlaceHolder 6"/>
          <p:cNvSpPr>
            <a:spLocks noGrp="1"/>
          </p:cNvSpPr>
          <p:nvPr>
            <p:ph type="body"/>
          </p:nvPr>
        </p:nvSpPr>
        <p:spPr>
          <a:xfrm>
            <a:off x="6479280" y="5523120"/>
            <a:ext cx="5299560" cy="2845440"/>
          </a:xfrm>
          <a:prstGeom prst="rect">
            <a:avLst/>
          </a:prstGeom>
        </p:spPr>
        <p:txBody>
          <a:bodyPr lIns="0" tIns="0" rIns="0" bIns="0">
            <a:normAutofit/>
          </a:bodyPr>
          <a:p>
            <a:endParaRPr lang="en-IN" sz="3200" b="0" strike="noStrike" spc="-1">
              <a:latin typeface="Arial" panose="020B0604020202020204"/>
            </a:endParaRPr>
          </a:p>
        </p:txBody>
      </p:sp>
      <p:sp>
        <p:nvSpPr>
          <p:cNvPr id="37" name="PlaceHolder 7"/>
          <p:cNvSpPr>
            <a:spLocks noGrp="1"/>
          </p:cNvSpPr>
          <p:nvPr>
            <p:ph type="body"/>
          </p:nvPr>
        </p:nvSpPr>
        <p:spPr>
          <a:xfrm>
            <a:off x="12044160" y="5523120"/>
            <a:ext cx="5299560" cy="28454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3" name="PlaceHolder 2"/>
          <p:cNvSpPr>
            <a:spLocks noGrp="1"/>
          </p:cNvSpPr>
          <p:nvPr>
            <p:ph type="subTitle"/>
          </p:nvPr>
        </p:nvSpPr>
        <p:spPr>
          <a:xfrm>
            <a:off x="914400" y="2406960"/>
            <a:ext cx="16458840" cy="596592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5" name="PlaceHolder 2"/>
          <p:cNvSpPr>
            <a:spLocks noGrp="1"/>
          </p:cNvSpPr>
          <p:nvPr>
            <p:ph type="body"/>
          </p:nvPr>
        </p:nvSpPr>
        <p:spPr>
          <a:xfrm>
            <a:off x="914400" y="2406960"/>
            <a:ext cx="16458840" cy="596592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7" name="PlaceHolder 2"/>
          <p:cNvSpPr>
            <a:spLocks noGrp="1"/>
          </p:cNvSpPr>
          <p:nvPr>
            <p:ph type="body"/>
          </p:nvPr>
        </p:nvSpPr>
        <p:spPr>
          <a:xfrm>
            <a:off x="914400" y="2406960"/>
            <a:ext cx="8031600" cy="5965920"/>
          </a:xfrm>
          <a:prstGeom prst="rect">
            <a:avLst/>
          </a:prstGeom>
        </p:spPr>
        <p:txBody>
          <a:bodyPr lIns="0" tIns="0" rIns="0" bIns="0">
            <a:normAutofit/>
          </a:bodyPr>
          <a:p>
            <a:endParaRPr lang="en-IN" sz="3200" b="0" strike="noStrike" spc="-1">
              <a:latin typeface="Arial" panose="020B0604020202020204"/>
            </a:endParaRPr>
          </a:p>
        </p:txBody>
      </p:sp>
      <p:sp>
        <p:nvSpPr>
          <p:cNvPr id="8" name="PlaceHolder 3"/>
          <p:cNvSpPr>
            <a:spLocks noGrp="1"/>
          </p:cNvSpPr>
          <p:nvPr>
            <p:ph type="body"/>
          </p:nvPr>
        </p:nvSpPr>
        <p:spPr>
          <a:xfrm>
            <a:off x="9348120" y="2406960"/>
            <a:ext cx="8031600" cy="596592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14400" y="410400"/>
            <a:ext cx="16458840" cy="796284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12" name="PlaceHolder 2"/>
          <p:cNvSpPr>
            <a:spLocks noGrp="1"/>
          </p:cNvSpPr>
          <p:nvPr>
            <p:ph type="body"/>
          </p:nvPr>
        </p:nvSpPr>
        <p:spPr>
          <a:xfrm>
            <a:off x="914400" y="2406960"/>
            <a:ext cx="8031600" cy="2845440"/>
          </a:xfrm>
          <a:prstGeom prst="rect">
            <a:avLst/>
          </a:prstGeom>
        </p:spPr>
        <p:txBody>
          <a:bodyPr lIns="0" tIns="0" rIns="0" bIns="0">
            <a:normAutofit/>
          </a:bodyPr>
          <a:p>
            <a:endParaRPr lang="en-IN" sz="3200" b="0" strike="noStrike" spc="-1">
              <a:latin typeface="Arial" panose="020B0604020202020204"/>
            </a:endParaRPr>
          </a:p>
        </p:txBody>
      </p:sp>
      <p:sp>
        <p:nvSpPr>
          <p:cNvPr id="13" name="PlaceHolder 3"/>
          <p:cNvSpPr>
            <a:spLocks noGrp="1"/>
          </p:cNvSpPr>
          <p:nvPr>
            <p:ph type="body"/>
          </p:nvPr>
        </p:nvSpPr>
        <p:spPr>
          <a:xfrm>
            <a:off x="9348120" y="2406960"/>
            <a:ext cx="8031600" cy="5965920"/>
          </a:xfrm>
          <a:prstGeom prst="rect">
            <a:avLst/>
          </a:prstGeom>
        </p:spPr>
        <p:txBody>
          <a:bodyPr lIns="0" tIns="0" rIns="0" bIns="0">
            <a:normAutofit/>
          </a:bodyPr>
          <a:p>
            <a:endParaRPr lang="en-IN" sz="3200" b="0" strike="noStrike" spc="-1">
              <a:latin typeface="Arial" panose="020B0604020202020204"/>
            </a:endParaRPr>
          </a:p>
        </p:txBody>
      </p:sp>
      <p:sp>
        <p:nvSpPr>
          <p:cNvPr id="14" name="PlaceHolder 4"/>
          <p:cNvSpPr>
            <a:spLocks noGrp="1"/>
          </p:cNvSpPr>
          <p:nvPr>
            <p:ph type="body"/>
          </p:nvPr>
        </p:nvSpPr>
        <p:spPr>
          <a:xfrm>
            <a:off x="914400" y="5523120"/>
            <a:ext cx="8031600" cy="28454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16" name="PlaceHolder 2"/>
          <p:cNvSpPr>
            <a:spLocks noGrp="1"/>
          </p:cNvSpPr>
          <p:nvPr>
            <p:ph type="body"/>
          </p:nvPr>
        </p:nvSpPr>
        <p:spPr>
          <a:xfrm>
            <a:off x="914400" y="2406960"/>
            <a:ext cx="8031600" cy="5965920"/>
          </a:xfrm>
          <a:prstGeom prst="rect">
            <a:avLst/>
          </a:prstGeom>
        </p:spPr>
        <p:txBody>
          <a:bodyPr lIns="0" tIns="0" rIns="0" bIns="0">
            <a:normAutofit/>
          </a:bodyPr>
          <a:p>
            <a:endParaRPr lang="en-IN" sz="3200" b="0" strike="noStrike" spc="-1">
              <a:latin typeface="Arial" panose="020B0604020202020204"/>
            </a:endParaRPr>
          </a:p>
        </p:txBody>
      </p:sp>
      <p:sp>
        <p:nvSpPr>
          <p:cNvPr id="17" name="PlaceHolder 3"/>
          <p:cNvSpPr>
            <a:spLocks noGrp="1"/>
          </p:cNvSpPr>
          <p:nvPr>
            <p:ph type="body"/>
          </p:nvPr>
        </p:nvSpPr>
        <p:spPr>
          <a:xfrm>
            <a:off x="9348120" y="2406960"/>
            <a:ext cx="8031600" cy="2845440"/>
          </a:xfrm>
          <a:prstGeom prst="rect">
            <a:avLst/>
          </a:prstGeom>
        </p:spPr>
        <p:txBody>
          <a:bodyPr lIns="0" tIns="0" rIns="0" bIns="0">
            <a:normAutofit/>
          </a:bodyPr>
          <a:p>
            <a:endParaRPr lang="en-IN" sz="3200" b="0" strike="noStrike" spc="-1">
              <a:latin typeface="Arial" panose="020B0604020202020204"/>
            </a:endParaRPr>
          </a:p>
        </p:txBody>
      </p:sp>
      <p:sp>
        <p:nvSpPr>
          <p:cNvPr id="18" name="PlaceHolder 4"/>
          <p:cNvSpPr>
            <a:spLocks noGrp="1"/>
          </p:cNvSpPr>
          <p:nvPr>
            <p:ph type="body"/>
          </p:nvPr>
        </p:nvSpPr>
        <p:spPr>
          <a:xfrm>
            <a:off x="9348120" y="5523120"/>
            <a:ext cx="8031600" cy="28454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20" name="PlaceHolder 2"/>
          <p:cNvSpPr>
            <a:spLocks noGrp="1"/>
          </p:cNvSpPr>
          <p:nvPr>
            <p:ph type="body"/>
          </p:nvPr>
        </p:nvSpPr>
        <p:spPr>
          <a:xfrm>
            <a:off x="914400" y="2406960"/>
            <a:ext cx="8031600" cy="2845440"/>
          </a:xfrm>
          <a:prstGeom prst="rect">
            <a:avLst/>
          </a:prstGeom>
        </p:spPr>
        <p:txBody>
          <a:bodyPr lIns="0" tIns="0" rIns="0" bIns="0">
            <a:normAutofit/>
          </a:bodyPr>
          <a:p>
            <a:endParaRPr lang="en-IN" sz="3200" b="0" strike="noStrike" spc="-1">
              <a:latin typeface="Arial" panose="020B0604020202020204"/>
            </a:endParaRPr>
          </a:p>
        </p:txBody>
      </p:sp>
      <p:sp>
        <p:nvSpPr>
          <p:cNvPr id="21" name="PlaceHolder 3"/>
          <p:cNvSpPr>
            <a:spLocks noGrp="1"/>
          </p:cNvSpPr>
          <p:nvPr>
            <p:ph type="body"/>
          </p:nvPr>
        </p:nvSpPr>
        <p:spPr>
          <a:xfrm>
            <a:off x="9348120" y="2406960"/>
            <a:ext cx="8031600" cy="2845440"/>
          </a:xfrm>
          <a:prstGeom prst="rect">
            <a:avLst/>
          </a:prstGeom>
        </p:spPr>
        <p:txBody>
          <a:bodyPr lIns="0" tIns="0" rIns="0" bIns="0">
            <a:normAutofit/>
          </a:bodyPr>
          <a:p>
            <a:endParaRPr lang="en-IN" sz="3200" b="0" strike="noStrike" spc="-1">
              <a:latin typeface="Arial" panose="020B0604020202020204"/>
            </a:endParaRPr>
          </a:p>
        </p:txBody>
      </p:sp>
      <p:sp>
        <p:nvSpPr>
          <p:cNvPr id="22" name="PlaceHolder 4"/>
          <p:cNvSpPr>
            <a:spLocks noGrp="1"/>
          </p:cNvSpPr>
          <p:nvPr>
            <p:ph type="body"/>
          </p:nvPr>
        </p:nvSpPr>
        <p:spPr>
          <a:xfrm>
            <a:off x="914400" y="5523120"/>
            <a:ext cx="16458840" cy="28454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840" cy="1717560"/>
          </a:xfrm>
          <a:prstGeom prst="rect">
            <a:avLst/>
          </a:prstGeom>
        </p:spPr>
        <p:txBody>
          <a:bodyPr lIns="0" tIns="0" rIns="0" bIns="0" anchor="ctr">
            <a:noAutofit/>
          </a:bodyPr>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2" name="PlaceHolder 2"/>
          <p:cNvSpPr>
            <a:spLocks noGrp="1"/>
          </p:cNvSpPr>
          <p:nvPr>
            <p:ph type="body"/>
          </p:nvPr>
        </p:nvSpPr>
        <p:spPr>
          <a:xfrm>
            <a:off x="914400" y="2406960"/>
            <a:ext cx="16458840" cy="596592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0" y="0"/>
            <a:ext cx="18286200" cy="10285200"/>
          </a:xfrm>
          <a:prstGeom prst="rect">
            <a:avLst/>
          </a:prstGeom>
          <a:solidFill>
            <a:srgbClr val="746557"/>
          </a:solidFill>
          <a:ln>
            <a:noFill/>
          </a:ln>
        </p:spPr>
        <p:style>
          <a:lnRef idx="0">
            <a:srgbClr val="FFFFFF"/>
          </a:lnRef>
          <a:fillRef idx="0">
            <a:srgbClr val="FFFFFF"/>
          </a:fillRef>
          <a:effectRef idx="0">
            <a:srgbClr val="FFFFFF"/>
          </a:effectRef>
          <a:fontRef idx="minor"/>
        </p:style>
      </p:sp>
      <p:sp>
        <p:nvSpPr>
          <p:cNvPr id="39" name="CustomShape 2"/>
          <p:cNvSpPr/>
          <p:nvPr/>
        </p:nvSpPr>
        <p:spPr>
          <a:xfrm>
            <a:off x="1066680" y="7124760"/>
            <a:ext cx="4494600" cy="1767240"/>
          </a:xfrm>
          <a:custGeom>
            <a:avLst/>
            <a:gdLst/>
            <a:ahLst/>
            <a:cxnLst/>
            <a:rect l="l" t="t" r="r" b="b"/>
            <a:pathLst>
              <a:path w="6328409" h="3841750">
                <a:moveTo>
                  <a:pt x="6101150" y="3841546"/>
                </a:moveTo>
                <a:lnTo>
                  <a:pt x="226778" y="3841546"/>
                </a:lnTo>
                <a:lnTo>
                  <a:pt x="181157" y="3836928"/>
                </a:lnTo>
                <a:lnTo>
                  <a:pt x="138627" y="3823686"/>
                </a:lnTo>
                <a:lnTo>
                  <a:pt x="100110" y="3802744"/>
                </a:lnTo>
                <a:lnTo>
                  <a:pt x="66529" y="3775022"/>
                </a:lnTo>
                <a:lnTo>
                  <a:pt x="38805" y="3741444"/>
                </a:lnTo>
                <a:lnTo>
                  <a:pt x="17861" y="3702930"/>
                </a:lnTo>
                <a:lnTo>
                  <a:pt x="4619" y="3660403"/>
                </a:lnTo>
                <a:lnTo>
                  <a:pt x="0" y="3614785"/>
                </a:lnTo>
                <a:lnTo>
                  <a:pt x="0" y="226761"/>
                </a:lnTo>
                <a:lnTo>
                  <a:pt x="4619" y="181143"/>
                </a:lnTo>
                <a:lnTo>
                  <a:pt x="17861" y="138616"/>
                </a:lnTo>
                <a:lnTo>
                  <a:pt x="38805" y="100102"/>
                </a:lnTo>
                <a:lnTo>
                  <a:pt x="66529" y="66524"/>
                </a:lnTo>
                <a:lnTo>
                  <a:pt x="100110" y="38802"/>
                </a:lnTo>
                <a:lnTo>
                  <a:pt x="138627" y="17860"/>
                </a:lnTo>
                <a:lnTo>
                  <a:pt x="181157" y="4618"/>
                </a:lnTo>
                <a:lnTo>
                  <a:pt x="226778" y="0"/>
                </a:lnTo>
                <a:lnTo>
                  <a:pt x="6101150" y="0"/>
                </a:lnTo>
                <a:lnTo>
                  <a:pt x="6146772" y="4618"/>
                </a:lnTo>
                <a:lnTo>
                  <a:pt x="6189302" y="17860"/>
                </a:lnTo>
                <a:lnTo>
                  <a:pt x="6227818" y="38802"/>
                </a:lnTo>
                <a:lnTo>
                  <a:pt x="6261399" y="66524"/>
                </a:lnTo>
                <a:lnTo>
                  <a:pt x="6289123" y="100102"/>
                </a:lnTo>
                <a:lnTo>
                  <a:pt x="6310067" y="138616"/>
                </a:lnTo>
                <a:lnTo>
                  <a:pt x="6323310" y="181143"/>
                </a:lnTo>
                <a:lnTo>
                  <a:pt x="6327929" y="226761"/>
                </a:lnTo>
                <a:lnTo>
                  <a:pt x="6327929" y="3614785"/>
                </a:lnTo>
                <a:lnTo>
                  <a:pt x="6323310" y="3660403"/>
                </a:lnTo>
                <a:lnTo>
                  <a:pt x="6310067" y="3702930"/>
                </a:lnTo>
                <a:lnTo>
                  <a:pt x="6289123" y="3741444"/>
                </a:lnTo>
                <a:lnTo>
                  <a:pt x="6261399" y="3775022"/>
                </a:lnTo>
                <a:lnTo>
                  <a:pt x="6227818" y="3802744"/>
                </a:lnTo>
                <a:lnTo>
                  <a:pt x="6189302" y="3823686"/>
                </a:lnTo>
                <a:lnTo>
                  <a:pt x="6146772" y="3836928"/>
                </a:lnTo>
                <a:lnTo>
                  <a:pt x="6101150" y="3841546"/>
                </a:lnTo>
                <a:close/>
              </a:path>
            </a:pathLst>
          </a:custGeom>
          <a:solidFill>
            <a:srgbClr val="ECECEC"/>
          </a:solidFill>
          <a:ln>
            <a:noFill/>
          </a:ln>
        </p:spPr>
        <p:style>
          <a:lnRef idx="0">
            <a:srgbClr val="FFFFFF"/>
          </a:lnRef>
          <a:fillRef idx="0">
            <a:srgbClr val="FFFFFF"/>
          </a:fillRef>
          <a:effectRef idx="0">
            <a:srgbClr val="FFFFFF"/>
          </a:effectRef>
          <a:fontRef idx="minor"/>
        </p:style>
        <p:txBody>
          <a:bodyPr lIns="0" tIns="0" rIns="0" bIns="0">
            <a:noAutofit/>
          </a:bodyPr>
          <a:p>
            <a:pPr>
              <a:lnSpc>
                <a:spcPct val="100000"/>
              </a:lnSpc>
            </a:pPr>
            <a:r>
              <a:rPr lang="en-IN" sz="2800" b="0" strike="noStrike" spc="-1">
                <a:solidFill>
                  <a:srgbClr val="000000"/>
                </a:solidFill>
                <a:latin typeface="Calibri" panose="020F0502020204030204"/>
                <a:ea typeface="DejaVu Sans"/>
              </a:rPr>
              <a:t> </a:t>
            </a:r>
            <a:endParaRPr lang="en-IN" sz="2800" b="0" strike="noStrike" spc="-1">
              <a:latin typeface="Arial" panose="020B0604020202020204"/>
            </a:endParaRPr>
          </a:p>
          <a:p>
            <a:pPr>
              <a:lnSpc>
                <a:spcPct val="100000"/>
              </a:lnSpc>
            </a:pPr>
            <a:r>
              <a:rPr lang="en-IN" sz="2800" b="0" strike="noStrike" spc="-1">
                <a:solidFill>
                  <a:srgbClr val="000000"/>
                </a:solidFill>
                <a:latin typeface="Calibri" panose="020F0502020204030204"/>
                <a:ea typeface="DejaVu Sans"/>
              </a:rPr>
              <a:t>UNDER THE GUIDANCE OF:</a:t>
            </a:r>
            <a:r>
              <a:rPr lang="en-IN" sz="1800" b="0" strike="noStrike" spc="-1">
                <a:solidFill>
                  <a:srgbClr val="E46C0A"/>
                </a:solidFill>
                <a:latin typeface="Calibri" panose="020F0502020204030204"/>
                <a:ea typeface="DejaVu Sans"/>
              </a:rPr>
              <a:t> </a:t>
            </a:r>
            <a:endParaRPr lang="en-IN" sz="1800" b="0" strike="noStrike" spc="-1">
              <a:latin typeface="Arial" panose="020B0604020202020204"/>
            </a:endParaRPr>
          </a:p>
          <a:p>
            <a:pPr>
              <a:lnSpc>
                <a:spcPct val="100000"/>
              </a:lnSpc>
            </a:pPr>
            <a:r>
              <a:rPr lang="en-IN" sz="2800" b="0" strike="noStrike" spc="-1">
                <a:solidFill>
                  <a:srgbClr val="000000"/>
                </a:solidFill>
                <a:latin typeface="Calibri" panose="020F0502020204030204"/>
                <a:ea typeface="DejaVu Sans"/>
              </a:rPr>
              <a:t>        </a:t>
            </a:r>
            <a:endParaRPr lang="en-IN" sz="2800" b="0" strike="noStrike" spc="-1">
              <a:latin typeface="Arial" panose="020B0604020202020204"/>
            </a:endParaRPr>
          </a:p>
          <a:p>
            <a:pPr>
              <a:lnSpc>
                <a:spcPct val="100000"/>
              </a:lnSpc>
            </a:pPr>
            <a:r>
              <a:rPr lang="en-IN" sz="2800" b="0" strike="noStrike" spc="-1">
                <a:solidFill>
                  <a:srgbClr val="000000"/>
                </a:solidFill>
                <a:latin typeface="Calibri" panose="020F0502020204030204"/>
                <a:ea typeface="DejaVu Sans"/>
              </a:rPr>
              <a:t>         </a:t>
            </a:r>
            <a:r>
              <a:rPr lang="en-IN" sz="2800" b="0" strike="noStrike" spc="-1">
                <a:solidFill>
                  <a:srgbClr val="000000"/>
                </a:solidFill>
                <a:latin typeface="Calibri" panose="020F0502020204030204"/>
                <a:ea typeface="DejaVu Sans"/>
              </a:rPr>
              <a:t>Udaya Rani Gurala</a:t>
            </a:r>
            <a:endParaRPr lang="en-IN" sz="2800" b="0" strike="noStrike" spc="-1">
              <a:latin typeface="Arial" panose="020B0604020202020204"/>
            </a:endParaRPr>
          </a:p>
        </p:txBody>
      </p:sp>
      <p:sp>
        <p:nvSpPr>
          <p:cNvPr id="40" name="CustomShape 3"/>
          <p:cNvSpPr/>
          <p:nvPr/>
        </p:nvSpPr>
        <p:spPr>
          <a:xfrm>
            <a:off x="10896480" y="6058080"/>
            <a:ext cx="6399000" cy="3273480"/>
          </a:xfrm>
          <a:custGeom>
            <a:avLst/>
            <a:gdLst/>
            <a:ahLst/>
            <a:cxnLst/>
            <a:rect l="l" t="t" r="r" b="b"/>
            <a:pathLst>
              <a:path w="6328409" h="3841750">
                <a:moveTo>
                  <a:pt x="6101150" y="3841546"/>
                </a:moveTo>
                <a:lnTo>
                  <a:pt x="226778" y="3841546"/>
                </a:lnTo>
                <a:lnTo>
                  <a:pt x="181157" y="3836928"/>
                </a:lnTo>
                <a:lnTo>
                  <a:pt x="138627" y="3823686"/>
                </a:lnTo>
                <a:lnTo>
                  <a:pt x="100110" y="3802744"/>
                </a:lnTo>
                <a:lnTo>
                  <a:pt x="66529" y="3775022"/>
                </a:lnTo>
                <a:lnTo>
                  <a:pt x="38805" y="3741444"/>
                </a:lnTo>
                <a:lnTo>
                  <a:pt x="17861" y="3702930"/>
                </a:lnTo>
                <a:lnTo>
                  <a:pt x="4619" y="3660403"/>
                </a:lnTo>
                <a:lnTo>
                  <a:pt x="0" y="3614785"/>
                </a:lnTo>
                <a:lnTo>
                  <a:pt x="0" y="226761"/>
                </a:lnTo>
                <a:lnTo>
                  <a:pt x="4619" y="181143"/>
                </a:lnTo>
                <a:lnTo>
                  <a:pt x="17861" y="138616"/>
                </a:lnTo>
                <a:lnTo>
                  <a:pt x="38805" y="100102"/>
                </a:lnTo>
                <a:lnTo>
                  <a:pt x="66529" y="66524"/>
                </a:lnTo>
                <a:lnTo>
                  <a:pt x="100110" y="38802"/>
                </a:lnTo>
                <a:lnTo>
                  <a:pt x="138627" y="17860"/>
                </a:lnTo>
                <a:lnTo>
                  <a:pt x="181157" y="4618"/>
                </a:lnTo>
                <a:lnTo>
                  <a:pt x="226778" y="0"/>
                </a:lnTo>
                <a:lnTo>
                  <a:pt x="6101150" y="0"/>
                </a:lnTo>
                <a:lnTo>
                  <a:pt x="6146772" y="4618"/>
                </a:lnTo>
                <a:lnTo>
                  <a:pt x="6189302" y="17860"/>
                </a:lnTo>
                <a:lnTo>
                  <a:pt x="6227818" y="38802"/>
                </a:lnTo>
                <a:lnTo>
                  <a:pt x="6261399" y="66524"/>
                </a:lnTo>
                <a:lnTo>
                  <a:pt x="6289123" y="100102"/>
                </a:lnTo>
                <a:lnTo>
                  <a:pt x="6310067" y="138616"/>
                </a:lnTo>
                <a:lnTo>
                  <a:pt x="6323310" y="181143"/>
                </a:lnTo>
                <a:lnTo>
                  <a:pt x="6327929" y="226761"/>
                </a:lnTo>
                <a:lnTo>
                  <a:pt x="6327929" y="3614785"/>
                </a:lnTo>
                <a:lnTo>
                  <a:pt x="6323310" y="3660403"/>
                </a:lnTo>
                <a:lnTo>
                  <a:pt x="6310067" y="3702930"/>
                </a:lnTo>
                <a:lnTo>
                  <a:pt x="6289123" y="3741444"/>
                </a:lnTo>
                <a:lnTo>
                  <a:pt x="6261399" y="3775022"/>
                </a:lnTo>
                <a:lnTo>
                  <a:pt x="6227818" y="3802744"/>
                </a:lnTo>
                <a:lnTo>
                  <a:pt x="6189302" y="3823686"/>
                </a:lnTo>
                <a:lnTo>
                  <a:pt x="6146772" y="3836928"/>
                </a:lnTo>
                <a:lnTo>
                  <a:pt x="6101150" y="3841546"/>
                </a:lnTo>
                <a:close/>
              </a:path>
            </a:pathLst>
          </a:custGeom>
          <a:solidFill>
            <a:srgbClr val="ECECEC"/>
          </a:solidFill>
          <a:ln>
            <a:noFill/>
          </a:ln>
        </p:spPr>
        <p:style>
          <a:lnRef idx="0">
            <a:srgbClr val="FFFFFF"/>
          </a:lnRef>
          <a:fillRef idx="0">
            <a:srgbClr val="FFFFFF"/>
          </a:fillRef>
          <a:effectRef idx="0">
            <a:srgbClr val="FFFFFF"/>
          </a:effectRef>
          <a:fontRef idx="minor"/>
        </p:style>
      </p:sp>
      <p:sp>
        <p:nvSpPr>
          <p:cNvPr id="41" name="CustomShape 4"/>
          <p:cNvSpPr/>
          <p:nvPr/>
        </p:nvSpPr>
        <p:spPr>
          <a:xfrm>
            <a:off x="11277720" y="6286680"/>
            <a:ext cx="5353920" cy="2649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2800" b="0" strike="noStrike" spc="-1">
                <a:solidFill>
                  <a:srgbClr val="000000"/>
                </a:solidFill>
                <a:latin typeface="Calibri" panose="020F0502020204030204"/>
                <a:ea typeface="DejaVu Sans"/>
              </a:rPr>
              <a:t>PRESENTER:</a:t>
            </a:r>
            <a:endParaRPr lang="en-IN" sz="2800" b="0" strike="noStrike" spc="-1">
              <a:latin typeface="Arial" panose="020B0604020202020204"/>
            </a:endParaRPr>
          </a:p>
          <a:p>
            <a:pPr>
              <a:lnSpc>
                <a:spcPct val="100000"/>
              </a:lnSpc>
            </a:pPr>
            <a:endParaRPr lang="en-IN" sz="2800" b="0" strike="noStrike" spc="-1">
              <a:latin typeface="Arial" panose="020B0604020202020204"/>
            </a:endParaRPr>
          </a:p>
          <a:p>
            <a:pPr>
              <a:lnSpc>
                <a:spcPct val="100000"/>
              </a:lnSpc>
            </a:pPr>
            <a:r>
              <a:rPr lang="en-IN" sz="2800" b="0" strike="noStrike" spc="-1">
                <a:solidFill>
                  <a:srgbClr val="000000"/>
                </a:solidFill>
                <a:latin typeface="Calibri" panose="020F0502020204030204"/>
                <a:ea typeface="DejaVu Sans"/>
              </a:rPr>
              <a:t>Malepati Haneesh - 2010030323</a:t>
            </a:r>
            <a:endParaRPr lang="en-IN" sz="2800" b="0" strike="noStrike" spc="-1">
              <a:latin typeface="Arial" panose="020B0604020202020204"/>
            </a:endParaRPr>
          </a:p>
          <a:p>
            <a:pPr>
              <a:lnSpc>
                <a:spcPct val="100000"/>
              </a:lnSpc>
            </a:pPr>
            <a:r>
              <a:rPr lang="en-IN" sz="2800" b="0" strike="noStrike" spc="-1">
                <a:solidFill>
                  <a:srgbClr val="000000"/>
                </a:solidFill>
                <a:latin typeface="Calibri" panose="020F0502020204030204"/>
                <a:ea typeface="DejaVu Sans"/>
              </a:rPr>
              <a:t>Mounika Kolli - 2010030384</a:t>
            </a:r>
            <a:endParaRPr lang="en-IN" sz="2800" b="0" strike="noStrike" spc="-1">
              <a:latin typeface="Arial" panose="020B0604020202020204"/>
            </a:endParaRPr>
          </a:p>
          <a:p>
            <a:pPr>
              <a:lnSpc>
                <a:spcPct val="100000"/>
              </a:lnSpc>
            </a:pPr>
            <a:r>
              <a:rPr lang="en-IN" sz="2800" b="0" strike="noStrike" spc="-1">
                <a:solidFill>
                  <a:srgbClr val="000000"/>
                </a:solidFill>
                <a:latin typeface="Calibri" panose="020F0502020204030204"/>
                <a:ea typeface="DejaVu Sans"/>
              </a:rPr>
              <a:t>Lahari Pydikondala - 2010030372</a:t>
            </a:r>
            <a:endParaRPr lang="en-IN" sz="2800" b="0" strike="noStrike" spc="-1">
              <a:latin typeface="Arial" panose="020B0604020202020204"/>
            </a:endParaRPr>
          </a:p>
          <a:p>
            <a:pPr>
              <a:lnSpc>
                <a:spcPct val="100000"/>
              </a:lnSpc>
            </a:pPr>
            <a:r>
              <a:rPr lang="en-IN" sz="2800" b="0" strike="noStrike" spc="-1">
                <a:solidFill>
                  <a:srgbClr val="000000"/>
                </a:solidFill>
                <a:latin typeface="Calibri" panose="020F0502020204030204"/>
                <a:ea typeface="DejaVu Sans"/>
              </a:rPr>
              <a:t>Rithvik - 2010030421</a:t>
            </a:r>
            <a:endParaRPr lang="en-IN" sz="2800" b="0" strike="noStrike" spc="-1">
              <a:latin typeface="Arial" panose="020B0604020202020204"/>
            </a:endParaRPr>
          </a:p>
        </p:txBody>
      </p:sp>
      <p:sp>
        <p:nvSpPr>
          <p:cNvPr id="42" name="CustomShape 5"/>
          <p:cNvSpPr/>
          <p:nvPr/>
        </p:nvSpPr>
        <p:spPr>
          <a:xfrm>
            <a:off x="1752480" y="1486080"/>
            <a:ext cx="12865320" cy="3015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9600" b="0" strike="noStrike" spc="-1">
                <a:solidFill>
                  <a:srgbClr val="FFFFFF"/>
                </a:solidFill>
                <a:latin typeface="Calibri" panose="020F0502020204030204"/>
                <a:ea typeface="DejaVu Sans"/>
              </a:rPr>
              <a:t>Time</a:t>
            </a:r>
            <a:r>
              <a:rPr lang="en-IN" sz="9600" b="0" strike="noStrike" spc="-1">
                <a:solidFill>
                  <a:srgbClr val="FFFFFF"/>
                </a:solidFill>
                <a:latin typeface="Calibri" panose="020F0502020204030204"/>
                <a:ea typeface="DejaVu Sans"/>
              </a:rPr>
              <a:t> </a:t>
            </a:r>
            <a:r>
              <a:rPr lang="en-US" sz="9600" b="0" strike="noStrike" spc="-1">
                <a:solidFill>
                  <a:srgbClr val="FFFFFF"/>
                </a:solidFill>
                <a:latin typeface="Calibri" panose="020F0502020204030204"/>
                <a:ea typeface="DejaVu Sans"/>
              </a:rPr>
              <a:t>Scheduling</a:t>
            </a:r>
            <a:endParaRPr lang="en-IN" sz="9600" b="0" strike="noStrike" spc="-1">
              <a:latin typeface="Arial" panose="020B0604020202020204"/>
            </a:endParaRPr>
          </a:p>
          <a:p>
            <a:pPr>
              <a:lnSpc>
                <a:spcPct val="100000"/>
              </a:lnSpc>
            </a:pPr>
            <a:endParaRPr lang="en-IN" sz="9600" b="0" strike="noStrike" spc="-1">
              <a:latin typeface="Arial" panose="020B0604020202020204"/>
            </a:endParaRPr>
          </a:p>
        </p:txBody>
      </p:sp>
      <p:sp>
        <p:nvSpPr>
          <p:cNvPr id="43" name="CustomShape 6"/>
          <p:cNvSpPr/>
          <p:nvPr/>
        </p:nvSpPr>
        <p:spPr>
          <a:xfrm>
            <a:off x="1905000" y="3314700"/>
            <a:ext cx="14501495" cy="2797175"/>
          </a:xfrm>
          <a:prstGeom prst="rect">
            <a:avLst/>
          </a:prstGeom>
          <a:noFill/>
          <a:ln>
            <a:noFill/>
          </a:ln>
        </p:spPr>
        <p:style>
          <a:lnRef idx="0">
            <a:srgbClr val="FFFFFF"/>
          </a:lnRef>
          <a:fillRef idx="0">
            <a:srgbClr val="FFFFFF"/>
          </a:fillRef>
          <a:effectRef idx="0">
            <a:srgbClr val="FFFFFF"/>
          </a:effectRef>
          <a:fontRef idx="minor"/>
        </p:style>
        <p:txBody>
          <a:bodyPr wrap="square" lIns="90000" tIns="45000" rIns="90000" bIns="45000">
            <a:spAutoFit/>
          </a:bodyPr>
          <a:p>
            <a:pPr>
              <a:lnSpc>
                <a:spcPct val="100000"/>
              </a:lnSpc>
            </a:pPr>
            <a:r>
              <a:rPr lang="en-US" sz="8800" b="0" strike="noStrike" spc="-1">
                <a:solidFill>
                  <a:schemeClr val="bg1"/>
                </a:solidFill>
                <a:highlight>
                  <a:srgbClr val="008080"/>
                </a:highlight>
                <a:latin typeface="Calibri" panose="020F0502020204030204"/>
                <a:ea typeface="DejaVu Sans"/>
              </a:rPr>
              <a:t>using</a:t>
            </a:r>
            <a:r>
              <a:rPr lang="en-IN" sz="8800" b="0" strike="noStrike" spc="-1">
                <a:solidFill>
                  <a:schemeClr val="bg1"/>
                </a:solidFill>
                <a:highlight>
                  <a:srgbClr val="008080"/>
                </a:highlight>
                <a:latin typeface="Calibri" panose="020F0502020204030204"/>
                <a:ea typeface="DejaVu Sans"/>
              </a:rPr>
              <a:t> </a:t>
            </a:r>
            <a:r>
              <a:rPr lang="en-US" sz="8800" b="0" strike="noStrike" spc="-1">
                <a:solidFill>
                  <a:schemeClr val="bg1"/>
                </a:solidFill>
                <a:highlight>
                  <a:srgbClr val="008080"/>
                </a:highlight>
                <a:latin typeface="Calibri" panose="020F0502020204030204"/>
                <a:ea typeface="DejaVu Sans"/>
              </a:rPr>
              <a:t>Graph</a:t>
            </a:r>
            <a:r>
              <a:rPr lang="en-IN" sz="8800" b="0" strike="noStrike" spc="-1">
                <a:solidFill>
                  <a:schemeClr val="bg1"/>
                </a:solidFill>
                <a:highlight>
                  <a:srgbClr val="008080"/>
                </a:highlight>
                <a:latin typeface="Calibri" panose="020F0502020204030204"/>
                <a:ea typeface="DejaVu Sans"/>
              </a:rPr>
              <a:t> </a:t>
            </a:r>
            <a:r>
              <a:rPr lang="en-US" sz="8800" b="0" strike="noStrike" spc="-1">
                <a:solidFill>
                  <a:schemeClr val="bg1"/>
                </a:solidFill>
                <a:highlight>
                  <a:srgbClr val="008080"/>
                </a:highlight>
                <a:latin typeface="Calibri" panose="020F0502020204030204"/>
                <a:ea typeface="DejaVu Sans"/>
              </a:rPr>
              <a:t>Coloring</a:t>
            </a:r>
            <a:endParaRPr lang="en-IN" sz="8800" b="0" strike="noStrike" spc="-1">
              <a:solidFill>
                <a:schemeClr val="bg1"/>
              </a:solidFill>
              <a:latin typeface="Arial" panose="020B0604020202020204"/>
            </a:endParaRPr>
          </a:p>
          <a:p>
            <a:pPr>
              <a:lnSpc>
                <a:spcPct val="100000"/>
              </a:lnSpc>
            </a:pPr>
            <a:endParaRPr lang="en-IN" sz="8800" b="0" strike="noStrike" spc="-1">
              <a:solidFill>
                <a:schemeClr val="bg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720" y="720"/>
            <a:ext cx="18272160" cy="10267920"/>
          </a:xfrm>
          <a:prstGeom prst="rect">
            <a:avLst/>
          </a:prstGeom>
          <a:solidFill>
            <a:srgbClr val="746557"/>
          </a:solidFill>
          <a:ln>
            <a:noFill/>
          </a:ln>
        </p:spPr>
        <p:style>
          <a:lnRef idx="0">
            <a:srgbClr val="FFFFFF"/>
          </a:lnRef>
          <a:fillRef idx="0">
            <a:srgbClr val="FFFFFF"/>
          </a:fillRef>
          <a:effectRef idx="0">
            <a:srgbClr val="FFFFFF"/>
          </a:effectRef>
          <a:fontRef idx="minor"/>
        </p:style>
      </p:sp>
      <p:sp>
        <p:nvSpPr>
          <p:cNvPr id="106" name="CustomShape 2"/>
          <p:cNvSpPr/>
          <p:nvPr/>
        </p:nvSpPr>
        <p:spPr>
          <a:xfrm>
            <a:off x="850320" y="1308600"/>
            <a:ext cx="16445160" cy="4478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FFFFFF"/>
                </a:solidFill>
                <a:latin typeface="Calibri" panose="020F0502020204030204"/>
                <a:ea typeface="DejaVu Sans"/>
              </a:rPr>
              <a:t>ii) Fifth semester subjects: Pesource management techniques(RMT), Mathematical methods (MA), Numerical analysis (NM).a. Note: ODE, FD are first and third semester subjets.</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US" sz="3600" b="0" strike="noStrike" spc="-1">
                <a:solidFill>
                  <a:srgbClr val="FFFFFF"/>
                </a:solidFill>
                <a:latin typeface="Calibri" panose="020F0502020204030204"/>
                <a:ea typeface="DejaVu Sans"/>
              </a:rPr>
              <a:t>However, we are assuring that some fifth semester students have arrear papers in these subjects and thus need to reappear.This information given to us.We are ask to make exam time table so that no student have two or more subject exam at same time. And also ask to give total</a:t>
            </a:r>
            <a:endParaRPr lang="en-IN" sz="3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07680" y="775800"/>
            <a:ext cx="17754840" cy="28587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For solving this problem, We make vertices of total number of subject. And assign every vertex to one subject. Then we make edge between all subject of every semester. Eg. ODE is in all semester so that ODE vertex is connected to all other vertices of the graph .GT is only in first semester so that GT vertex connected to only first semester subject vertices After doing this we get this type</a:t>
            </a:r>
            <a:endParaRPr lang="en-IN" sz="3600" b="0" strike="noStrike" spc="-1">
              <a:latin typeface="Arial" panose="020B0604020202020204"/>
            </a:endParaRPr>
          </a:p>
        </p:txBody>
      </p:sp>
      <p:pic>
        <p:nvPicPr>
          <p:cNvPr id="108" name="Picture 2"/>
          <p:cNvPicPr/>
          <p:nvPr/>
        </p:nvPicPr>
        <p:blipFill>
          <a:blip r:embed="rId1"/>
          <a:srcRect l="548"/>
          <a:stretch>
            <a:fillRect/>
          </a:stretch>
        </p:blipFill>
        <p:spPr>
          <a:xfrm>
            <a:off x="4735800" y="3962520"/>
            <a:ext cx="7899480" cy="57038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39920" y="487080"/>
            <a:ext cx="1655064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After forming of graph we get a adjacency matrix which is shown below</a:t>
            </a:r>
            <a:endParaRPr lang="en-IN" sz="3600" b="0" strike="noStrike" spc="-1">
              <a:latin typeface="Arial" panose="020B0604020202020204"/>
            </a:endParaRPr>
          </a:p>
        </p:txBody>
      </p:sp>
      <p:pic>
        <p:nvPicPr>
          <p:cNvPr id="110" name="Picture 9"/>
          <p:cNvPicPr/>
          <p:nvPr/>
        </p:nvPicPr>
        <p:blipFill>
          <a:blip r:embed="rId1"/>
          <a:stretch>
            <a:fillRect/>
          </a:stretch>
        </p:blipFill>
        <p:spPr>
          <a:xfrm>
            <a:off x="3395880" y="1720800"/>
            <a:ext cx="10093320" cy="71348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790560" y="639360"/>
            <a:ext cx="16047720" cy="3930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In this problem we are assign color to the subjects based on the course matrix. Two courses are said to be collide other if they are adjacent. No two adjacent courses are same color. In table 5, we observe the first row we see that RA and ODE could not be assigned in same color since they are adjacent. However, RA and RMT could be assigned the same color since they are not adjacent.,We assign every color to number like this [1=Red, 2=Violet, 3-Blue, 4=Green,5=Pink, 6-Yellow, 7-Orange ].Since, we are start subject with Real Analysis (RA); we assign color 1 to it.</a:t>
            </a:r>
            <a:endParaRPr lang="en-IN" sz="3600" b="0" strike="noStrike" spc="-1">
              <a:latin typeface="Arial" panose="020B0604020202020204"/>
            </a:endParaRPr>
          </a:p>
        </p:txBody>
      </p:sp>
      <p:pic>
        <p:nvPicPr>
          <p:cNvPr id="112" name="Picture 2"/>
          <p:cNvPicPr/>
          <p:nvPr/>
        </p:nvPicPr>
        <p:blipFill>
          <a:blip r:embed="rId1"/>
          <a:stretch>
            <a:fillRect/>
          </a:stretch>
        </p:blipFill>
        <p:spPr>
          <a:xfrm>
            <a:off x="2590920" y="5448240"/>
            <a:ext cx="12390120" cy="29178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46557"/>
        </a:solidFill>
        <a:effectLst/>
      </p:bgPr>
    </p:bg>
    <p:spTree>
      <p:nvGrpSpPr>
        <p:cNvPr id="1" name=""/>
        <p:cNvGrpSpPr/>
        <p:nvPr/>
      </p:nvGrpSpPr>
      <p:grpSpPr>
        <a:xfrm>
          <a:off x="0" y="0"/>
          <a:ext cx="0" cy="0"/>
          <a:chOff x="0" y="0"/>
          <a:chExt cx="0" cy="0"/>
        </a:xfrm>
      </p:grpSpPr>
      <p:sp>
        <p:nvSpPr>
          <p:cNvPr id="113" name="CustomShape 1"/>
          <p:cNvSpPr/>
          <p:nvPr/>
        </p:nvSpPr>
        <p:spPr>
          <a:xfrm>
            <a:off x="759960" y="685080"/>
            <a:ext cx="1798344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FFFFFF"/>
                </a:solidFill>
                <a:latin typeface="Calibri" panose="020F0502020204030204"/>
                <a:ea typeface="DejaVu Sans"/>
              </a:rPr>
              <a:t>Now, we check the second row of the course matrix. Subject RA is adjacent to ODE. Thus we need to assign a different color to ODE and we assign color 2.it is shown in table.</a:t>
            </a:r>
            <a:endParaRPr lang="en-IN" sz="3600" b="0" strike="noStrike" spc="-1">
              <a:latin typeface="Arial" panose="020B0604020202020204"/>
            </a:endParaRPr>
          </a:p>
        </p:txBody>
      </p:sp>
      <p:pic>
        <p:nvPicPr>
          <p:cNvPr id="114" name="Picture 7"/>
          <p:cNvPicPr/>
          <p:nvPr/>
        </p:nvPicPr>
        <p:blipFill>
          <a:blip r:embed="rId1"/>
          <a:stretch>
            <a:fillRect/>
          </a:stretch>
        </p:blipFill>
        <p:spPr>
          <a:xfrm>
            <a:off x="1698480" y="3009960"/>
            <a:ext cx="13390200" cy="1573560"/>
          </a:xfrm>
          <a:prstGeom prst="rect">
            <a:avLst/>
          </a:prstGeom>
          <a:ln>
            <a:noFill/>
          </a:ln>
        </p:spPr>
      </p:pic>
      <p:sp>
        <p:nvSpPr>
          <p:cNvPr id="115" name="CustomShape 2"/>
          <p:cNvSpPr/>
          <p:nvPr/>
        </p:nvSpPr>
        <p:spPr>
          <a:xfrm>
            <a:off x="1155600" y="5272560"/>
            <a:ext cx="1690200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FFFFFF"/>
                </a:solidFill>
                <a:latin typeface="Calibri" panose="020F0502020204030204"/>
                <a:ea typeface="DejaVu Sans"/>
              </a:rPr>
              <a:t>Now, we check the third row of the course matrix where GT is adjacent to both RA and ODE. So, we assign a new color to GT. Itis shown in table</a:t>
            </a:r>
            <a:endParaRPr lang="en-IN" sz="3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46840" y="532800"/>
            <a:ext cx="1666044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Finally after observing the twelve row of the course matrix,NM is being assigned the color which was previously assigned to AT. It is shown in table.</a:t>
            </a:r>
            <a:endParaRPr lang="en-IN" sz="3600" b="0" strike="noStrike" spc="-1">
              <a:latin typeface="Arial" panose="020B0604020202020204"/>
            </a:endParaRPr>
          </a:p>
        </p:txBody>
      </p:sp>
      <p:pic>
        <p:nvPicPr>
          <p:cNvPr id="117" name="Picture 2"/>
          <p:cNvPicPr/>
          <p:nvPr/>
        </p:nvPicPr>
        <p:blipFill>
          <a:blip r:embed="rId1"/>
          <a:stretch>
            <a:fillRect/>
          </a:stretch>
        </p:blipFill>
        <p:spPr>
          <a:xfrm>
            <a:off x="3862080" y="2552760"/>
            <a:ext cx="9215280" cy="2075400"/>
          </a:xfrm>
          <a:prstGeom prst="rect">
            <a:avLst/>
          </a:prstGeom>
          <a:ln>
            <a:noFill/>
          </a:ln>
        </p:spPr>
      </p:pic>
      <p:sp>
        <p:nvSpPr>
          <p:cNvPr id="118" name="CustomShape 2"/>
          <p:cNvSpPr/>
          <p:nvPr/>
        </p:nvSpPr>
        <p:spPr>
          <a:xfrm>
            <a:off x="835560" y="5538600"/>
            <a:ext cx="17145720" cy="228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For this case study, the number of subjects may be less, but in practical scenario sorting the subjects based on color values will enhance the computational performance. So, by considering the same example, after sorting the list of subjects are arranged in the following form which given in table.</a:t>
            </a:r>
            <a:endParaRPr lang="en-IN" sz="3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31360" y="609120"/>
            <a:ext cx="1371600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We finally get coloured graph as below</a:t>
            </a:r>
            <a:endParaRPr lang="en-IN" sz="3600" b="0" strike="noStrike" spc="-1">
              <a:latin typeface="Arial" panose="020B0604020202020204"/>
            </a:endParaRPr>
          </a:p>
        </p:txBody>
      </p:sp>
      <p:pic>
        <p:nvPicPr>
          <p:cNvPr id="120" name="Picture 2"/>
          <p:cNvPicPr/>
          <p:nvPr/>
        </p:nvPicPr>
        <p:blipFill>
          <a:blip r:embed="rId1"/>
          <a:stretch>
            <a:fillRect/>
          </a:stretch>
        </p:blipFill>
        <p:spPr>
          <a:xfrm>
            <a:off x="4724280" y="1943280"/>
            <a:ext cx="7487280" cy="49136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31360" y="609120"/>
            <a:ext cx="1371600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Work Progress:-</a:t>
            </a:r>
            <a:endParaRPr lang="en-IN" sz="3600" b="0" strike="noStrike" spc="-1">
              <a:latin typeface="Arial" panose="020B0604020202020204"/>
            </a:endParaRPr>
          </a:p>
        </p:txBody>
      </p:sp>
      <p:sp>
        <p:nvSpPr>
          <p:cNvPr id="122" name="CustomShape 2"/>
          <p:cNvSpPr/>
          <p:nvPr/>
        </p:nvSpPr>
        <p:spPr>
          <a:xfrm>
            <a:off x="864000" y="2304000"/>
            <a:ext cx="5614560" cy="2648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3600" b="0" strike="noStrike" spc="-1">
                <a:solidFill>
                  <a:srgbClr val="000000"/>
                </a:solidFill>
                <a:latin typeface="Arial" panose="020B0604020202020204"/>
                <a:ea typeface="DejaVu Sans"/>
              </a:rPr>
              <a:t>Completed:- </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marL="571500" indent="-571500">
              <a:lnSpc>
                <a:spcPct val="100000"/>
              </a:lnSpc>
              <a:buFont typeface="Wingdings" panose="05000000000000000000" charset="0"/>
              <a:buChar char="Ø"/>
            </a:pPr>
            <a:r>
              <a:rPr lang="en-IN" sz="3600" b="0" strike="noStrike" spc="-1">
                <a:solidFill>
                  <a:srgbClr val="000000"/>
                </a:solidFill>
                <a:latin typeface="Arial" panose="020B0604020202020204"/>
                <a:ea typeface="DejaVu Sans"/>
              </a:rPr>
              <a:t>Python code for graph colouring</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endParaRPr lang="en-IN" sz="3600" b="0" strike="noStrike" spc="-1">
              <a:latin typeface="Arial" panose="020B0604020202020204"/>
            </a:endParaRPr>
          </a:p>
        </p:txBody>
      </p:sp>
      <p:sp>
        <p:nvSpPr>
          <p:cNvPr id="123" name="CustomShape 3"/>
          <p:cNvSpPr/>
          <p:nvPr/>
        </p:nvSpPr>
        <p:spPr>
          <a:xfrm>
            <a:off x="10512000" y="2325960"/>
            <a:ext cx="5614560" cy="367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3600" b="0" strike="noStrike" spc="-1">
                <a:solidFill>
                  <a:srgbClr val="000000"/>
                </a:solidFill>
                <a:latin typeface="Arial" panose="020B0604020202020204"/>
                <a:ea typeface="DejaVu Sans"/>
              </a:rPr>
              <a:t>TODO:- </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marL="571500" indent="-571500">
              <a:lnSpc>
                <a:spcPct val="100000"/>
              </a:lnSpc>
              <a:buFont typeface="Wingdings" panose="05000000000000000000" charset="0"/>
              <a:buChar char="Ø"/>
            </a:pPr>
            <a:r>
              <a:rPr lang="en-IN" sz="3600" b="0" strike="noStrike" spc="-1">
                <a:solidFill>
                  <a:srgbClr val="000000"/>
                </a:solidFill>
                <a:latin typeface="Arial" panose="020B0604020202020204"/>
                <a:ea typeface="DejaVu Sans"/>
              </a:rPr>
              <a:t>Making table out of graph</a:t>
            </a:r>
            <a:endParaRPr lang="en-IN" sz="3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31360" y="609120"/>
            <a:ext cx="1371600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Work Division:-</a:t>
            </a:r>
            <a:endParaRPr lang="en-IN" sz="3600" b="0" strike="noStrike" spc="-1">
              <a:latin typeface="Arial" panose="020B0604020202020204"/>
            </a:endParaRPr>
          </a:p>
        </p:txBody>
      </p:sp>
      <p:sp>
        <p:nvSpPr>
          <p:cNvPr id="125" name="CustomShape 2"/>
          <p:cNvSpPr/>
          <p:nvPr/>
        </p:nvSpPr>
        <p:spPr>
          <a:xfrm>
            <a:off x="720000" y="1800000"/>
            <a:ext cx="9502560" cy="367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3600" b="0" strike="noStrike" spc="-1">
                <a:solidFill>
                  <a:srgbClr val="000000"/>
                </a:solidFill>
                <a:latin typeface="Arial" panose="020B0604020202020204"/>
                <a:ea typeface="DejaVu Sans"/>
              </a:rPr>
              <a:t>Mounika – Documantation and Code</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IN" sz="3600" b="0" strike="noStrike" spc="-1">
                <a:solidFill>
                  <a:srgbClr val="000000"/>
                </a:solidFill>
                <a:latin typeface="Arial" panose="020B0604020202020204"/>
                <a:ea typeface="DejaVu Sans"/>
              </a:rPr>
              <a:t>Lahari – Python code and FrontEnd</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IN" sz="3600" b="0" strike="noStrike" spc="-1">
                <a:solidFill>
                  <a:srgbClr val="000000"/>
                </a:solidFill>
                <a:latin typeface="Arial" panose="020B0604020202020204"/>
                <a:ea typeface="DejaVu Sans"/>
              </a:rPr>
              <a:t>Rithvik – BackEnd and Documantation</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IN" sz="3600" b="0" strike="noStrike" spc="-1">
                <a:solidFill>
                  <a:srgbClr val="000000"/>
                </a:solidFill>
                <a:latin typeface="Arial" panose="020B0604020202020204"/>
                <a:ea typeface="DejaVu Sans"/>
              </a:rPr>
              <a:t>Haneesh - Testing </a:t>
            </a:r>
            <a:endParaRPr lang="en-IN" sz="3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31360" y="609120"/>
            <a:ext cx="1371600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GitHub Commits :-</a:t>
            </a:r>
            <a:endParaRPr lang="en-IN" sz="3600" b="0" strike="noStrike" spc="-1">
              <a:latin typeface="Arial" panose="020B0604020202020204"/>
            </a:endParaRPr>
          </a:p>
        </p:txBody>
      </p:sp>
      <p:pic>
        <p:nvPicPr>
          <p:cNvPr id="127" name="Picture 126"/>
          <p:cNvPicPr/>
          <p:nvPr/>
        </p:nvPicPr>
        <p:blipFill>
          <a:blip r:embed="rId1"/>
          <a:stretch>
            <a:fillRect/>
          </a:stretch>
        </p:blipFill>
        <p:spPr>
          <a:xfrm>
            <a:off x="1498320" y="1800000"/>
            <a:ext cx="14700240" cy="8268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5585400" y="-38160"/>
            <a:ext cx="12700800" cy="10285200"/>
          </a:xfrm>
          <a:prstGeom prst="rect">
            <a:avLst/>
          </a:prstGeom>
          <a:solidFill>
            <a:srgbClr val="746557"/>
          </a:solidFill>
          <a:ln>
            <a:noFill/>
          </a:ln>
        </p:spPr>
        <p:style>
          <a:lnRef idx="0">
            <a:srgbClr val="FFFFFF"/>
          </a:lnRef>
          <a:fillRef idx="0">
            <a:srgbClr val="FFFFFF"/>
          </a:fillRef>
          <a:effectRef idx="0">
            <a:srgbClr val="FFFFFF"/>
          </a:effectRef>
          <a:fontRef idx="minor"/>
        </p:style>
      </p:sp>
      <p:sp>
        <p:nvSpPr>
          <p:cNvPr id="45" name="CustomShape 2"/>
          <p:cNvSpPr/>
          <p:nvPr/>
        </p:nvSpPr>
        <p:spPr>
          <a:xfrm>
            <a:off x="8151480" y="1126440"/>
            <a:ext cx="2615040" cy="1017360"/>
          </a:xfrm>
          <a:prstGeom prst="rect">
            <a:avLst/>
          </a:prstGeom>
          <a:noFill/>
          <a:ln>
            <a:noFill/>
          </a:ln>
        </p:spPr>
        <p:style>
          <a:lnRef idx="0">
            <a:srgbClr val="FFFFFF"/>
          </a:lnRef>
          <a:fillRef idx="0">
            <a:srgbClr val="FFFFFF"/>
          </a:fillRef>
          <a:effectRef idx="0">
            <a:srgbClr val="FFFFFF"/>
          </a:effectRef>
          <a:fontRef idx="minor"/>
        </p:style>
        <p:txBody>
          <a:bodyPr lIns="0" tIns="12600" rIns="0" bIns="0">
            <a:spAutoFit/>
          </a:bodyPr>
          <a:p>
            <a:pPr marL="12700">
              <a:lnSpc>
                <a:spcPct val="100000"/>
              </a:lnSpc>
              <a:spcBef>
                <a:spcPts val="100"/>
              </a:spcBef>
            </a:pPr>
            <a:r>
              <a:rPr lang="en-US" sz="3300" b="0" strike="noStrike" spc="-145">
                <a:solidFill>
                  <a:srgbClr val="FFFFFF"/>
                </a:solidFill>
                <a:latin typeface="Georgia" panose="02040502050405020303"/>
                <a:ea typeface="DejaVu Sans"/>
              </a:rPr>
              <a:t>Topics</a:t>
            </a:r>
            <a:r>
              <a:rPr lang="en-US" sz="3300" b="0" strike="noStrike" spc="-75">
                <a:solidFill>
                  <a:srgbClr val="FFFFFF"/>
                </a:solidFill>
                <a:latin typeface="Georgia" panose="02040502050405020303"/>
                <a:ea typeface="DejaVu Sans"/>
              </a:rPr>
              <a:t> </a:t>
            </a:r>
            <a:r>
              <a:rPr lang="en-US" sz="3300" b="0" strike="noStrike" spc="-160">
                <a:solidFill>
                  <a:srgbClr val="FFFFFF"/>
                </a:solidFill>
                <a:latin typeface="Georgia" panose="02040502050405020303"/>
                <a:ea typeface="DejaVu Sans"/>
              </a:rPr>
              <a:t>Covered</a:t>
            </a:r>
            <a:endParaRPr lang="en-IN" sz="3300" b="0" strike="noStrike" spc="-1">
              <a:latin typeface="Arial" panose="020B0604020202020204"/>
            </a:endParaRPr>
          </a:p>
        </p:txBody>
      </p:sp>
      <p:sp>
        <p:nvSpPr>
          <p:cNvPr id="46" name="CustomShape 3"/>
          <p:cNvSpPr/>
          <p:nvPr/>
        </p:nvSpPr>
        <p:spPr>
          <a:xfrm>
            <a:off x="-5877000" y="745920"/>
            <a:ext cx="3387960" cy="2693520"/>
          </a:xfrm>
          <a:prstGeom prst="rect">
            <a:avLst/>
          </a:prstGeom>
          <a:noFill/>
          <a:ln>
            <a:noFill/>
          </a:ln>
        </p:spPr>
        <p:style>
          <a:lnRef idx="0">
            <a:srgbClr val="FFFFFF"/>
          </a:lnRef>
          <a:fillRef idx="0">
            <a:srgbClr val="FFFFFF"/>
          </a:fillRef>
          <a:effectRef idx="0">
            <a:srgbClr val="FFFFFF"/>
          </a:effectRef>
          <a:fontRef idx="minor"/>
        </p:style>
        <p:txBody>
          <a:bodyPr lIns="0" tIns="12600" rIns="0" bIns="0">
            <a:spAutoFit/>
          </a:bodyPr>
          <a:p>
            <a:pPr marL="12700">
              <a:lnSpc>
                <a:spcPct val="100000"/>
              </a:lnSpc>
              <a:spcBef>
                <a:spcPts val="100"/>
              </a:spcBef>
            </a:pPr>
            <a:r>
              <a:rPr lang="en-IN" sz="8800" b="0" strike="noStrike" spc="-480">
                <a:solidFill>
                  <a:srgbClr val="FFFFFF"/>
                </a:solidFill>
                <a:latin typeface="Georgia" panose="02040502050405020303"/>
                <a:ea typeface="DejaVu Sans"/>
              </a:rPr>
              <a:t>INDEX</a:t>
            </a:r>
            <a:endParaRPr lang="en-IN" sz="8800" b="0" strike="noStrike" spc="-1">
              <a:latin typeface="Arial" panose="020B0604020202020204"/>
            </a:endParaRPr>
          </a:p>
        </p:txBody>
      </p:sp>
      <p:sp>
        <p:nvSpPr>
          <p:cNvPr id="47" name="CustomShape 4"/>
          <p:cNvSpPr/>
          <p:nvPr/>
        </p:nvSpPr>
        <p:spPr>
          <a:xfrm>
            <a:off x="5715360" y="1943280"/>
            <a:ext cx="12988440" cy="26640"/>
          </a:xfrm>
          <a:custGeom>
            <a:avLst/>
            <a:gdLst/>
            <a:ahLst/>
            <a:cxnLst/>
            <a:rect l="l" t="t" r="r" b="b"/>
            <a:pathLst>
              <a:path w="12990194" h="28575">
                <a:moveTo>
                  <a:pt x="0" y="0"/>
                </a:moveTo>
                <a:lnTo>
                  <a:pt x="12990006" y="0"/>
                </a:lnTo>
                <a:lnTo>
                  <a:pt x="12990006" y="28575"/>
                </a:lnTo>
                <a:lnTo>
                  <a:pt x="0" y="28575"/>
                </a:lnTo>
                <a:lnTo>
                  <a:pt x="0" y="0"/>
                </a:lnTo>
                <a:close/>
              </a:path>
            </a:pathLst>
          </a:custGeom>
          <a:solidFill>
            <a:srgbClr val="ECECEC"/>
          </a:solidFill>
          <a:ln>
            <a:noFill/>
          </a:ln>
        </p:spPr>
        <p:style>
          <a:lnRef idx="0">
            <a:srgbClr val="FFFFFF"/>
          </a:lnRef>
          <a:fillRef idx="0">
            <a:srgbClr val="FFFFFF"/>
          </a:fillRef>
          <a:effectRef idx="0">
            <a:srgbClr val="FFFFFF"/>
          </a:effectRef>
          <a:fontRef idx="minor"/>
        </p:style>
      </p:sp>
      <p:sp>
        <p:nvSpPr>
          <p:cNvPr id="48" name="CustomShape 5"/>
          <p:cNvSpPr/>
          <p:nvPr/>
        </p:nvSpPr>
        <p:spPr>
          <a:xfrm>
            <a:off x="9832320" y="2552760"/>
            <a:ext cx="2701440" cy="1127160"/>
          </a:xfrm>
          <a:prstGeom prst="rect">
            <a:avLst/>
          </a:prstGeom>
          <a:noFill/>
          <a:ln>
            <a:noFill/>
          </a:ln>
        </p:spPr>
        <p:style>
          <a:lnRef idx="0">
            <a:srgbClr val="FFFFFF"/>
          </a:lnRef>
          <a:fillRef idx="0">
            <a:srgbClr val="FFFFFF"/>
          </a:fillRef>
          <a:effectRef idx="0">
            <a:srgbClr val="FFFFFF"/>
          </a:effectRef>
          <a:fontRef idx="minor"/>
        </p:style>
        <p:txBody>
          <a:bodyPr lIns="0" tIns="15120" rIns="0" bIns="0">
            <a:spAutoFit/>
          </a:bodyPr>
          <a:p>
            <a:pPr marL="12700">
              <a:lnSpc>
                <a:spcPct val="100000"/>
              </a:lnSpc>
              <a:spcBef>
                <a:spcPts val="120"/>
              </a:spcBef>
            </a:pPr>
            <a:r>
              <a:rPr lang="en-IN" sz="3650" b="0" strike="noStrike" spc="-1">
                <a:solidFill>
                  <a:srgbClr val="FFFFFF"/>
                </a:solidFill>
                <a:latin typeface="Trebuchet MS" panose="020B0603020202020204"/>
                <a:ea typeface="DejaVu Sans"/>
              </a:rPr>
              <a:t>1. ABSTRACT</a:t>
            </a:r>
            <a:endParaRPr lang="en-IN" sz="3650" b="0" strike="noStrike" spc="-1">
              <a:latin typeface="Arial" panose="020B0604020202020204"/>
            </a:endParaRPr>
          </a:p>
        </p:txBody>
      </p:sp>
      <p:sp>
        <p:nvSpPr>
          <p:cNvPr id="49" name="CustomShape 6"/>
          <p:cNvSpPr/>
          <p:nvPr/>
        </p:nvSpPr>
        <p:spPr>
          <a:xfrm>
            <a:off x="9832320" y="3314880"/>
            <a:ext cx="3571200" cy="1127160"/>
          </a:xfrm>
          <a:prstGeom prst="rect">
            <a:avLst/>
          </a:prstGeom>
          <a:noFill/>
          <a:ln>
            <a:noFill/>
          </a:ln>
        </p:spPr>
        <p:style>
          <a:lnRef idx="0">
            <a:srgbClr val="FFFFFF"/>
          </a:lnRef>
          <a:fillRef idx="0">
            <a:srgbClr val="FFFFFF"/>
          </a:fillRef>
          <a:effectRef idx="0">
            <a:srgbClr val="FFFFFF"/>
          </a:effectRef>
          <a:fontRef idx="minor"/>
        </p:style>
        <p:txBody>
          <a:bodyPr lIns="0" tIns="15120" rIns="0" bIns="0">
            <a:spAutoFit/>
          </a:bodyPr>
          <a:p>
            <a:pPr marL="12700">
              <a:lnSpc>
                <a:spcPct val="100000"/>
              </a:lnSpc>
              <a:spcBef>
                <a:spcPts val="120"/>
              </a:spcBef>
            </a:pPr>
            <a:r>
              <a:rPr lang="en-IN" sz="3650" b="0" strike="noStrike" spc="-182">
                <a:solidFill>
                  <a:srgbClr val="FFFFFF"/>
                </a:solidFill>
                <a:latin typeface="Trebuchet MS" panose="020B0603020202020204"/>
                <a:ea typeface="DejaVu Sans"/>
              </a:rPr>
              <a:t>2. INTRODUCTION</a:t>
            </a:r>
            <a:endParaRPr lang="en-IN" sz="3650" b="0" strike="noStrike" spc="-1">
              <a:latin typeface="Arial" panose="020B0604020202020204"/>
            </a:endParaRPr>
          </a:p>
        </p:txBody>
      </p:sp>
      <p:sp>
        <p:nvSpPr>
          <p:cNvPr id="50" name="CustomShape 7"/>
          <p:cNvSpPr/>
          <p:nvPr/>
        </p:nvSpPr>
        <p:spPr>
          <a:xfrm>
            <a:off x="9829800" y="4305240"/>
            <a:ext cx="5189400" cy="1127160"/>
          </a:xfrm>
          <a:prstGeom prst="rect">
            <a:avLst/>
          </a:prstGeom>
          <a:noFill/>
          <a:ln>
            <a:noFill/>
          </a:ln>
        </p:spPr>
        <p:style>
          <a:lnRef idx="0">
            <a:srgbClr val="FFFFFF"/>
          </a:lnRef>
          <a:fillRef idx="0">
            <a:srgbClr val="FFFFFF"/>
          </a:fillRef>
          <a:effectRef idx="0">
            <a:srgbClr val="FFFFFF"/>
          </a:effectRef>
          <a:fontRef idx="minor"/>
        </p:style>
        <p:txBody>
          <a:bodyPr lIns="0" tIns="15120" rIns="0" bIns="0">
            <a:spAutoFit/>
          </a:bodyPr>
          <a:p>
            <a:pPr marL="12700">
              <a:lnSpc>
                <a:spcPct val="100000"/>
              </a:lnSpc>
              <a:spcBef>
                <a:spcPts val="120"/>
              </a:spcBef>
            </a:pPr>
            <a:r>
              <a:rPr lang="en-IN" sz="3650" b="0" strike="noStrike" spc="-1">
                <a:solidFill>
                  <a:srgbClr val="FFFFFF"/>
                </a:solidFill>
                <a:latin typeface="Trebuchet MS" panose="020B0603020202020204"/>
                <a:ea typeface="DejaVu Sans"/>
              </a:rPr>
              <a:t>3. PROBLEM STATEMENT</a:t>
            </a:r>
            <a:endParaRPr lang="en-IN" sz="3650" b="0" strike="noStrike" spc="-1">
              <a:latin typeface="Arial" panose="020B0604020202020204"/>
            </a:endParaRPr>
          </a:p>
        </p:txBody>
      </p:sp>
      <p:sp>
        <p:nvSpPr>
          <p:cNvPr id="51" name="CustomShape 8"/>
          <p:cNvSpPr/>
          <p:nvPr/>
        </p:nvSpPr>
        <p:spPr>
          <a:xfrm>
            <a:off x="9829800" y="5296680"/>
            <a:ext cx="6132960" cy="570960"/>
          </a:xfrm>
          <a:prstGeom prst="rect">
            <a:avLst/>
          </a:prstGeom>
          <a:noFill/>
          <a:ln>
            <a:noFill/>
          </a:ln>
        </p:spPr>
        <p:style>
          <a:lnRef idx="0">
            <a:srgbClr val="FFFFFF"/>
          </a:lnRef>
          <a:fillRef idx="0">
            <a:srgbClr val="FFFFFF"/>
          </a:fillRef>
          <a:effectRef idx="0">
            <a:srgbClr val="FFFFFF"/>
          </a:effectRef>
          <a:fontRef idx="minor"/>
        </p:style>
        <p:txBody>
          <a:bodyPr lIns="0" tIns="15120" rIns="0" bIns="0">
            <a:spAutoFit/>
          </a:bodyPr>
          <a:p>
            <a:pPr marL="12700">
              <a:lnSpc>
                <a:spcPct val="100000"/>
              </a:lnSpc>
              <a:spcBef>
                <a:spcPts val="120"/>
              </a:spcBef>
            </a:pPr>
            <a:r>
              <a:rPr lang="en-IN" sz="3650" b="0" strike="noStrike" spc="-1">
                <a:solidFill>
                  <a:srgbClr val="FFFFFF"/>
                </a:solidFill>
                <a:latin typeface="Trebuchet MS" panose="020B0603020202020204"/>
                <a:ea typeface="DejaVu Sans"/>
              </a:rPr>
              <a:t>4. </a:t>
            </a:r>
            <a:r>
              <a:rPr lang="en-US" sz="3650" b="0" strike="noStrike" spc="-1">
                <a:solidFill>
                  <a:srgbClr val="FFFFFF"/>
                </a:solidFill>
                <a:latin typeface="Trebuchet MS" panose="020B0603020202020204"/>
                <a:ea typeface="DejaVu Sans"/>
              </a:rPr>
              <a:t>ALGORITHM</a:t>
            </a:r>
            <a:endParaRPr lang="en-IN" sz="3650" b="0" strike="noStrike" spc="-1">
              <a:latin typeface="Arial" panose="020B0604020202020204"/>
            </a:endParaRPr>
          </a:p>
        </p:txBody>
      </p:sp>
      <p:sp>
        <p:nvSpPr>
          <p:cNvPr id="52" name="CustomShape 9"/>
          <p:cNvSpPr/>
          <p:nvPr/>
        </p:nvSpPr>
        <p:spPr>
          <a:xfrm>
            <a:off x="9829800" y="6134040"/>
            <a:ext cx="843084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3600" b="0" strike="noStrike" spc="-1">
                <a:solidFill>
                  <a:srgbClr val="FFFFFF"/>
                </a:solidFill>
                <a:latin typeface="Trebuchet MS" panose="020B0603020202020204"/>
                <a:ea typeface="DejaVu Sans"/>
              </a:rPr>
              <a:t>5. </a:t>
            </a:r>
            <a:r>
              <a:rPr lang="en-US" sz="3600" b="0" strike="noStrike" spc="-1">
                <a:solidFill>
                  <a:srgbClr val="FFFFFF"/>
                </a:solidFill>
                <a:latin typeface="Trebuchet MS" panose="020B0603020202020204"/>
                <a:ea typeface="DejaVu Sans"/>
              </a:rPr>
              <a:t>FLOWCHART</a:t>
            </a:r>
            <a:endParaRPr lang="en-IN" sz="3600" b="0" strike="noStrike" spc="-1">
              <a:latin typeface="Arial" panose="020B0604020202020204"/>
            </a:endParaRPr>
          </a:p>
          <a:p>
            <a:pPr>
              <a:lnSpc>
                <a:spcPct val="100000"/>
              </a:lnSpc>
            </a:pPr>
            <a:endParaRPr lang="en-IN" sz="3600" b="0" strike="noStrike" spc="-1">
              <a:latin typeface="Arial" panose="020B0604020202020204"/>
            </a:endParaRPr>
          </a:p>
        </p:txBody>
      </p:sp>
      <p:sp>
        <p:nvSpPr>
          <p:cNvPr id="53" name="CustomShape 10"/>
          <p:cNvSpPr/>
          <p:nvPr/>
        </p:nvSpPr>
        <p:spPr>
          <a:xfrm>
            <a:off x="9832320" y="6972480"/>
            <a:ext cx="470988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3600" b="0" strike="noStrike" spc="-1">
                <a:solidFill>
                  <a:srgbClr val="FFFFFF"/>
                </a:solidFill>
                <a:latin typeface="Trebuchet MS" panose="020B0603020202020204"/>
                <a:ea typeface="DejaVu Sans"/>
              </a:rPr>
              <a:t>6. </a:t>
            </a:r>
            <a:r>
              <a:rPr lang="en-US" sz="3600" b="0" strike="noStrike" spc="-1">
                <a:solidFill>
                  <a:srgbClr val="FFFFFF"/>
                </a:solidFill>
                <a:latin typeface="Trebuchet MS" panose="020B0603020202020204"/>
                <a:ea typeface="DejaVu Sans"/>
              </a:rPr>
              <a:t>NUMERIC EXAMPLE</a:t>
            </a:r>
            <a:endParaRPr lang="en-IN" sz="3600" b="0" strike="noStrike" spc="-1">
              <a:latin typeface="Arial" panose="020B0604020202020204"/>
            </a:endParaRPr>
          </a:p>
        </p:txBody>
      </p:sp>
      <p:sp>
        <p:nvSpPr>
          <p:cNvPr id="54" name="CustomShape 11"/>
          <p:cNvSpPr/>
          <p:nvPr/>
        </p:nvSpPr>
        <p:spPr>
          <a:xfrm>
            <a:off x="9906120" y="7886880"/>
            <a:ext cx="449388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3600" b="0" strike="noStrike" spc="-1">
                <a:solidFill>
                  <a:srgbClr val="FFFFFF"/>
                </a:solidFill>
                <a:latin typeface="Trebuchet MS" panose="020B0603020202020204"/>
                <a:ea typeface="DejaVu Sans"/>
              </a:rPr>
              <a:t>7. GITHUB SETUP</a:t>
            </a:r>
            <a:endParaRPr lang="en-IN" sz="3600" b="0" strike="noStrike" spc="-1">
              <a:latin typeface="Arial" panose="020B0604020202020204"/>
            </a:endParaRPr>
          </a:p>
        </p:txBody>
      </p:sp>
      <p:sp>
        <p:nvSpPr>
          <p:cNvPr id="55" name="CustomShape 12"/>
          <p:cNvSpPr/>
          <p:nvPr/>
        </p:nvSpPr>
        <p:spPr>
          <a:xfrm>
            <a:off x="9982080" y="8877240"/>
            <a:ext cx="5372280" cy="638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3600" b="0" strike="noStrike" spc="-1">
                <a:solidFill>
                  <a:srgbClr val="FFFFFF"/>
                </a:solidFill>
                <a:latin typeface="Trebuchet MS" panose="020B0603020202020204"/>
                <a:ea typeface="DejaVu Sans"/>
              </a:rPr>
              <a:t>8. DIVISION OF WORK</a:t>
            </a:r>
            <a:endParaRPr lang="en-IN" sz="3600" b="0" strike="noStrike" spc="-1">
              <a:latin typeface="Arial" panose="020B0604020202020204"/>
            </a:endParaRPr>
          </a:p>
        </p:txBody>
      </p:sp>
      <p:sp>
        <p:nvSpPr>
          <p:cNvPr id="56" name="CustomShape 13"/>
          <p:cNvSpPr/>
          <p:nvPr/>
        </p:nvSpPr>
        <p:spPr>
          <a:xfrm>
            <a:off x="380880" y="772920"/>
            <a:ext cx="464940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7200" b="0" strike="noStrike" spc="-1">
                <a:solidFill>
                  <a:srgbClr val="000000"/>
                </a:solidFill>
                <a:latin typeface="Calibri" panose="020F0502020204030204"/>
                <a:ea typeface="DejaVu Sans"/>
              </a:rPr>
              <a:t>INDEX</a:t>
            </a:r>
            <a:endParaRPr lang="en-IN" sz="7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46557"/>
        </a:solidFill>
        <a:effectLst/>
      </p:bgPr>
    </p:bg>
    <p:spTree>
      <p:nvGrpSpPr>
        <p:cNvPr id="1" name=""/>
        <p:cNvGrpSpPr/>
        <p:nvPr/>
      </p:nvGrpSpPr>
      <p:grpSpPr>
        <a:xfrm>
          <a:off x="0" y="0"/>
          <a:ext cx="0" cy="0"/>
          <a:chOff x="0" y="0"/>
          <a:chExt cx="0" cy="0"/>
        </a:xfrm>
      </p:grpSpPr>
      <p:sp>
        <p:nvSpPr>
          <p:cNvPr id="128" name="CustomShape 1"/>
          <p:cNvSpPr/>
          <p:nvPr/>
        </p:nvSpPr>
        <p:spPr>
          <a:xfrm>
            <a:off x="6480000" y="4392000"/>
            <a:ext cx="4606560" cy="1110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7200" b="0" strike="noStrike" spc="-1">
                <a:solidFill>
                  <a:srgbClr val="FFFFFF"/>
                </a:solidFill>
                <a:latin typeface="Arial" panose="020B0604020202020204"/>
                <a:ea typeface="DejaVu Sans"/>
              </a:rPr>
              <a:t>Thank You</a:t>
            </a:r>
            <a:endParaRPr lang="en-IN" sz="7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46557"/>
        </a:solidFill>
        <a:effectLst/>
      </p:bgPr>
    </p:bg>
    <p:spTree>
      <p:nvGrpSpPr>
        <p:cNvPr id="1" name=""/>
        <p:cNvGrpSpPr/>
        <p:nvPr/>
      </p:nvGrpSpPr>
      <p:grpSpPr>
        <a:xfrm>
          <a:off x="0" y="0"/>
          <a:ext cx="0" cy="0"/>
          <a:chOff x="0" y="0"/>
          <a:chExt cx="0" cy="0"/>
        </a:xfrm>
      </p:grpSpPr>
      <p:sp>
        <p:nvSpPr>
          <p:cNvPr id="57" name="CustomShape 1"/>
          <p:cNvSpPr/>
          <p:nvPr/>
        </p:nvSpPr>
        <p:spPr>
          <a:xfrm>
            <a:off x="684000" y="624240"/>
            <a:ext cx="6172200" cy="1308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8000" b="0" strike="noStrike" spc="-1">
                <a:solidFill>
                  <a:srgbClr val="FFFFFF"/>
                </a:solidFill>
                <a:latin typeface="Calibri" panose="020F0502020204030204"/>
                <a:ea typeface="DejaVu Sans"/>
              </a:rPr>
              <a:t>ABSTRACT</a:t>
            </a:r>
            <a:endParaRPr lang="en-IN" sz="8000" b="0" strike="noStrike" spc="-1">
              <a:latin typeface="Arial" panose="020B0604020202020204"/>
            </a:endParaRPr>
          </a:p>
        </p:txBody>
      </p:sp>
      <p:sp>
        <p:nvSpPr>
          <p:cNvPr id="58" name="CustomShape 2"/>
          <p:cNvSpPr/>
          <p:nvPr/>
        </p:nvSpPr>
        <p:spPr>
          <a:xfrm>
            <a:off x="805680" y="2738880"/>
            <a:ext cx="17327880" cy="5207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4800" b="0" strike="noStrike" spc="-1">
                <a:solidFill>
                  <a:srgbClr val="FFFFFF"/>
                </a:solidFill>
                <a:latin typeface="Calibri" panose="020F0502020204030204"/>
                <a:ea typeface="DejaVu Sans"/>
              </a:rPr>
              <a:t>A graph coloring is the process of assigning labels to the vertices of a graph in such a way that no two adjacent vertices have the same color. Graph coloring has many real-time application including map coloring, scheduling problem, network design etc. We choose scheduling Application as making</a:t>
            </a:r>
            <a:r>
              <a:rPr lang="en-IN" sz="4800" b="0" strike="noStrike" spc="-1">
                <a:solidFill>
                  <a:srgbClr val="FFFFFF"/>
                </a:solidFill>
                <a:latin typeface="Calibri" panose="020F0502020204030204"/>
                <a:ea typeface="DejaVu Sans"/>
              </a:rPr>
              <a:t> </a:t>
            </a:r>
            <a:r>
              <a:rPr lang="en-US" sz="4800" b="0" strike="noStrike" spc="-1">
                <a:solidFill>
                  <a:srgbClr val="FFFFFF"/>
                </a:solidFill>
                <a:latin typeface="Calibri" panose="020F0502020204030204"/>
                <a:ea typeface="DejaVu Sans"/>
              </a:rPr>
              <a:t>Exam time-table</a:t>
            </a:r>
            <a:r>
              <a:rPr lang="en-IN" sz="4800" b="0" strike="noStrike" spc="-1">
                <a:solidFill>
                  <a:srgbClr val="FFFFFF"/>
                </a:solidFill>
                <a:latin typeface="Calibri" panose="020F0502020204030204"/>
                <a:ea typeface="DejaVu Sans"/>
              </a:rPr>
              <a:t> is</a:t>
            </a:r>
            <a:r>
              <a:rPr lang="en-US" sz="4800" b="0" strike="noStrike" spc="-1">
                <a:solidFill>
                  <a:srgbClr val="FFFFFF"/>
                </a:solidFill>
                <a:latin typeface="Calibri" panose="020F0502020204030204"/>
                <a:ea typeface="DejaVu Sans"/>
              </a:rPr>
              <a:t> required in every educational institution. In every semester the universities are required to generate exam time - table for conducting exam.</a:t>
            </a:r>
            <a:endParaRPr lang="en-IN" sz="4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1"/>
          <p:cNvSpPr/>
          <p:nvPr/>
        </p:nvSpPr>
        <p:spPr>
          <a:xfrm>
            <a:off x="10785600" y="4707000"/>
            <a:ext cx="5383440" cy="111960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ts val="2940"/>
              </a:lnSpc>
            </a:pPr>
            <a:r>
              <a:rPr lang="en-US" sz="2100" b="0" strike="noStrike" spc="29">
                <a:solidFill>
                  <a:srgbClr val="FFFFFF"/>
                </a:solidFill>
                <a:latin typeface="Now Thin Bold"/>
                <a:ea typeface="DejaVu Sans"/>
              </a:rPr>
              <a:t>Presentations Templates are communication tools that can be used as lectures, reports, and more.</a:t>
            </a:r>
            <a:endParaRPr lang="en-IN" sz="2100" b="0" strike="noStrike" spc="-1">
              <a:latin typeface="Arial" panose="020B0604020202020204"/>
            </a:endParaRPr>
          </a:p>
        </p:txBody>
      </p:sp>
      <p:sp>
        <p:nvSpPr>
          <p:cNvPr id="60" name="CustomShape 2"/>
          <p:cNvSpPr/>
          <p:nvPr/>
        </p:nvSpPr>
        <p:spPr>
          <a:xfrm>
            <a:off x="10785600" y="3472920"/>
            <a:ext cx="4055400" cy="42624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ts val="3360"/>
              </a:lnSpc>
            </a:pPr>
            <a:r>
              <a:rPr lang="en-US" sz="2400" b="0" strike="noStrike" spc="228">
                <a:solidFill>
                  <a:srgbClr val="FFFFFF"/>
                </a:solidFill>
                <a:latin typeface="Now Bold"/>
                <a:ea typeface="DejaVu Sans"/>
              </a:rPr>
              <a:t>THIS IS OUR VISON</a:t>
            </a:r>
            <a:endParaRPr lang="en-IN" sz="2400" b="0" strike="noStrike" spc="-1">
              <a:latin typeface="Arial" panose="020B0604020202020204"/>
            </a:endParaRPr>
          </a:p>
        </p:txBody>
      </p:sp>
      <p:sp>
        <p:nvSpPr>
          <p:cNvPr id="61" name="CustomShape 3"/>
          <p:cNvSpPr/>
          <p:nvPr/>
        </p:nvSpPr>
        <p:spPr>
          <a:xfrm>
            <a:off x="10785600" y="6589440"/>
            <a:ext cx="5099040" cy="1119600"/>
          </a:xfrm>
          <a:prstGeom prst="rect">
            <a:avLst/>
          </a:prstGeom>
          <a:noFill/>
          <a:ln>
            <a:noFill/>
          </a:ln>
        </p:spPr>
        <p:style>
          <a:lnRef idx="0">
            <a:srgbClr val="FFFFFF"/>
          </a:lnRef>
          <a:fillRef idx="0">
            <a:srgbClr val="FFFFFF"/>
          </a:fillRef>
          <a:effectRef idx="0">
            <a:srgbClr val="FFFFFF"/>
          </a:effectRef>
          <a:fontRef idx="minor"/>
        </p:style>
        <p:txBody>
          <a:bodyPr lIns="0" tIns="0" rIns="0" bIns="0">
            <a:spAutoFit/>
          </a:bodyPr>
          <a:p>
            <a:pPr>
              <a:lnSpc>
                <a:spcPts val="2940"/>
              </a:lnSpc>
            </a:pPr>
            <a:r>
              <a:rPr lang="en-US" sz="2100" b="0" strike="noStrike" spc="29">
                <a:solidFill>
                  <a:srgbClr val="FFFFFF"/>
                </a:solidFill>
                <a:latin typeface="Now Thin Bold"/>
                <a:ea typeface="DejaVu Sans"/>
              </a:rPr>
              <a:t>It serves a variety of purposes, making presentations powerful tools for convincing and teaching.</a:t>
            </a:r>
            <a:endParaRPr lang="en-IN" sz="2100" b="0" strike="noStrike" spc="-1">
              <a:latin typeface="Arial" panose="020B0604020202020204"/>
            </a:endParaRPr>
          </a:p>
        </p:txBody>
      </p:sp>
      <p:sp>
        <p:nvSpPr>
          <p:cNvPr id="62" name="CustomShape 4"/>
          <p:cNvSpPr/>
          <p:nvPr/>
        </p:nvSpPr>
        <p:spPr>
          <a:xfrm>
            <a:off x="470520" y="289440"/>
            <a:ext cx="836676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7200" b="0" strike="noStrike" spc="-1">
                <a:solidFill>
                  <a:srgbClr val="000000"/>
                </a:solidFill>
                <a:latin typeface="Calibri" panose="020F0502020204030204"/>
                <a:ea typeface="DejaVu Sans"/>
              </a:rPr>
              <a:t>INTRODUCTION</a:t>
            </a:r>
            <a:endParaRPr lang="en-IN" sz="7200" b="0" strike="noStrike" spc="-1">
              <a:latin typeface="Arial" panose="020B0604020202020204"/>
            </a:endParaRPr>
          </a:p>
        </p:txBody>
      </p:sp>
      <p:sp>
        <p:nvSpPr>
          <p:cNvPr id="63" name="CustomShape 5"/>
          <p:cNvSpPr/>
          <p:nvPr/>
        </p:nvSpPr>
        <p:spPr>
          <a:xfrm>
            <a:off x="775440" y="1932480"/>
            <a:ext cx="17053560" cy="6122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4400" b="0" strike="noStrike" spc="-1">
                <a:solidFill>
                  <a:srgbClr val="000000"/>
                </a:solidFill>
                <a:latin typeface="Calibri" panose="020F0502020204030204"/>
                <a:ea typeface="DejaVu Sans"/>
              </a:rPr>
              <a:t>• </a:t>
            </a:r>
            <a:r>
              <a:rPr lang="en-US" sz="4400" b="0" strike="noStrike" spc="-1">
                <a:solidFill>
                  <a:srgbClr val="000000"/>
                </a:solidFill>
                <a:latin typeface="Calibri" panose="020F0502020204030204"/>
                <a:ea typeface="DejaVu Sans"/>
              </a:rPr>
              <a:t>A schedule is desirable which combines resources like teachers, subjects, students, classrooms in a way to avoid conflicts satisfying various essential and preferential constraints.</a:t>
            </a:r>
            <a:endParaRPr lang="en-IN" sz="4400" b="0" strike="noStrike" spc="-1">
              <a:latin typeface="Arial" panose="020B0604020202020204"/>
            </a:endParaRPr>
          </a:p>
          <a:p>
            <a:pPr>
              <a:lnSpc>
                <a:spcPct val="100000"/>
              </a:lnSpc>
            </a:pPr>
            <a:endParaRPr lang="en-IN" sz="4400" b="0" strike="noStrike" spc="-1">
              <a:latin typeface="Arial" panose="020B0604020202020204"/>
            </a:endParaRPr>
          </a:p>
          <a:p>
            <a:pPr>
              <a:lnSpc>
                <a:spcPct val="100000"/>
              </a:lnSpc>
            </a:pPr>
            <a:r>
              <a:rPr lang="en-US" sz="4400" b="0" strike="noStrike" spc="-1">
                <a:solidFill>
                  <a:srgbClr val="000000"/>
                </a:solidFill>
                <a:latin typeface="Calibri" panose="020F0502020204030204"/>
                <a:ea typeface="DejaVu Sans"/>
              </a:rPr>
              <a:t>• </a:t>
            </a:r>
            <a:r>
              <a:rPr lang="en-US" sz="4400" b="0" strike="noStrike" spc="-1">
                <a:solidFill>
                  <a:srgbClr val="000000"/>
                </a:solidFill>
                <a:latin typeface="Calibri" panose="020F0502020204030204"/>
                <a:ea typeface="DejaVu Sans"/>
              </a:rPr>
              <a:t>Graph coloring is one such heuristic algorithm that can deal timetable scheduling satisfying changing requirements.</a:t>
            </a:r>
            <a:endParaRPr lang="en-IN" sz="4400" b="0" strike="noStrike" spc="-1">
              <a:latin typeface="Arial" panose="020B0604020202020204"/>
            </a:endParaRPr>
          </a:p>
          <a:p>
            <a:pPr>
              <a:lnSpc>
                <a:spcPct val="100000"/>
              </a:lnSpc>
            </a:pPr>
            <a:endParaRPr lang="en-IN" sz="4400" b="0" strike="noStrike" spc="-1">
              <a:latin typeface="Arial" panose="020B0604020202020204"/>
            </a:endParaRPr>
          </a:p>
          <a:p>
            <a:pPr>
              <a:lnSpc>
                <a:spcPct val="100000"/>
              </a:lnSpc>
            </a:pPr>
            <a:r>
              <a:rPr lang="en-US" sz="4400" b="0" strike="noStrike" spc="-1">
                <a:solidFill>
                  <a:srgbClr val="000000"/>
                </a:solidFill>
                <a:latin typeface="Calibri" panose="020F0502020204030204"/>
                <a:ea typeface="DejaVu Sans"/>
              </a:rPr>
              <a:t>• </a:t>
            </a:r>
            <a:r>
              <a:rPr lang="en-US" sz="4400" b="0" strike="noStrike" spc="-1">
                <a:solidFill>
                  <a:srgbClr val="000000"/>
                </a:solidFill>
                <a:latin typeface="Calibri" panose="020F0502020204030204"/>
                <a:ea typeface="DejaVu Sans"/>
              </a:rPr>
              <a:t>Here we will use vertex coloring as the graph coloring for our scheduling problem.</a:t>
            </a:r>
            <a:endParaRPr lang="en-IN"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0" y="0"/>
            <a:ext cx="6129720" cy="10285200"/>
          </a:xfrm>
          <a:prstGeom prst="rect">
            <a:avLst/>
          </a:prstGeom>
          <a:solidFill>
            <a:srgbClr val="746557"/>
          </a:solidFill>
          <a:ln>
            <a:noFill/>
          </a:ln>
        </p:spPr>
        <p:style>
          <a:lnRef idx="0">
            <a:srgbClr val="FFFFFF"/>
          </a:lnRef>
          <a:fillRef idx="0">
            <a:srgbClr val="FFFFFF"/>
          </a:fillRef>
          <a:effectRef idx="0">
            <a:srgbClr val="FFFFFF"/>
          </a:effectRef>
          <a:fontRef idx="minor"/>
        </p:style>
      </p:sp>
      <p:sp>
        <p:nvSpPr>
          <p:cNvPr id="65" name="CustomShape 2"/>
          <p:cNvSpPr/>
          <p:nvPr/>
        </p:nvSpPr>
        <p:spPr>
          <a:xfrm>
            <a:off x="272880" y="365040"/>
            <a:ext cx="5769720" cy="228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7200" b="0" strike="noStrike" spc="-1">
                <a:solidFill>
                  <a:srgbClr val="FFFFFF"/>
                </a:solidFill>
                <a:latin typeface="Calibri" panose="020F0502020204030204"/>
                <a:ea typeface="DejaVu Sans"/>
              </a:rPr>
              <a:t>PROBLEM STATEMENT</a:t>
            </a:r>
            <a:endParaRPr lang="en-IN" sz="7200" b="0" strike="noStrike" spc="-1">
              <a:latin typeface="Arial" panose="020B0604020202020204"/>
            </a:endParaRPr>
          </a:p>
        </p:txBody>
      </p:sp>
      <p:sp>
        <p:nvSpPr>
          <p:cNvPr id="66" name="CustomShape 3"/>
          <p:cNvSpPr/>
          <p:nvPr/>
        </p:nvSpPr>
        <p:spPr>
          <a:xfrm>
            <a:off x="6693480" y="745560"/>
            <a:ext cx="11211840" cy="8319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The presence of large number of students and large number of offered courses sometimes make it difficult to schedule the exam without having any conflict.Generating exam time table is very time consuming.</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US" sz="3600" b="0" strike="noStrike" spc="-1">
                <a:solidFill>
                  <a:srgbClr val="000000"/>
                </a:solidFill>
                <a:latin typeface="Calibri" panose="020F0502020204030204"/>
                <a:ea typeface="DejaVu Sans"/>
              </a:rPr>
              <a:t>In this problem, We should also consider those students who have back papers and thus, need to reappear in some of the papers. The exam time table should avoid such conflicts, like no two or three exams for the identical student should be scheduled at the same period of time. Therefore, there is a much need of an effective and accurate timetable to the performance of any educational institute.Graph coloring is a method of assigning colors to certain elements of a graph subjected to certain constraints. </a:t>
            </a:r>
            <a:endParaRPr lang="en-IN" sz="3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558000" y="190440"/>
            <a:ext cx="8133840" cy="1437120"/>
          </a:xfrm>
          <a:prstGeom prst="rect">
            <a:avLst/>
          </a:prstGeom>
          <a:solidFill>
            <a:srgbClr val="746557"/>
          </a:solidFill>
          <a:ln>
            <a:noFill/>
          </a:ln>
        </p:spPr>
        <p:style>
          <a:lnRef idx="0">
            <a:srgbClr val="FFFFFF"/>
          </a:lnRef>
          <a:fillRef idx="0">
            <a:srgbClr val="FFFFFF"/>
          </a:fillRef>
          <a:effectRef idx="0">
            <a:srgbClr val="FFFFFF"/>
          </a:effectRef>
          <a:fontRef idx="minor"/>
        </p:style>
      </p:sp>
      <p:sp>
        <p:nvSpPr>
          <p:cNvPr id="68" name="CustomShape 2"/>
          <p:cNvSpPr/>
          <p:nvPr/>
        </p:nvSpPr>
        <p:spPr>
          <a:xfrm>
            <a:off x="805680" y="395640"/>
            <a:ext cx="792252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7200" b="0" strike="noStrike" spc="-1">
                <a:solidFill>
                  <a:srgbClr val="FFFFFF"/>
                </a:solidFill>
                <a:latin typeface="Calibri" panose="020F0502020204030204"/>
                <a:ea typeface="DejaVu Sans"/>
              </a:rPr>
              <a:t>ALGORITHM USED:</a:t>
            </a:r>
            <a:endParaRPr lang="en-IN" sz="7200" b="0" strike="noStrike" spc="-1">
              <a:latin typeface="Arial" panose="020B0604020202020204"/>
            </a:endParaRPr>
          </a:p>
        </p:txBody>
      </p:sp>
      <p:sp>
        <p:nvSpPr>
          <p:cNvPr id="69" name="CustomShape 3"/>
          <p:cNvSpPr/>
          <p:nvPr/>
        </p:nvSpPr>
        <p:spPr>
          <a:xfrm>
            <a:off x="684000" y="2206800"/>
            <a:ext cx="14401800" cy="7888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200" b="1" strike="noStrike" spc="-1">
                <a:solidFill>
                  <a:srgbClr val="000000"/>
                </a:solidFill>
                <a:latin typeface="Calibri" panose="020F0502020204030204"/>
                <a:ea typeface="DejaVu Sans"/>
              </a:rPr>
              <a:t>Graph Coloring Algorithm:</a:t>
            </a:r>
            <a:endParaRPr lang="en-IN" sz="3200" b="0" strike="noStrike" spc="-1">
              <a:latin typeface="Arial" panose="020B0604020202020204"/>
            </a:endParaRPr>
          </a:p>
          <a:p>
            <a:pPr>
              <a:lnSpc>
                <a:spcPct val="100000"/>
              </a:lnSpc>
            </a:pPr>
            <a:r>
              <a:rPr lang="en-US" sz="3200" b="1" strike="noStrike" spc="-1">
                <a:solidFill>
                  <a:srgbClr val="000000"/>
                </a:solidFill>
                <a:latin typeface="Calibri" panose="020F0502020204030204"/>
                <a:ea typeface="DejaVu Sans"/>
              </a:rPr>
              <a:t>Input: </a:t>
            </a:r>
            <a:r>
              <a:rPr lang="en-US" sz="3200" b="0" strike="noStrike" spc="-1">
                <a:solidFill>
                  <a:srgbClr val="000000"/>
                </a:solidFill>
                <a:latin typeface="Calibri" panose="020F0502020204030204"/>
                <a:ea typeface="DejaVu Sans"/>
              </a:rPr>
              <a:t>The course conflict graph G thus obtained act as the input of graph coloring</a:t>
            </a:r>
            <a:endParaRPr lang="en-IN" sz="3200" b="0" strike="noStrike" spc="-1">
              <a:latin typeface="Arial" panose="020B0604020202020204"/>
            </a:endParaRPr>
          </a:p>
          <a:p>
            <a:pPr>
              <a:lnSpc>
                <a:spcPct val="100000"/>
              </a:lnSpc>
            </a:pPr>
            <a:r>
              <a:rPr lang="en-US" sz="3200" b="0" strike="noStrike" spc="-1">
                <a:solidFill>
                  <a:srgbClr val="000000"/>
                </a:solidFill>
                <a:latin typeface="Calibri" panose="020F0502020204030204"/>
                <a:ea typeface="DejaVu Sans"/>
              </a:rPr>
              <a:t>algorithm.</a:t>
            </a:r>
            <a:endParaRPr lang="en-IN" sz="3200" b="0" strike="noStrike" spc="-1">
              <a:latin typeface="Arial" panose="020B0604020202020204"/>
            </a:endParaRPr>
          </a:p>
          <a:p>
            <a:pPr>
              <a:lnSpc>
                <a:spcPct val="100000"/>
              </a:lnSpc>
            </a:pPr>
            <a:r>
              <a:rPr lang="en-US" sz="3200" b="1" strike="noStrike" spc="-1">
                <a:solidFill>
                  <a:srgbClr val="000000"/>
                </a:solidFill>
                <a:latin typeface="Calibri" panose="020F0502020204030204"/>
                <a:ea typeface="DejaVu Sans"/>
              </a:rPr>
              <a:t>Output: </a:t>
            </a:r>
            <a:r>
              <a:rPr lang="en-US" sz="3200" b="0" strike="noStrike" spc="-1">
                <a:solidFill>
                  <a:srgbClr val="000000"/>
                </a:solidFill>
                <a:latin typeface="Calibri" panose="020F0502020204030204"/>
                <a:ea typeface="DejaVu Sans"/>
              </a:rPr>
              <a:t>The minimum number n of non-conflicting time-slots required to schedule</a:t>
            </a:r>
            <a:endParaRPr lang="en-IN" sz="3200" b="0" strike="noStrike" spc="-1">
              <a:latin typeface="Arial" panose="020B0604020202020204"/>
            </a:endParaRPr>
          </a:p>
          <a:p>
            <a:pPr>
              <a:lnSpc>
                <a:spcPct val="100000"/>
              </a:lnSpc>
            </a:pPr>
            <a:r>
              <a:rPr lang="en-US" sz="3200" b="0" strike="noStrike" spc="-1">
                <a:solidFill>
                  <a:srgbClr val="000000"/>
                </a:solidFill>
                <a:latin typeface="Calibri" panose="020F0502020204030204"/>
                <a:ea typeface="DejaVu Sans"/>
              </a:rPr>
              <a:t>courses </a:t>
            </a:r>
            <a:endParaRPr lang="en-IN" sz="3200" b="0" strike="noStrike" spc="-1">
              <a:latin typeface="Arial" panose="020B0604020202020204"/>
            </a:endParaRPr>
          </a:p>
          <a:p>
            <a:pPr>
              <a:lnSpc>
                <a:spcPct val="100000"/>
              </a:lnSpc>
            </a:pPr>
            <a:endParaRPr lang="en-IN" sz="3200" b="0" strike="noStrike" spc="-1">
              <a:latin typeface="Arial" panose="020B0604020202020204"/>
            </a:endParaRPr>
          </a:p>
          <a:p>
            <a:pPr>
              <a:lnSpc>
                <a:spcPct val="100000"/>
              </a:lnSpc>
            </a:pPr>
            <a:r>
              <a:rPr lang="en-US" sz="3200" b="0" strike="noStrike" spc="-1">
                <a:solidFill>
                  <a:srgbClr val="000000"/>
                </a:solidFill>
                <a:latin typeface="Calibri" panose="020F0502020204030204"/>
                <a:ea typeface="DejaVu Sans"/>
              </a:rPr>
              <a:t>Step 1: Input the conflict graph G.</a:t>
            </a:r>
            <a:endParaRPr lang="en-IN" sz="3200" b="0" strike="noStrike" spc="-1">
              <a:latin typeface="Arial" panose="020B0604020202020204"/>
            </a:endParaRPr>
          </a:p>
          <a:p>
            <a:pPr>
              <a:lnSpc>
                <a:spcPct val="100000"/>
              </a:lnSpc>
            </a:pPr>
            <a:endParaRPr lang="en-IN" sz="3200" b="0" strike="noStrike" spc="-1">
              <a:latin typeface="Arial" panose="020B0604020202020204"/>
            </a:endParaRPr>
          </a:p>
          <a:p>
            <a:pPr>
              <a:lnSpc>
                <a:spcPct val="100000"/>
              </a:lnSpc>
            </a:pPr>
            <a:r>
              <a:rPr lang="en-US" sz="3200" b="0" strike="noStrike" spc="-1">
                <a:solidFill>
                  <a:srgbClr val="000000"/>
                </a:solidFill>
                <a:latin typeface="Calibri" panose="020F0502020204030204"/>
                <a:ea typeface="DejaVu Sans"/>
              </a:rPr>
              <a:t>Step 2: Compute degree sequence of the input conflict graph G.</a:t>
            </a:r>
            <a:endParaRPr lang="en-IN" sz="3200" b="0" strike="noStrike" spc="-1">
              <a:latin typeface="Arial" panose="020B0604020202020204"/>
            </a:endParaRPr>
          </a:p>
          <a:p>
            <a:pPr>
              <a:lnSpc>
                <a:spcPct val="100000"/>
              </a:lnSpc>
            </a:pPr>
            <a:endParaRPr lang="en-IN" sz="3200" b="0" strike="noStrike" spc="-1">
              <a:latin typeface="Arial" panose="020B0604020202020204"/>
            </a:endParaRPr>
          </a:p>
          <a:p>
            <a:pPr>
              <a:lnSpc>
                <a:spcPct val="100000"/>
              </a:lnSpc>
            </a:pPr>
            <a:r>
              <a:rPr lang="en-US" sz="3200" b="0" strike="noStrike" spc="-1">
                <a:solidFill>
                  <a:srgbClr val="000000"/>
                </a:solidFill>
                <a:latin typeface="Calibri" panose="020F0502020204030204"/>
                <a:ea typeface="DejaVu Sans"/>
              </a:rPr>
              <a:t>Step 3: Assign color1 to the vertex vi of G having highest degree.</a:t>
            </a:r>
            <a:endParaRPr lang="en-IN" sz="3200" b="0" strike="noStrike" spc="-1">
              <a:latin typeface="Arial" panose="020B0604020202020204"/>
            </a:endParaRPr>
          </a:p>
          <a:p>
            <a:pPr>
              <a:lnSpc>
                <a:spcPct val="100000"/>
              </a:lnSpc>
            </a:pPr>
            <a:endParaRPr lang="en-IN" sz="3200" b="0" strike="noStrike" spc="-1">
              <a:latin typeface="Arial" panose="020B0604020202020204"/>
            </a:endParaRPr>
          </a:p>
          <a:p>
            <a:pPr>
              <a:lnSpc>
                <a:spcPct val="100000"/>
              </a:lnSpc>
            </a:pPr>
            <a:r>
              <a:rPr lang="en-US" sz="3200" b="0" strike="noStrike" spc="-1">
                <a:solidFill>
                  <a:srgbClr val="000000"/>
                </a:solidFill>
                <a:latin typeface="Calibri" panose="020F0502020204030204"/>
                <a:ea typeface="DejaVu Sans"/>
              </a:rPr>
              <a:t>Step 4: Assign color1 to all the non-adjacent uncoloured vertices of vi and store</a:t>
            </a:r>
            <a:endParaRPr lang="en-IN" sz="3200" b="0" strike="noStrike" spc="-1">
              <a:latin typeface="Arial" panose="020B0604020202020204"/>
            </a:endParaRPr>
          </a:p>
          <a:p>
            <a:pPr>
              <a:lnSpc>
                <a:spcPct val="100000"/>
              </a:lnSpc>
            </a:pPr>
            <a:r>
              <a:rPr lang="en-US" sz="3200" b="0" strike="noStrike" spc="-1">
                <a:solidFill>
                  <a:srgbClr val="000000"/>
                </a:solidFill>
                <a:latin typeface="Calibri" panose="020F0502020204030204"/>
                <a:ea typeface="DejaVu Sans"/>
              </a:rPr>
              <a:t>color1 into Used_Color array.</a:t>
            </a:r>
            <a:endParaRPr lang="en-IN" sz="3200" b="0" strike="noStrike" spc="-1">
              <a:latin typeface="Arial" panose="020B0604020202020204"/>
            </a:endParaRPr>
          </a:p>
          <a:p>
            <a:pPr>
              <a:lnSpc>
                <a:spcPct val="100000"/>
              </a:lnSpc>
            </a:pPr>
            <a:endParaRPr lang="en-IN" sz="3200" b="0" strike="noStrike" spc="-1">
              <a:latin typeface="Arial" panose="020B0604020202020204"/>
            </a:endParaRPr>
          </a:p>
          <a:p>
            <a:pPr>
              <a:lnSpc>
                <a:spcPct val="100000"/>
              </a:lnSpc>
            </a:pPr>
            <a:endParaRPr lang="en-IN"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609480" y="2019240"/>
            <a:ext cx="16322040" cy="722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Step 5: Assign new color which is not previously used to the next uncoloured vertex</a:t>
            </a:r>
            <a:endParaRPr lang="en-IN" sz="3600" b="0" strike="noStrike" spc="-1">
              <a:latin typeface="Arial" panose="020B0604020202020204"/>
            </a:endParaRPr>
          </a:p>
          <a:p>
            <a:pPr>
              <a:lnSpc>
                <a:spcPct val="100000"/>
              </a:lnSpc>
            </a:pPr>
            <a:r>
              <a:rPr lang="en-US" sz="3600" b="0" strike="noStrike" spc="-1">
                <a:solidFill>
                  <a:srgbClr val="000000"/>
                </a:solidFill>
                <a:latin typeface="Calibri" panose="020F0502020204030204"/>
                <a:ea typeface="DejaVu Sans"/>
              </a:rPr>
              <a:t>having next highest degree</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US" sz="3600" b="0" strike="noStrike" spc="-1">
                <a:solidFill>
                  <a:srgbClr val="000000"/>
                </a:solidFill>
                <a:latin typeface="Calibri" panose="020F0502020204030204"/>
                <a:ea typeface="DejaVu Sans"/>
              </a:rPr>
              <a:t>Step 6: Assign the same new color to all non-adjacent uncoloured vertices of the</a:t>
            </a:r>
            <a:endParaRPr lang="en-IN" sz="3600" b="0" strike="noStrike" spc="-1">
              <a:latin typeface="Arial" panose="020B0604020202020204"/>
            </a:endParaRPr>
          </a:p>
          <a:p>
            <a:pPr>
              <a:lnSpc>
                <a:spcPct val="100000"/>
              </a:lnSpc>
            </a:pPr>
            <a:r>
              <a:rPr lang="en-US" sz="3600" b="0" strike="noStrike" spc="-1">
                <a:solidFill>
                  <a:srgbClr val="000000"/>
                </a:solidFill>
                <a:latin typeface="Calibri" panose="020F0502020204030204"/>
                <a:ea typeface="DejaVu Sans"/>
              </a:rPr>
              <a:t>newly colored vertex.</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US" sz="3600" b="0" strike="noStrike" spc="-1">
                <a:solidFill>
                  <a:srgbClr val="000000"/>
                </a:solidFill>
                <a:latin typeface="Calibri" panose="020F0502020204030204"/>
                <a:ea typeface="DejaVu Sans"/>
              </a:rPr>
              <a:t>Step 7: Repeat step-5 and step-6 until all vertices are colored.</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US" sz="3600" b="0" strike="noStrike" spc="-1">
                <a:solidFill>
                  <a:srgbClr val="000000"/>
                </a:solidFill>
                <a:latin typeface="Calibri" panose="020F0502020204030204"/>
                <a:ea typeface="DejaVu Sans"/>
              </a:rPr>
              <a:t>Step 8: Set minimum number of non-conflicting time-slots n= chromatic number of</a:t>
            </a:r>
            <a:endParaRPr lang="en-IN" sz="3600" b="0" strike="noStrike" spc="-1">
              <a:latin typeface="Arial" panose="020B0604020202020204"/>
            </a:endParaRPr>
          </a:p>
          <a:p>
            <a:pPr>
              <a:lnSpc>
                <a:spcPct val="100000"/>
              </a:lnSpc>
            </a:pPr>
            <a:r>
              <a:rPr lang="en-US" sz="3600" b="0" strike="noStrike" spc="-1">
                <a:solidFill>
                  <a:srgbClr val="000000"/>
                </a:solidFill>
                <a:latin typeface="Calibri" panose="020F0502020204030204"/>
                <a:ea typeface="DejaVu Sans"/>
              </a:rPr>
              <a:t>the colored graph=total number of elements in Used_Color array.</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US" sz="3600" b="0" strike="noStrike" spc="-1">
                <a:solidFill>
                  <a:srgbClr val="000000"/>
                </a:solidFill>
                <a:latin typeface="Calibri" panose="020F0502020204030204"/>
                <a:ea typeface="DejaVu Sans"/>
              </a:rPr>
              <a:t>Step 9: End</a:t>
            </a:r>
            <a:endParaRPr lang="en-IN" sz="3600" b="0" strike="noStrike" spc="-1">
              <a:latin typeface="Arial" panose="020B0604020202020204"/>
            </a:endParaRPr>
          </a:p>
          <a:p>
            <a:pPr>
              <a:lnSpc>
                <a:spcPct val="100000"/>
              </a:lnSpc>
            </a:pPr>
            <a:endParaRPr lang="en-IN" sz="3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46557"/>
        </a:solidFill>
        <a:effectLst/>
      </p:bgPr>
    </p:bg>
    <p:spTree>
      <p:nvGrpSpPr>
        <p:cNvPr id="1" name=""/>
        <p:cNvGrpSpPr/>
        <p:nvPr/>
      </p:nvGrpSpPr>
      <p:grpSpPr>
        <a:xfrm>
          <a:off x="0" y="0"/>
          <a:ext cx="0" cy="0"/>
          <a:chOff x="0" y="0"/>
          <a:chExt cx="0" cy="0"/>
        </a:xfrm>
      </p:grpSpPr>
      <p:sp>
        <p:nvSpPr>
          <p:cNvPr id="71" name="CustomShape 1"/>
          <p:cNvSpPr/>
          <p:nvPr/>
        </p:nvSpPr>
        <p:spPr>
          <a:xfrm>
            <a:off x="775440" y="609120"/>
            <a:ext cx="790956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7200" b="0" strike="noStrike" spc="-1">
                <a:solidFill>
                  <a:srgbClr val="FFFFFF"/>
                </a:solidFill>
                <a:latin typeface="Calibri" panose="020F0502020204030204"/>
                <a:ea typeface="DejaVu Sans"/>
              </a:rPr>
              <a:t>FLOWCHART</a:t>
            </a:r>
            <a:endParaRPr lang="en-IN" sz="7200" b="0" strike="noStrike" spc="-1">
              <a:latin typeface="Arial" panose="020B0604020202020204"/>
            </a:endParaRPr>
          </a:p>
        </p:txBody>
      </p:sp>
      <p:sp>
        <p:nvSpPr>
          <p:cNvPr id="72" name="CustomShape 2"/>
          <p:cNvSpPr/>
          <p:nvPr/>
        </p:nvSpPr>
        <p:spPr>
          <a:xfrm>
            <a:off x="504000" y="2376000"/>
            <a:ext cx="1582560" cy="1294560"/>
          </a:xfrm>
          <a:prstGeom prst="ellipse">
            <a:avLst/>
          </a:prstGeom>
        </p:spPr>
        <p:style>
          <a:lnRef idx="2">
            <a:schemeClr val="accent1">
              <a:shade val="50000"/>
            </a:schemeClr>
          </a:lnRef>
          <a:fillRef idx="1">
            <a:schemeClr val="accent1"/>
          </a:fillRef>
          <a:effectRef idx="0">
            <a:schemeClr val="accent1"/>
          </a:effectRef>
          <a:fontRef idx="minor">
            <a:schemeClr val="lt1"/>
          </a:fontRef>
        </p:style>
      </p:sp>
      <p:sp>
        <p:nvSpPr>
          <p:cNvPr id="73" name="CustomShape 3"/>
          <p:cNvSpPr/>
          <p:nvPr/>
        </p:nvSpPr>
        <p:spPr>
          <a:xfrm>
            <a:off x="792000" y="2808000"/>
            <a:ext cx="1150560" cy="600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2800" b="0" strike="noStrike" spc="-1">
                <a:solidFill>
                  <a:srgbClr val="FFFFFF"/>
                </a:solidFill>
                <a:latin typeface="Arial" panose="020B0604020202020204"/>
                <a:ea typeface="DejaVu Sans"/>
              </a:rPr>
              <a:t>Start</a:t>
            </a:r>
            <a:endParaRPr lang="en-IN" sz="2800" b="0" strike="noStrike" spc="-1">
              <a:latin typeface="Arial" panose="020B0604020202020204"/>
            </a:endParaRPr>
          </a:p>
        </p:txBody>
      </p:sp>
      <p:sp>
        <p:nvSpPr>
          <p:cNvPr id="74" name="CustomShape 4"/>
          <p:cNvSpPr/>
          <p:nvPr/>
        </p:nvSpPr>
        <p:spPr>
          <a:xfrm>
            <a:off x="2985840" y="2520000"/>
            <a:ext cx="2446560" cy="10785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75" name="Line 5"/>
          <p:cNvSpPr/>
          <p:nvPr/>
        </p:nvSpPr>
        <p:spPr>
          <a:xfrm>
            <a:off x="2088000" y="3096000"/>
            <a:ext cx="864000" cy="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76" name="CustomShape 6"/>
          <p:cNvSpPr/>
          <p:nvPr/>
        </p:nvSpPr>
        <p:spPr>
          <a:xfrm>
            <a:off x="9288000" y="1796760"/>
            <a:ext cx="4102560" cy="2446560"/>
          </a:xfrm>
          <a:custGeom>
            <a:avLst/>
            <a:gdLst/>
            <a:ahLst/>
            <a:cxnLst/>
            <a:rect l="l" t="t" r="r" b="b"/>
            <a:pathLst>
              <a:path w="21600" h="21600">
                <a:moveTo>
                  <a:pt x="10800" y="0"/>
                </a:moveTo>
                <a:lnTo>
                  <a:pt x="21600" y="10800"/>
                </a:lnTo>
                <a:lnTo>
                  <a:pt x="10800" y="21600"/>
                </a:lnTo>
                <a:lnTo>
                  <a:pt x="0" y="10800"/>
                </a:lnTo>
                <a:lnTo>
                  <a:pt x="10800" y="0"/>
                </a:lnTo>
                <a:close/>
              </a:path>
            </a:pathLst>
          </a:custGeom>
        </p:spPr>
        <p:style>
          <a:lnRef idx="2">
            <a:schemeClr val="accent1">
              <a:shade val="50000"/>
            </a:schemeClr>
          </a:lnRef>
          <a:fillRef idx="1">
            <a:schemeClr val="accent1"/>
          </a:fillRef>
          <a:effectRef idx="0">
            <a:schemeClr val="accent1"/>
          </a:effectRef>
          <a:fontRef idx="minor">
            <a:schemeClr val="lt1"/>
          </a:fontRef>
        </p:style>
      </p:sp>
      <p:sp>
        <p:nvSpPr>
          <p:cNvPr id="77" name="CustomShape 7"/>
          <p:cNvSpPr/>
          <p:nvPr/>
        </p:nvSpPr>
        <p:spPr>
          <a:xfrm>
            <a:off x="6192000" y="2520000"/>
            <a:ext cx="2446560" cy="10785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78" name="CustomShape 8"/>
          <p:cNvSpPr/>
          <p:nvPr/>
        </p:nvSpPr>
        <p:spPr>
          <a:xfrm>
            <a:off x="6192000" y="2808000"/>
            <a:ext cx="3238560" cy="646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2600" b="0" strike="noStrike" spc="-1">
                <a:solidFill>
                  <a:srgbClr val="FFFFFF"/>
                </a:solidFill>
                <a:latin typeface="Arial" panose="020B0604020202020204"/>
                <a:ea typeface="DejaVu Sans"/>
              </a:rPr>
              <a:t>Schedule table</a:t>
            </a:r>
            <a:endParaRPr lang="en-IN" sz="2600" b="0" strike="noStrike" spc="-1">
              <a:latin typeface="Arial" panose="020B0604020202020204"/>
            </a:endParaRPr>
          </a:p>
        </p:txBody>
      </p:sp>
      <p:sp>
        <p:nvSpPr>
          <p:cNvPr id="79" name="CustomShape 9"/>
          <p:cNvSpPr/>
          <p:nvPr/>
        </p:nvSpPr>
        <p:spPr>
          <a:xfrm>
            <a:off x="10229760" y="2664000"/>
            <a:ext cx="2230560" cy="713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2200" b="0" strike="noStrike" spc="-1">
                <a:solidFill>
                  <a:srgbClr val="FFFFFF"/>
                </a:solidFill>
                <a:latin typeface="Arial" panose="020B0604020202020204"/>
                <a:ea typeface="DejaVu Sans"/>
              </a:rPr>
              <a:t>If(two Schedule time  matchs)</a:t>
            </a:r>
            <a:endParaRPr lang="en-IN" sz="2200" b="0" strike="noStrike" spc="-1">
              <a:latin typeface="Arial" panose="020B0604020202020204"/>
            </a:endParaRPr>
          </a:p>
        </p:txBody>
      </p:sp>
      <p:sp>
        <p:nvSpPr>
          <p:cNvPr id="80" name="Line 10"/>
          <p:cNvSpPr/>
          <p:nvPr/>
        </p:nvSpPr>
        <p:spPr>
          <a:xfrm flipH="1">
            <a:off x="8639280" y="3024000"/>
            <a:ext cx="648720" cy="0"/>
          </a:xfrm>
          <a:prstGeom prst="line">
            <a:avLst/>
          </a:prstGeom>
          <a:ln>
            <a:solidFill>
              <a:srgbClr val="3465A4"/>
            </a:solidFill>
            <a:tailEnd type="triangle" w="med" len="med"/>
          </a:ln>
        </p:spPr>
        <p:style>
          <a:lnRef idx="0">
            <a:srgbClr val="FFFFFF"/>
          </a:lnRef>
          <a:fillRef idx="0">
            <a:srgbClr val="FFFFFF"/>
          </a:fillRef>
          <a:effectRef idx="0">
            <a:srgbClr val="FFFFFF"/>
          </a:effectRef>
          <a:fontRef idx="minor"/>
        </p:style>
      </p:sp>
      <p:sp>
        <p:nvSpPr>
          <p:cNvPr id="81" name="Line 11"/>
          <p:cNvSpPr/>
          <p:nvPr/>
        </p:nvSpPr>
        <p:spPr>
          <a:xfrm>
            <a:off x="8639280" y="3024000"/>
            <a:ext cx="720720" cy="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82" name="Line 12"/>
          <p:cNvSpPr/>
          <p:nvPr/>
        </p:nvSpPr>
        <p:spPr>
          <a:xfrm>
            <a:off x="0" y="0"/>
            <a:ext cx="360" cy="360"/>
          </a:xfrm>
          <a:prstGeom prst="line">
            <a:avLst/>
          </a:prstGeom>
          <a:ln>
            <a:solidFill>
              <a:srgbClr val="000000"/>
            </a:solidFill>
          </a:ln>
        </p:spPr>
        <p:style>
          <a:lnRef idx="0">
            <a:srgbClr val="FFFFFF"/>
          </a:lnRef>
          <a:fillRef idx="0">
            <a:srgbClr val="FFFFFF"/>
          </a:fillRef>
          <a:effectRef idx="0">
            <a:srgbClr val="FFFFFF"/>
          </a:effectRef>
          <a:fontRef idx="minor"/>
        </p:style>
      </p:sp>
      <p:sp>
        <p:nvSpPr>
          <p:cNvPr id="83" name="CustomShape 13"/>
          <p:cNvSpPr/>
          <p:nvPr/>
        </p:nvSpPr>
        <p:spPr>
          <a:xfrm>
            <a:off x="14832000" y="2448000"/>
            <a:ext cx="2446560" cy="10785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84" name="CustomShape 14"/>
          <p:cNvSpPr/>
          <p:nvPr/>
        </p:nvSpPr>
        <p:spPr>
          <a:xfrm>
            <a:off x="14976000" y="2592000"/>
            <a:ext cx="2158560" cy="741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2600" b="0" strike="noStrike" spc="-1">
                <a:solidFill>
                  <a:srgbClr val="FFFFFF"/>
                </a:solidFill>
                <a:latin typeface="Arial" panose="020B0604020202020204"/>
                <a:ea typeface="DejaVu Sans"/>
              </a:rPr>
              <a:t> </a:t>
            </a:r>
            <a:r>
              <a:rPr lang="en-IN" sz="2000" b="0" strike="noStrike" spc="-1">
                <a:solidFill>
                  <a:srgbClr val="FFFFFF"/>
                </a:solidFill>
                <a:latin typeface="Arial" panose="020B0604020202020204"/>
                <a:ea typeface="DejaVu Sans"/>
              </a:rPr>
              <a:t>Create a Schedule Model</a:t>
            </a:r>
            <a:endParaRPr lang="en-IN" sz="2000" b="0" strike="noStrike" spc="-1">
              <a:latin typeface="Arial" panose="020B0604020202020204"/>
            </a:endParaRPr>
          </a:p>
        </p:txBody>
      </p:sp>
      <p:sp>
        <p:nvSpPr>
          <p:cNvPr id="85" name="Line 15"/>
          <p:cNvSpPr/>
          <p:nvPr/>
        </p:nvSpPr>
        <p:spPr>
          <a:xfrm>
            <a:off x="13392000" y="3024000"/>
            <a:ext cx="1440000" cy="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86" name="CustomShape 16"/>
          <p:cNvSpPr/>
          <p:nvPr/>
        </p:nvSpPr>
        <p:spPr>
          <a:xfrm>
            <a:off x="13680000" y="2664000"/>
            <a:ext cx="790560" cy="34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1800" b="0" strike="noStrike" spc="-1">
                <a:solidFill>
                  <a:srgbClr val="FFFFFF"/>
                </a:solidFill>
                <a:latin typeface="Arial" panose="020B0604020202020204"/>
                <a:ea typeface="DejaVu Sans"/>
              </a:rPr>
              <a:t>No</a:t>
            </a:r>
            <a:endParaRPr lang="en-IN" sz="1800" b="0" strike="noStrike" spc="-1">
              <a:latin typeface="Arial" panose="020B0604020202020204"/>
            </a:endParaRPr>
          </a:p>
        </p:txBody>
      </p:sp>
      <p:sp>
        <p:nvSpPr>
          <p:cNvPr id="87" name="CustomShape 17"/>
          <p:cNvSpPr/>
          <p:nvPr/>
        </p:nvSpPr>
        <p:spPr>
          <a:xfrm>
            <a:off x="8712000" y="5040000"/>
            <a:ext cx="790560" cy="34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1800" b="0" strike="noStrike" spc="-1">
                <a:solidFill>
                  <a:srgbClr val="FFFFFF"/>
                </a:solidFill>
                <a:latin typeface="Arial" panose="020B0604020202020204"/>
                <a:ea typeface="DejaVu Sans"/>
              </a:rPr>
              <a:t>Yes</a:t>
            </a:r>
            <a:endParaRPr lang="en-IN" sz="1800" b="0" strike="noStrike" spc="-1">
              <a:latin typeface="Arial" panose="020B0604020202020204"/>
            </a:endParaRPr>
          </a:p>
        </p:txBody>
      </p:sp>
      <p:sp>
        <p:nvSpPr>
          <p:cNvPr id="88" name="Line 18"/>
          <p:cNvSpPr/>
          <p:nvPr/>
        </p:nvSpPr>
        <p:spPr>
          <a:xfrm>
            <a:off x="0" y="0"/>
            <a:ext cx="360" cy="360"/>
          </a:xfrm>
          <a:prstGeom prst="line">
            <a:avLst/>
          </a:prstGeom>
          <a:ln>
            <a:solidFill>
              <a:srgbClr val="000000"/>
            </a:solidFill>
          </a:ln>
        </p:spPr>
        <p:style>
          <a:lnRef idx="0">
            <a:srgbClr val="FFFFFF"/>
          </a:lnRef>
          <a:fillRef idx="0">
            <a:srgbClr val="FFFFFF"/>
          </a:fillRef>
          <a:effectRef idx="0">
            <a:srgbClr val="FFFFFF"/>
          </a:effectRef>
          <a:fontRef idx="minor"/>
        </p:style>
      </p:sp>
      <p:sp>
        <p:nvSpPr>
          <p:cNvPr id="89" name="Line 19"/>
          <p:cNvSpPr/>
          <p:nvPr/>
        </p:nvSpPr>
        <p:spPr>
          <a:xfrm>
            <a:off x="5433120" y="3137040"/>
            <a:ext cx="804960" cy="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90" name="CustomShape 20"/>
          <p:cNvSpPr/>
          <p:nvPr/>
        </p:nvSpPr>
        <p:spPr>
          <a:xfrm>
            <a:off x="3240000" y="2808000"/>
            <a:ext cx="2158560" cy="646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2600" b="0" strike="noStrike" spc="-1">
                <a:solidFill>
                  <a:srgbClr val="FFFFFF"/>
                </a:solidFill>
                <a:latin typeface="Arial" panose="020B0604020202020204"/>
                <a:ea typeface="DejaVu Sans"/>
              </a:rPr>
              <a:t>Input Data</a:t>
            </a:r>
            <a:endParaRPr lang="en-IN" sz="2600" b="0" strike="noStrike" spc="-1">
              <a:latin typeface="Arial" panose="020B0604020202020204"/>
            </a:endParaRPr>
          </a:p>
        </p:txBody>
      </p:sp>
      <p:sp>
        <p:nvSpPr>
          <p:cNvPr id="91" name="CustomShape 21"/>
          <p:cNvSpPr/>
          <p:nvPr/>
        </p:nvSpPr>
        <p:spPr>
          <a:xfrm>
            <a:off x="14976000" y="6408000"/>
            <a:ext cx="2446560" cy="1078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000" tIns="45000" rIns="90000" bIns="45000" anchor="ctr">
            <a:noAutofit/>
          </a:bodyPr>
          <a:p>
            <a:pPr algn="ctr">
              <a:lnSpc>
                <a:spcPct val="100000"/>
              </a:lnSpc>
            </a:pPr>
            <a:r>
              <a:rPr lang="en-IN" sz="2200" b="0" strike="noStrike" spc="-1">
                <a:solidFill>
                  <a:srgbClr val="FFFFFF"/>
                </a:solidFill>
                <a:latin typeface="Arial" panose="020B0604020202020204"/>
                <a:ea typeface="DejaVu Sans"/>
              </a:rPr>
              <a:t>Update the Model</a:t>
            </a:r>
            <a:endParaRPr lang="en-IN" sz="2200" b="0" strike="noStrike" spc="-1">
              <a:latin typeface="Arial" panose="020B0604020202020204"/>
            </a:endParaRPr>
          </a:p>
        </p:txBody>
      </p:sp>
      <p:sp>
        <p:nvSpPr>
          <p:cNvPr id="92" name="CustomShape 22"/>
          <p:cNvSpPr/>
          <p:nvPr/>
        </p:nvSpPr>
        <p:spPr>
          <a:xfrm>
            <a:off x="10224000" y="6408000"/>
            <a:ext cx="2446560" cy="1078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000" tIns="45000" rIns="90000" bIns="45000" anchor="ctr">
            <a:noAutofit/>
          </a:bodyPr>
          <a:p>
            <a:pPr algn="ctr">
              <a:lnSpc>
                <a:spcPct val="100000"/>
              </a:lnSpc>
            </a:pPr>
            <a:r>
              <a:rPr lang="en-IN" sz="2200" b="0" strike="noStrike" spc="-1">
                <a:solidFill>
                  <a:srgbClr val="FFFFFF"/>
                </a:solidFill>
                <a:latin typeface="Arial" panose="020B0604020202020204"/>
                <a:ea typeface="DejaVu Sans"/>
              </a:rPr>
              <a:t>Display the Model</a:t>
            </a:r>
            <a:endParaRPr lang="en-IN" sz="2200" b="0" strike="noStrike" spc="-1">
              <a:latin typeface="Arial" panose="020B0604020202020204"/>
            </a:endParaRPr>
          </a:p>
        </p:txBody>
      </p:sp>
      <p:sp>
        <p:nvSpPr>
          <p:cNvPr id="93" name="CustomShape 23"/>
          <p:cNvSpPr/>
          <p:nvPr/>
        </p:nvSpPr>
        <p:spPr>
          <a:xfrm>
            <a:off x="6768000" y="6336000"/>
            <a:ext cx="1582560" cy="1294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lIns="90000" tIns="45000" rIns="90000" bIns="45000" anchor="ctr">
            <a:noAutofit/>
          </a:bodyPr>
          <a:p>
            <a:pPr algn="ctr">
              <a:lnSpc>
                <a:spcPct val="100000"/>
              </a:lnSpc>
            </a:pPr>
            <a:r>
              <a:rPr lang="en-IN" sz="2400" b="0" strike="noStrike" spc="-1">
                <a:solidFill>
                  <a:srgbClr val="FFFFFF"/>
                </a:solidFill>
                <a:latin typeface="Arial" panose="020B0604020202020204"/>
                <a:ea typeface="DejaVu Sans"/>
              </a:rPr>
              <a:t>END</a:t>
            </a:r>
            <a:endParaRPr lang="en-IN" sz="2400" b="0" strike="noStrike" spc="-1">
              <a:latin typeface="Arial" panose="020B0604020202020204"/>
            </a:endParaRPr>
          </a:p>
        </p:txBody>
      </p:sp>
      <p:sp>
        <p:nvSpPr>
          <p:cNvPr id="94" name="Line 24"/>
          <p:cNvSpPr/>
          <p:nvPr/>
        </p:nvSpPr>
        <p:spPr>
          <a:xfrm>
            <a:off x="16128000" y="3528000"/>
            <a:ext cx="0" cy="288000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95" name="Line 25"/>
          <p:cNvSpPr/>
          <p:nvPr/>
        </p:nvSpPr>
        <p:spPr>
          <a:xfrm flipH="1">
            <a:off x="12672000" y="6984000"/>
            <a:ext cx="2304000" cy="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96" name="Line 26"/>
          <p:cNvSpPr/>
          <p:nvPr/>
        </p:nvSpPr>
        <p:spPr>
          <a:xfrm flipH="1">
            <a:off x="8352000" y="7056000"/>
            <a:ext cx="1872000" cy="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97" name="Line 27"/>
          <p:cNvSpPr/>
          <p:nvPr/>
        </p:nvSpPr>
        <p:spPr>
          <a:xfrm>
            <a:off x="0" y="0"/>
            <a:ext cx="360" cy="36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98" name="Line 28"/>
          <p:cNvSpPr/>
          <p:nvPr/>
        </p:nvSpPr>
        <p:spPr>
          <a:xfrm>
            <a:off x="0" y="0"/>
            <a:ext cx="360" cy="36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99" name="Line 29"/>
          <p:cNvSpPr/>
          <p:nvPr/>
        </p:nvSpPr>
        <p:spPr>
          <a:xfrm>
            <a:off x="0" y="0"/>
            <a:ext cx="360" cy="36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
        <p:nvSpPr>
          <p:cNvPr id="100" name="Line 30"/>
          <p:cNvSpPr/>
          <p:nvPr/>
        </p:nvSpPr>
        <p:spPr>
          <a:xfrm>
            <a:off x="11304000" y="4243320"/>
            <a:ext cx="0" cy="652680"/>
          </a:xfrm>
          <a:prstGeom prst="line">
            <a:avLst/>
          </a:prstGeom>
          <a:ln>
            <a:solidFill>
              <a:srgbClr val="000000"/>
            </a:solidFill>
          </a:ln>
        </p:spPr>
        <p:style>
          <a:lnRef idx="0">
            <a:srgbClr val="FFFFFF"/>
          </a:lnRef>
          <a:fillRef idx="0">
            <a:srgbClr val="FFFFFF"/>
          </a:fillRef>
          <a:effectRef idx="0">
            <a:srgbClr val="FFFFFF"/>
          </a:effectRef>
          <a:fontRef idx="minor"/>
        </p:style>
      </p:sp>
      <p:sp>
        <p:nvSpPr>
          <p:cNvPr id="101" name="Line 31"/>
          <p:cNvSpPr/>
          <p:nvPr/>
        </p:nvSpPr>
        <p:spPr>
          <a:xfrm flipH="1">
            <a:off x="7128000" y="4896000"/>
            <a:ext cx="4176000" cy="0"/>
          </a:xfrm>
          <a:prstGeom prst="line">
            <a:avLst/>
          </a:prstGeom>
          <a:ln>
            <a:solidFill>
              <a:srgbClr val="000000"/>
            </a:solidFill>
          </a:ln>
        </p:spPr>
        <p:style>
          <a:lnRef idx="0">
            <a:srgbClr val="FFFFFF"/>
          </a:lnRef>
          <a:fillRef idx="0">
            <a:srgbClr val="FFFFFF"/>
          </a:fillRef>
          <a:effectRef idx="0">
            <a:srgbClr val="FFFFFF"/>
          </a:effectRef>
          <a:fontRef idx="minor"/>
        </p:style>
      </p:sp>
      <p:sp>
        <p:nvSpPr>
          <p:cNvPr id="102" name="Line 32"/>
          <p:cNvSpPr/>
          <p:nvPr/>
        </p:nvSpPr>
        <p:spPr>
          <a:xfrm flipV="1">
            <a:off x="7169040" y="3629160"/>
            <a:ext cx="0" cy="1297440"/>
          </a:xfrm>
          <a:prstGeom prst="line">
            <a:avLst/>
          </a:prstGeom>
          <a:ln>
            <a:solidFill>
              <a:srgbClr val="000000"/>
            </a:solidFill>
            <a:tailEnd type="triangle" w="med" len="me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729720" y="593640"/>
            <a:ext cx="10165320" cy="1186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7200" b="0" strike="noStrike" spc="-1">
                <a:solidFill>
                  <a:srgbClr val="000000"/>
                </a:solidFill>
                <a:latin typeface="Calibri" panose="020F0502020204030204"/>
                <a:ea typeface="DejaVu Sans"/>
              </a:rPr>
              <a:t>EXAMPLE PROBLEM</a:t>
            </a:r>
            <a:endParaRPr lang="en-IN" sz="7200" b="0" strike="noStrike" spc="-1">
              <a:latin typeface="Arial" panose="020B0604020202020204"/>
            </a:endParaRPr>
          </a:p>
        </p:txBody>
      </p:sp>
      <p:sp>
        <p:nvSpPr>
          <p:cNvPr id="104" name="CustomShape 2"/>
          <p:cNvSpPr/>
          <p:nvPr/>
        </p:nvSpPr>
        <p:spPr>
          <a:xfrm>
            <a:off x="653400" y="2039040"/>
            <a:ext cx="17404200" cy="5576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600" b="0" strike="noStrike" spc="-1">
                <a:solidFill>
                  <a:srgbClr val="000000"/>
                </a:solidFill>
                <a:latin typeface="Calibri" panose="020F0502020204030204"/>
                <a:ea typeface="DejaVu Sans"/>
              </a:rPr>
              <a:t>We have given the following information, with core subjects, elective subjects and arrear papers.</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US" sz="3600" b="0" strike="noStrike" spc="-1">
                <a:solidFill>
                  <a:srgbClr val="000000"/>
                </a:solidFill>
                <a:latin typeface="Calibri" panose="020F0502020204030204"/>
                <a:ea typeface="DejaVu Sans"/>
              </a:rPr>
              <a:t>i)First semester subjects :Real analysis (RA), Ordinary differential equations(ODE), Graph theory(GT),Autometa theory(AT), Applied statistics(AS).</a:t>
            </a:r>
            <a:endParaRPr lang="en-IN" sz="3600" b="0" strike="noStrike" spc="-1">
              <a:latin typeface="Arial" panose="020B0604020202020204"/>
            </a:endParaRPr>
          </a:p>
          <a:p>
            <a:pPr>
              <a:lnSpc>
                <a:spcPct val="100000"/>
              </a:lnSpc>
            </a:pPr>
            <a:endParaRPr lang="en-IN" sz="3600" b="0" strike="noStrike" spc="-1">
              <a:latin typeface="Arial" panose="020B0604020202020204"/>
            </a:endParaRPr>
          </a:p>
          <a:p>
            <a:pPr>
              <a:lnSpc>
                <a:spcPct val="100000"/>
              </a:lnSpc>
            </a:pPr>
            <a:r>
              <a:rPr lang="en-US" sz="3600" b="0" strike="noStrike" spc="-1">
                <a:solidFill>
                  <a:srgbClr val="000000"/>
                </a:solidFill>
                <a:latin typeface="Calibri" panose="020F0502020204030204"/>
                <a:ea typeface="DejaVu Sans"/>
              </a:rPr>
              <a:t>ii) Third semester subjects :Big data analysis(BA), Topology(TO), Statistical inference(SI), Fluid dynamics(FD), RA,ODE,AS. Note: RA,ODE and AS are the first semester subjects. However, we are adding the subjects in the third semester because we are assuming that some third semester students have got arrear paper in these three papers and thus need to reappear.</a:t>
            </a:r>
            <a:endParaRPr lang="en-IN" sz="3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6353</Words>
  <Application>WPS Presentation</Application>
  <PresentationFormat/>
  <Paragraphs>174</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SimSun</vt:lpstr>
      <vt:lpstr>Wingdings</vt:lpstr>
      <vt:lpstr>Arial</vt:lpstr>
      <vt:lpstr>Symbol</vt:lpstr>
      <vt:lpstr>Calibri</vt:lpstr>
      <vt:lpstr>DejaVu Sans</vt:lpstr>
      <vt:lpstr>Calibri</vt:lpstr>
      <vt:lpstr>Georgia</vt:lpstr>
      <vt:lpstr>Trebuchet MS</vt:lpstr>
      <vt:lpstr>Now Thin Bold</vt:lpstr>
      <vt:lpstr>Segoe Print</vt:lpstr>
      <vt:lpstr>Now Bold</vt:lpstr>
      <vt:lpstr>Microsoft YaHei</vt:lpstr>
      <vt:lpstr>Arial Unicode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mounika kolli</cp:lastModifiedBy>
  <cp:revision>11</cp:revision>
  <dcterms:created xsi:type="dcterms:W3CDTF">2006-08-16T00:00:00Z</dcterms:created>
  <dcterms:modified xsi:type="dcterms:W3CDTF">2022-03-14T04:47:47Z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ICV">
    <vt:lpwstr>EE95884248D844F1847444C931FCFA5A</vt:lpwstr>
  </property>
  <property fmtid="{D5CDD505-2E9C-101B-9397-08002B2CF9AE}" pid="6" name="KSOProductBuildVer">
    <vt:lpwstr>1033-11.2.0.11029</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16</vt:i4>
  </property>
</Properties>
</file>