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62" r:id="rId10"/>
    <p:sldId id="263" r:id="rId11"/>
    <p:sldId id="271" r:id="rId12"/>
    <p:sldId id="264" r:id="rId13"/>
    <p:sldId id="274" r:id="rId14"/>
    <p:sldId id="265" r:id="rId15"/>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5" d="100"/>
          <a:sy n="55" d="100"/>
        </p:scale>
        <p:origin x="-658" y="-96"/>
      </p:cViewPr>
      <p:guideLst>
        <p:guide orient="horz" pos="2865"/>
        <p:guide pos="21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726155" y="1089468"/>
            <a:ext cx="6835689" cy="2700020"/>
          </a:xfrm>
          <a:prstGeom prst="rect">
            <a:avLst/>
          </a:prstGeom>
        </p:spPr>
        <p:txBody>
          <a:bodyPr wrap="square" lIns="0" tIns="0" rIns="0" bIns="0">
            <a:spAutoFit/>
          </a:bodyPr>
          <a:lstStyle>
            <a:lvl1pPr>
              <a:defRPr sz="8800" b="0" i="0">
                <a:solidFill>
                  <a:srgbClr val="E16F4A"/>
                </a:solidFill>
                <a:latin typeface="Georgia" panose="02040502050405020303"/>
                <a:cs typeface="Georgia" panose="02040502050405020303"/>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761154"/>
            <a:ext cx="18288000" cy="7526020"/>
          </a:xfrm>
          <a:custGeom>
            <a:avLst/>
            <a:gdLst/>
            <a:ahLst/>
            <a:cxnLst/>
            <a:rect l="l" t="t" r="r" b="b"/>
            <a:pathLst>
              <a:path w="18288000" h="7526020">
                <a:moveTo>
                  <a:pt x="0" y="7525845"/>
                </a:moveTo>
                <a:lnTo>
                  <a:pt x="18288000" y="7525845"/>
                </a:lnTo>
                <a:lnTo>
                  <a:pt x="18288000" y="0"/>
                </a:lnTo>
                <a:lnTo>
                  <a:pt x="0" y="0"/>
                </a:lnTo>
                <a:lnTo>
                  <a:pt x="0" y="7525845"/>
                </a:lnTo>
                <a:close/>
              </a:path>
            </a:pathLst>
          </a:custGeom>
          <a:solidFill>
            <a:srgbClr val="E3B09D"/>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9200" b="0" i="0">
                <a:solidFill>
                  <a:schemeClr val="bg1"/>
                </a:solidFill>
                <a:latin typeface="Georgia" panose="02040502050405020303"/>
                <a:cs typeface="Georgia" panose="02040502050405020303"/>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16F4A"/>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9200" b="0" i="0">
                <a:solidFill>
                  <a:schemeClr val="bg1"/>
                </a:solidFill>
                <a:latin typeface="Georgia" panose="02040502050405020303"/>
                <a:cs typeface="Georgia" panose="02040502050405020303"/>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0" i="0">
                <a:solidFill>
                  <a:schemeClr val="bg1"/>
                </a:solidFill>
                <a:latin typeface="Georgia" panose="02040502050405020303"/>
                <a:cs typeface="Georgia" panose="02040502050405020303"/>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688987" y="2911341"/>
            <a:ext cx="8910025" cy="3046095"/>
          </a:xfrm>
          <a:prstGeom prst="rect">
            <a:avLst/>
          </a:prstGeom>
        </p:spPr>
        <p:txBody>
          <a:bodyPr wrap="square" lIns="0" tIns="0" rIns="0" bIns="0">
            <a:spAutoFit/>
          </a:bodyPr>
          <a:lstStyle>
            <a:lvl1pPr>
              <a:defRPr sz="9200" b="0" i="0">
                <a:solidFill>
                  <a:schemeClr val="bg1"/>
                </a:solidFill>
                <a:latin typeface="Georgia" panose="02040502050405020303"/>
                <a:cs typeface="Georgia" panose="02040502050405020303"/>
              </a:defRPr>
            </a:lvl1pPr>
          </a:lstStyle>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6601" y="0"/>
            <a:ext cx="13701394" cy="10287000"/>
          </a:xfrm>
          <a:custGeom>
            <a:avLst/>
            <a:gdLst/>
            <a:ahLst/>
            <a:cxnLst/>
            <a:rect l="l" t="t" r="r" b="b"/>
            <a:pathLst>
              <a:path w="13701394" h="10287000">
                <a:moveTo>
                  <a:pt x="0" y="10287000"/>
                </a:moveTo>
                <a:lnTo>
                  <a:pt x="13701398" y="10287000"/>
                </a:lnTo>
                <a:lnTo>
                  <a:pt x="13701398" y="0"/>
                </a:lnTo>
                <a:lnTo>
                  <a:pt x="0" y="0"/>
                </a:lnTo>
                <a:lnTo>
                  <a:pt x="0" y="10287000"/>
                </a:lnTo>
                <a:close/>
              </a:path>
            </a:pathLst>
          </a:custGeom>
          <a:solidFill>
            <a:srgbClr val="E3B09D"/>
          </a:solidFill>
        </p:spPr>
        <p:txBody>
          <a:bodyPr wrap="square" lIns="0" tIns="0" rIns="0" bIns="0" rtlCol="0"/>
          <a:lstStyle/>
          <a:p/>
        </p:txBody>
      </p:sp>
      <p:grpSp>
        <p:nvGrpSpPr>
          <p:cNvPr id="3" name="object 3"/>
          <p:cNvGrpSpPr/>
          <p:nvPr/>
        </p:nvGrpSpPr>
        <p:grpSpPr>
          <a:xfrm>
            <a:off x="0" y="0"/>
            <a:ext cx="18288000" cy="10287000"/>
            <a:chOff x="0" y="0"/>
            <a:chExt cx="18288000" cy="10287000"/>
          </a:xfrm>
        </p:grpSpPr>
        <p:sp>
          <p:nvSpPr>
            <p:cNvPr id="4" name="object 4"/>
            <p:cNvSpPr/>
            <p:nvPr/>
          </p:nvSpPr>
          <p:spPr>
            <a:xfrm>
              <a:off x="0" y="0"/>
              <a:ext cx="4586605" cy="10287000"/>
            </a:xfrm>
            <a:custGeom>
              <a:avLst/>
              <a:gdLst/>
              <a:ahLst/>
              <a:cxnLst/>
              <a:rect l="l" t="t" r="r" b="b"/>
              <a:pathLst>
                <a:path w="4586605" h="10287000">
                  <a:moveTo>
                    <a:pt x="0" y="10286999"/>
                  </a:moveTo>
                  <a:lnTo>
                    <a:pt x="0" y="0"/>
                  </a:lnTo>
                  <a:lnTo>
                    <a:pt x="4586601" y="0"/>
                  </a:lnTo>
                  <a:lnTo>
                    <a:pt x="4586601" y="10286999"/>
                  </a:lnTo>
                  <a:lnTo>
                    <a:pt x="0" y="10286999"/>
                  </a:lnTo>
                  <a:close/>
                </a:path>
              </a:pathLst>
            </a:custGeom>
            <a:solidFill>
              <a:srgbClr val="E16F4A"/>
            </a:solidFill>
          </p:spPr>
          <p:txBody>
            <a:bodyPr wrap="square" lIns="0" tIns="0" rIns="0" bIns="0" rtlCol="0"/>
            <a:lstStyle/>
            <a:p/>
          </p:txBody>
        </p:sp>
        <p:sp>
          <p:nvSpPr>
            <p:cNvPr id="5" name="object 5"/>
            <p:cNvSpPr/>
            <p:nvPr/>
          </p:nvSpPr>
          <p:spPr>
            <a:xfrm>
              <a:off x="0" y="9042570"/>
              <a:ext cx="18288000" cy="28575"/>
            </a:xfrm>
            <a:custGeom>
              <a:avLst/>
              <a:gdLst/>
              <a:ahLst/>
              <a:cxnLst/>
              <a:rect l="l" t="t" r="r" b="b"/>
              <a:pathLst>
                <a:path w="18288000" h="28575">
                  <a:moveTo>
                    <a:pt x="0" y="28575"/>
                  </a:moveTo>
                  <a:lnTo>
                    <a:pt x="0" y="0"/>
                  </a:lnTo>
                  <a:lnTo>
                    <a:pt x="18287998" y="0"/>
                  </a:lnTo>
                  <a:lnTo>
                    <a:pt x="18287998" y="28575"/>
                  </a:lnTo>
                  <a:lnTo>
                    <a:pt x="0" y="28575"/>
                  </a:lnTo>
                  <a:close/>
                </a:path>
              </a:pathLst>
            </a:custGeom>
            <a:solidFill>
              <a:srgbClr val="ECECEC"/>
            </a:solidFill>
          </p:spPr>
          <p:txBody>
            <a:bodyPr wrap="square" lIns="0" tIns="0" rIns="0" bIns="0" rtlCol="0"/>
            <a:lstStyle/>
            <a:p/>
          </p:txBody>
        </p:sp>
        <p:sp>
          <p:nvSpPr>
            <p:cNvPr id="6" name="object 6"/>
            <p:cNvSpPr/>
            <p:nvPr/>
          </p:nvSpPr>
          <p:spPr>
            <a:xfrm>
              <a:off x="161155" y="3086759"/>
              <a:ext cx="4115088" cy="4115088"/>
            </a:xfrm>
            <a:prstGeom prst="rect">
              <a:avLst/>
            </a:prstGeom>
            <a:blipFill>
              <a:blip r:embed="rId1" cstate="print"/>
              <a:stretch>
                <a:fillRect/>
              </a:stretch>
            </a:blipFill>
          </p:spPr>
          <p:txBody>
            <a:bodyPr wrap="square" lIns="0" tIns="0" rIns="0" bIns="0" rtlCol="0"/>
            <a:lstStyle/>
            <a:p/>
          </p:txBody>
        </p:sp>
      </p:grpSp>
      <p:sp>
        <p:nvSpPr>
          <p:cNvPr id="7" name="object 7"/>
          <p:cNvSpPr txBox="1">
            <a:spLocks noGrp="1"/>
          </p:cNvSpPr>
          <p:nvPr>
            <p:ph type="title"/>
          </p:nvPr>
        </p:nvSpPr>
        <p:spPr>
          <a:xfrm>
            <a:off x="5257800" y="2324100"/>
            <a:ext cx="12210415" cy="1674495"/>
          </a:xfrm>
          <a:prstGeom prst="rect">
            <a:avLst/>
          </a:prstGeom>
        </p:spPr>
        <p:txBody>
          <a:bodyPr vert="horz" wrap="square" lIns="0" tIns="12700" rIns="0" bIns="0" rtlCol="0">
            <a:spAutoFit/>
          </a:bodyPr>
          <a:lstStyle/>
          <a:p>
            <a:pPr marL="12700">
              <a:lnSpc>
                <a:spcPct val="100000"/>
              </a:lnSpc>
              <a:spcBef>
                <a:spcPts val="2960"/>
              </a:spcBef>
            </a:pPr>
            <a:r>
              <a:rPr lang="en-IN" altLang="en-US" sz="6000" b="1" dirty="0">
                <a:solidFill>
                  <a:schemeClr val="tx1"/>
                </a:solidFill>
                <a:latin typeface="Trebuchet MS" panose="020B0603020202020204"/>
                <a:cs typeface="Trebuchet MS" panose="020B0603020202020204"/>
                <a:sym typeface="+mn-ea"/>
              </a:rPr>
              <a:t>ONLINE SCHEDULING</a:t>
            </a:r>
            <a:br>
              <a:rPr lang="en-IN" altLang="en-US" sz="6000" dirty="0">
                <a:solidFill>
                  <a:schemeClr val="tx1"/>
                </a:solidFill>
                <a:latin typeface="Trebuchet MS" panose="020B0603020202020204"/>
                <a:cs typeface="Trebuchet MS" panose="020B0603020202020204"/>
                <a:sym typeface="+mn-ea"/>
              </a:rPr>
            </a:br>
            <a:r>
              <a:rPr lang="en-IN" altLang="en-US" sz="4800" dirty="0">
                <a:solidFill>
                  <a:schemeClr val="tx1"/>
                </a:solidFill>
                <a:latin typeface="Trebuchet MS" panose="020B0603020202020204"/>
                <a:cs typeface="Trebuchet MS" panose="020B0603020202020204"/>
                <a:sym typeface="+mn-ea"/>
              </a:rPr>
              <a:t>FOR BUSINESS APPLICATIONS</a:t>
            </a:r>
            <a:endParaRPr lang="en-IN" altLang="en-US" sz="4800" dirty="0">
              <a:solidFill>
                <a:schemeClr val="tx1"/>
              </a:solidFill>
              <a:latin typeface="Trebuchet MS" panose="020B0603020202020204"/>
              <a:cs typeface="Trebuchet MS" panose="020B0603020202020204"/>
              <a:sym typeface="+mn-ea"/>
            </a:endParaRPr>
          </a:p>
        </p:txBody>
      </p:sp>
      <p:sp>
        <p:nvSpPr>
          <p:cNvPr id="8" name="object 5"/>
          <p:cNvSpPr/>
          <p:nvPr/>
        </p:nvSpPr>
        <p:spPr>
          <a:xfrm>
            <a:off x="11887200" y="5862320"/>
            <a:ext cx="6400800" cy="3275330"/>
          </a:xfrm>
          <a:custGeom>
            <a:avLst/>
            <a:gdLst/>
            <a:ahLst/>
            <a:cxnLst/>
            <a:rect l="l" t="t" r="r" b="b"/>
            <a:pathLst>
              <a:path w="6328409" h="3841750">
                <a:moveTo>
                  <a:pt x="6101150" y="3841546"/>
                </a:moveTo>
                <a:lnTo>
                  <a:pt x="226778" y="3841546"/>
                </a:lnTo>
                <a:lnTo>
                  <a:pt x="181157" y="3836928"/>
                </a:lnTo>
                <a:lnTo>
                  <a:pt x="138627" y="3823686"/>
                </a:lnTo>
                <a:lnTo>
                  <a:pt x="100110" y="3802744"/>
                </a:lnTo>
                <a:lnTo>
                  <a:pt x="66529" y="3775022"/>
                </a:lnTo>
                <a:lnTo>
                  <a:pt x="38805" y="3741444"/>
                </a:lnTo>
                <a:lnTo>
                  <a:pt x="17861" y="3702930"/>
                </a:lnTo>
                <a:lnTo>
                  <a:pt x="4619" y="3660403"/>
                </a:lnTo>
                <a:lnTo>
                  <a:pt x="0" y="3614785"/>
                </a:lnTo>
                <a:lnTo>
                  <a:pt x="0" y="226761"/>
                </a:lnTo>
                <a:lnTo>
                  <a:pt x="4619" y="181143"/>
                </a:lnTo>
                <a:lnTo>
                  <a:pt x="17861" y="138616"/>
                </a:lnTo>
                <a:lnTo>
                  <a:pt x="38805" y="100102"/>
                </a:lnTo>
                <a:lnTo>
                  <a:pt x="66529" y="66524"/>
                </a:lnTo>
                <a:lnTo>
                  <a:pt x="100110" y="38802"/>
                </a:lnTo>
                <a:lnTo>
                  <a:pt x="138627" y="17860"/>
                </a:lnTo>
                <a:lnTo>
                  <a:pt x="181157" y="4618"/>
                </a:lnTo>
                <a:lnTo>
                  <a:pt x="226778" y="0"/>
                </a:lnTo>
                <a:lnTo>
                  <a:pt x="6101150" y="0"/>
                </a:lnTo>
                <a:lnTo>
                  <a:pt x="6146772" y="4618"/>
                </a:lnTo>
                <a:lnTo>
                  <a:pt x="6189302" y="17860"/>
                </a:lnTo>
                <a:lnTo>
                  <a:pt x="6227818" y="38802"/>
                </a:lnTo>
                <a:lnTo>
                  <a:pt x="6261399" y="66524"/>
                </a:lnTo>
                <a:lnTo>
                  <a:pt x="6289123" y="100102"/>
                </a:lnTo>
                <a:lnTo>
                  <a:pt x="6310067" y="138616"/>
                </a:lnTo>
                <a:lnTo>
                  <a:pt x="6323310" y="181143"/>
                </a:lnTo>
                <a:lnTo>
                  <a:pt x="6327929" y="226761"/>
                </a:lnTo>
                <a:lnTo>
                  <a:pt x="6327929" y="3614785"/>
                </a:lnTo>
                <a:lnTo>
                  <a:pt x="6323310" y="3660403"/>
                </a:lnTo>
                <a:lnTo>
                  <a:pt x="6310067" y="3702930"/>
                </a:lnTo>
                <a:lnTo>
                  <a:pt x="6289123" y="3741444"/>
                </a:lnTo>
                <a:lnTo>
                  <a:pt x="6261399" y="3775022"/>
                </a:lnTo>
                <a:lnTo>
                  <a:pt x="6227818" y="3802744"/>
                </a:lnTo>
                <a:lnTo>
                  <a:pt x="6189302" y="3823686"/>
                </a:lnTo>
                <a:lnTo>
                  <a:pt x="6146772" y="3836928"/>
                </a:lnTo>
                <a:lnTo>
                  <a:pt x="6101150" y="3841546"/>
                </a:lnTo>
                <a:close/>
              </a:path>
            </a:pathLst>
          </a:custGeom>
          <a:solidFill>
            <a:srgbClr val="ECECEC"/>
          </a:solidFill>
        </p:spPr>
        <p:txBody>
          <a:bodyPr wrap="square" lIns="0" tIns="0" rIns="0" bIns="0" rtlCol="0"/>
          <a:lstStyle/>
          <a:p/>
        </p:txBody>
      </p:sp>
      <p:sp>
        <p:nvSpPr>
          <p:cNvPr id="9" name="Text Box 8"/>
          <p:cNvSpPr txBox="1"/>
          <p:nvPr/>
        </p:nvSpPr>
        <p:spPr>
          <a:xfrm>
            <a:off x="12496800" y="6286500"/>
            <a:ext cx="5355590" cy="2676525"/>
          </a:xfrm>
          <a:prstGeom prst="rect">
            <a:avLst/>
          </a:prstGeom>
          <a:noFill/>
        </p:spPr>
        <p:txBody>
          <a:bodyPr wrap="square" rtlCol="0">
            <a:spAutoFit/>
          </a:bodyPr>
          <a:lstStyle/>
          <a:p>
            <a:r>
              <a:rPr lang="en-IN" altLang="en-US" sz="2800"/>
              <a:t>PRESENTER:</a:t>
            </a:r>
            <a:endParaRPr lang="en-IN" altLang="en-US" sz="2800"/>
          </a:p>
          <a:p>
            <a:endParaRPr lang="en-IN" altLang="en-US" sz="2800"/>
          </a:p>
          <a:p>
            <a:r>
              <a:rPr lang="en-IN" altLang="en-US" sz="2800"/>
              <a:t>Malepati </a:t>
            </a:r>
            <a:r>
              <a:rPr lang="en-IN" altLang="en-US" sz="2800">
                <a:sym typeface="+mn-ea"/>
              </a:rPr>
              <a:t>Haneesh </a:t>
            </a:r>
            <a:r>
              <a:rPr lang="en-IN" altLang="en-US" sz="2800"/>
              <a:t>- 2010030323</a:t>
            </a:r>
            <a:endParaRPr lang="en-IN" altLang="en-US" sz="2800"/>
          </a:p>
          <a:p>
            <a:r>
              <a:rPr lang="en-IN" altLang="en-US" sz="2800"/>
              <a:t>Mounika Kolli - 2010030384</a:t>
            </a:r>
            <a:endParaRPr lang="en-IN" altLang="en-US" sz="2800"/>
          </a:p>
          <a:p>
            <a:r>
              <a:rPr lang="en-IN" altLang="en-US" sz="2800"/>
              <a:t>Lahari Pydikondala - 2010030372</a:t>
            </a:r>
            <a:endParaRPr lang="en-IN" altLang="en-US" sz="2800"/>
          </a:p>
          <a:p>
            <a:r>
              <a:rPr lang="en-IN" altLang="en-US" sz="2800"/>
              <a:t>Rithvik - 2010030421</a:t>
            </a:r>
            <a:endParaRPr lang="en-IN" altLang="en-US" sz="2800"/>
          </a:p>
        </p:txBody>
      </p:sp>
      <p:sp>
        <p:nvSpPr>
          <p:cNvPr id="11" name="object 5"/>
          <p:cNvSpPr/>
          <p:nvPr/>
        </p:nvSpPr>
        <p:spPr>
          <a:xfrm>
            <a:off x="4586605" y="7301865"/>
            <a:ext cx="4496435" cy="1769110"/>
          </a:xfrm>
          <a:custGeom>
            <a:avLst/>
            <a:gdLst/>
            <a:ahLst/>
            <a:cxnLst/>
            <a:rect l="l" t="t" r="r" b="b"/>
            <a:pathLst>
              <a:path w="6328409" h="3841750">
                <a:moveTo>
                  <a:pt x="6101150" y="3841546"/>
                </a:moveTo>
                <a:lnTo>
                  <a:pt x="226778" y="3841546"/>
                </a:lnTo>
                <a:lnTo>
                  <a:pt x="181157" y="3836928"/>
                </a:lnTo>
                <a:lnTo>
                  <a:pt x="138627" y="3823686"/>
                </a:lnTo>
                <a:lnTo>
                  <a:pt x="100110" y="3802744"/>
                </a:lnTo>
                <a:lnTo>
                  <a:pt x="66529" y="3775022"/>
                </a:lnTo>
                <a:lnTo>
                  <a:pt x="38805" y="3741444"/>
                </a:lnTo>
                <a:lnTo>
                  <a:pt x="17861" y="3702930"/>
                </a:lnTo>
                <a:lnTo>
                  <a:pt x="4619" y="3660403"/>
                </a:lnTo>
                <a:lnTo>
                  <a:pt x="0" y="3614785"/>
                </a:lnTo>
                <a:lnTo>
                  <a:pt x="0" y="226761"/>
                </a:lnTo>
                <a:lnTo>
                  <a:pt x="4619" y="181143"/>
                </a:lnTo>
                <a:lnTo>
                  <a:pt x="17861" y="138616"/>
                </a:lnTo>
                <a:lnTo>
                  <a:pt x="38805" y="100102"/>
                </a:lnTo>
                <a:lnTo>
                  <a:pt x="66529" y="66524"/>
                </a:lnTo>
                <a:lnTo>
                  <a:pt x="100110" y="38802"/>
                </a:lnTo>
                <a:lnTo>
                  <a:pt x="138627" y="17860"/>
                </a:lnTo>
                <a:lnTo>
                  <a:pt x="181157" y="4618"/>
                </a:lnTo>
                <a:lnTo>
                  <a:pt x="226778" y="0"/>
                </a:lnTo>
                <a:lnTo>
                  <a:pt x="6101150" y="0"/>
                </a:lnTo>
                <a:lnTo>
                  <a:pt x="6146772" y="4618"/>
                </a:lnTo>
                <a:lnTo>
                  <a:pt x="6189302" y="17860"/>
                </a:lnTo>
                <a:lnTo>
                  <a:pt x="6227818" y="38802"/>
                </a:lnTo>
                <a:lnTo>
                  <a:pt x="6261399" y="66524"/>
                </a:lnTo>
                <a:lnTo>
                  <a:pt x="6289123" y="100102"/>
                </a:lnTo>
                <a:lnTo>
                  <a:pt x="6310067" y="138616"/>
                </a:lnTo>
                <a:lnTo>
                  <a:pt x="6323310" y="181143"/>
                </a:lnTo>
                <a:lnTo>
                  <a:pt x="6327929" y="226761"/>
                </a:lnTo>
                <a:lnTo>
                  <a:pt x="6327929" y="3614785"/>
                </a:lnTo>
                <a:lnTo>
                  <a:pt x="6323310" y="3660403"/>
                </a:lnTo>
                <a:lnTo>
                  <a:pt x="6310067" y="3702930"/>
                </a:lnTo>
                <a:lnTo>
                  <a:pt x="6289123" y="3741444"/>
                </a:lnTo>
                <a:lnTo>
                  <a:pt x="6261399" y="3775022"/>
                </a:lnTo>
                <a:lnTo>
                  <a:pt x="6227818" y="3802744"/>
                </a:lnTo>
                <a:lnTo>
                  <a:pt x="6189302" y="3823686"/>
                </a:lnTo>
                <a:lnTo>
                  <a:pt x="6146772" y="3836928"/>
                </a:lnTo>
                <a:lnTo>
                  <a:pt x="6101150" y="3841546"/>
                </a:lnTo>
                <a:close/>
              </a:path>
            </a:pathLst>
          </a:custGeom>
          <a:solidFill>
            <a:srgbClr val="ECECEC"/>
          </a:solidFill>
        </p:spPr>
        <p:txBody>
          <a:bodyPr wrap="square" lIns="0" tIns="0" rIns="0" bIns="0" rtlCol="0"/>
          <a:lstStyle/>
          <a:p>
            <a:r>
              <a:rPr lang="en-IN" sz="2800" dirty="0">
                <a:solidFill>
                  <a:schemeClr val="tx1"/>
                </a:solidFill>
                <a:sym typeface="+mn-ea"/>
              </a:rPr>
              <a:t> </a:t>
            </a:r>
            <a:endParaRPr lang="en-IN" sz="2800" dirty="0">
              <a:solidFill>
                <a:schemeClr val="tx1"/>
              </a:solidFill>
              <a:sym typeface="+mn-ea"/>
            </a:endParaRPr>
          </a:p>
          <a:p>
            <a:r>
              <a:rPr lang="en-IN" sz="2800" dirty="0">
                <a:solidFill>
                  <a:schemeClr val="tx1"/>
                </a:solidFill>
                <a:sym typeface="+mn-ea"/>
              </a:rPr>
              <a:t>UNDER THE GUIDANCE OF:</a:t>
            </a:r>
            <a:r>
              <a:rPr lang="en-IN" dirty="0">
                <a:solidFill>
                  <a:schemeClr val="accent6">
                    <a:lumMod val="75000"/>
                  </a:schemeClr>
                </a:solidFill>
                <a:sym typeface="+mn-ea"/>
              </a:rPr>
              <a:t> </a:t>
            </a:r>
            <a:endParaRPr lang="en-IN" dirty="0">
              <a:solidFill>
                <a:schemeClr val="accent6">
                  <a:lumMod val="75000"/>
                </a:schemeClr>
              </a:solidFill>
            </a:endParaRPr>
          </a:p>
          <a:p>
            <a:r>
              <a:rPr lang="en-IN" sz="2800">
                <a:solidFill>
                  <a:schemeClr val="tx1"/>
                </a:solidFill>
              </a:rPr>
              <a:t>        </a:t>
            </a:r>
            <a:endParaRPr lang="en-IN" sz="2800">
              <a:solidFill>
                <a:schemeClr val="tx1"/>
              </a:solidFill>
            </a:endParaRPr>
          </a:p>
          <a:p>
            <a:r>
              <a:rPr lang="en-IN" sz="2800">
                <a:solidFill>
                  <a:schemeClr val="tx1"/>
                </a:solidFill>
              </a:rPr>
              <a:t>         Udaya Rani Gurala</a:t>
            </a:r>
            <a:endParaRPr lang="en-IN" sz="28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CECEC"/>
          </a:solidFill>
        </p:spPr>
        <p:txBody>
          <a:bodyPr wrap="square" lIns="0" tIns="0" rIns="0" bIns="0" rtlCol="0"/>
          <a:p/>
        </p:txBody>
      </p:sp>
      <p:sp>
        <p:nvSpPr>
          <p:cNvPr id="4" name="Text Box 3"/>
          <p:cNvSpPr txBox="1"/>
          <p:nvPr/>
        </p:nvSpPr>
        <p:spPr>
          <a:xfrm>
            <a:off x="881380" y="654685"/>
            <a:ext cx="7500620" cy="1106805"/>
          </a:xfrm>
          <a:prstGeom prst="rect">
            <a:avLst/>
          </a:prstGeom>
          <a:noFill/>
        </p:spPr>
        <p:txBody>
          <a:bodyPr wrap="square" rtlCol="0">
            <a:spAutoFit/>
          </a:bodyPr>
          <a:lstStyle/>
          <a:p>
            <a:r>
              <a:rPr lang="en-US" sz="6600" b="1"/>
              <a:t>DATA STRUCTURES:</a:t>
            </a:r>
            <a:endParaRPr lang="en-US" sz="6600" b="1"/>
          </a:p>
        </p:txBody>
      </p:sp>
      <p:sp>
        <p:nvSpPr>
          <p:cNvPr id="3" name="Text Box 2"/>
          <p:cNvSpPr txBox="1"/>
          <p:nvPr/>
        </p:nvSpPr>
        <p:spPr>
          <a:xfrm>
            <a:off x="838200" y="2552700"/>
            <a:ext cx="7195820" cy="2306955"/>
          </a:xfrm>
          <a:prstGeom prst="rect">
            <a:avLst/>
          </a:prstGeom>
          <a:noFill/>
        </p:spPr>
        <p:txBody>
          <a:bodyPr wrap="square" rtlCol="0">
            <a:spAutoFit/>
          </a:bodyPr>
          <a:p>
            <a:r>
              <a:rPr lang="en-US" sz="4800"/>
              <a:t>1. Graphs</a:t>
            </a:r>
            <a:endParaRPr lang="en-US" sz="4800"/>
          </a:p>
          <a:p>
            <a:r>
              <a:rPr lang="en-US" sz="4800"/>
              <a:t>2. Queues</a:t>
            </a:r>
            <a:endParaRPr lang="en-US" sz="4800"/>
          </a:p>
          <a:p>
            <a:r>
              <a:rPr lang="en-US" sz="4800"/>
              <a:t>3. Stacks</a:t>
            </a:r>
            <a:endParaRPr lang="en-US" sz="4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3B09D"/>
          </a:solidFill>
        </p:spPr>
        <p:txBody>
          <a:bodyPr wrap="square" lIns="0" tIns="0" rIns="0" bIns="0" rtlCol="0"/>
          <a:lstStyle/>
          <a:p/>
        </p:txBody>
      </p:sp>
      <p:sp>
        <p:nvSpPr>
          <p:cNvPr id="7" name="Text Box 6"/>
          <p:cNvSpPr txBox="1"/>
          <p:nvPr/>
        </p:nvSpPr>
        <p:spPr>
          <a:xfrm>
            <a:off x="1109980" y="4547870"/>
            <a:ext cx="13901420" cy="1568450"/>
          </a:xfrm>
          <a:prstGeom prst="rect">
            <a:avLst/>
          </a:prstGeom>
          <a:noFill/>
        </p:spPr>
        <p:txBody>
          <a:bodyPr wrap="square" rtlCol="0">
            <a:spAutoFit/>
          </a:bodyPr>
          <a:lstStyle/>
          <a:p>
            <a:r>
              <a:rPr sz="4800">
                <a:sym typeface="+mn-ea"/>
              </a:rPr>
              <a:t>https://github.com/KL-UH/Online-Scheduling-.git</a:t>
            </a:r>
            <a:endParaRPr sz="4800">
              <a:sym typeface="+mn-ea"/>
            </a:endParaRPr>
          </a:p>
          <a:p>
            <a:endParaRPr lang="en-US" sz="4800">
              <a:sym typeface="+mn-ea"/>
            </a:endParaRPr>
          </a:p>
        </p:txBody>
      </p:sp>
      <p:sp>
        <p:nvSpPr>
          <p:cNvPr id="11" name="object 5"/>
          <p:cNvSpPr/>
          <p:nvPr/>
        </p:nvSpPr>
        <p:spPr>
          <a:xfrm>
            <a:off x="685800" y="266700"/>
            <a:ext cx="5234305" cy="1598930"/>
          </a:xfrm>
          <a:custGeom>
            <a:avLst/>
            <a:gdLst/>
            <a:ahLst/>
            <a:cxnLst/>
            <a:rect l="l" t="t" r="r" b="b"/>
            <a:pathLst>
              <a:path w="6328409" h="3841750">
                <a:moveTo>
                  <a:pt x="6101150" y="3841546"/>
                </a:moveTo>
                <a:lnTo>
                  <a:pt x="226778" y="3841546"/>
                </a:lnTo>
                <a:lnTo>
                  <a:pt x="181157" y="3836928"/>
                </a:lnTo>
                <a:lnTo>
                  <a:pt x="138627" y="3823686"/>
                </a:lnTo>
                <a:lnTo>
                  <a:pt x="100110" y="3802744"/>
                </a:lnTo>
                <a:lnTo>
                  <a:pt x="66529" y="3775022"/>
                </a:lnTo>
                <a:lnTo>
                  <a:pt x="38805" y="3741444"/>
                </a:lnTo>
                <a:lnTo>
                  <a:pt x="17861" y="3702930"/>
                </a:lnTo>
                <a:lnTo>
                  <a:pt x="4619" y="3660403"/>
                </a:lnTo>
                <a:lnTo>
                  <a:pt x="0" y="3614785"/>
                </a:lnTo>
                <a:lnTo>
                  <a:pt x="0" y="226761"/>
                </a:lnTo>
                <a:lnTo>
                  <a:pt x="4619" y="181143"/>
                </a:lnTo>
                <a:lnTo>
                  <a:pt x="17861" y="138616"/>
                </a:lnTo>
                <a:lnTo>
                  <a:pt x="38805" y="100102"/>
                </a:lnTo>
                <a:lnTo>
                  <a:pt x="66529" y="66524"/>
                </a:lnTo>
                <a:lnTo>
                  <a:pt x="100110" y="38802"/>
                </a:lnTo>
                <a:lnTo>
                  <a:pt x="138627" y="17860"/>
                </a:lnTo>
                <a:lnTo>
                  <a:pt x="181157" y="4618"/>
                </a:lnTo>
                <a:lnTo>
                  <a:pt x="226778" y="0"/>
                </a:lnTo>
                <a:lnTo>
                  <a:pt x="6101150" y="0"/>
                </a:lnTo>
                <a:lnTo>
                  <a:pt x="6146772" y="4618"/>
                </a:lnTo>
                <a:lnTo>
                  <a:pt x="6189302" y="17860"/>
                </a:lnTo>
                <a:lnTo>
                  <a:pt x="6227818" y="38802"/>
                </a:lnTo>
                <a:lnTo>
                  <a:pt x="6261399" y="66524"/>
                </a:lnTo>
                <a:lnTo>
                  <a:pt x="6289123" y="100102"/>
                </a:lnTo>
                <a:lnTo>
                  <a:pt x="6310067" y="138616"/>
                </a:lnTo>
                <a:lnTo>
                  <a:pt x="6323310" y="181143"/>
                </a:lnTo>
                <a:lnTo>
                  <a:pt x="6327929" y="226761"/>
                </a:lnTo>
                <a:lnTo>
                  <a:pt x="6327929" y="3614785"/>
                </a:lnTo>
                <a:lnTo>
                  <a:pt x="6323310" y="3660403"/>
                </a:lnTo>
                <a:lnTo>
                  <a:pt x="6310067" y="3702930"/>
                </a:lnTo>
                <a:lnTo>
                  <a:pt x="6289123" y="3741444"/>
                </a:lnTo>
                <a:lnTo>
                  <a:pt x="6261399" y="3775022"/>
                </a:lnTo>
                <a:lnTo>
                  <a:pt x="6227818" y="3802744"/>
                </a:lnTo>
                <a:lnTo>
                  <a:pt x="6189302" y="3823686"/>
                </a:lnTo>
                <a:lnTo>
                  <a:pt x="6146772" y="3836928"/>
                </a:lnTo>
                <a:lnTo>
                  <a:pt x="6101150" y="3841546"/>
                </a:lnTo>
                <a:close/>
              </a:path>
            </a:pathLst>
          </a:custGeom>
          <a:solidFill>
            <a:srgbClr val="ECECEC"/>
          </a:solidFill>
        </p:spPr>
        <p:txBody>
          <a:bodyPr wrap="square" lIns="0" tIns="0" rIns="0" bIns="0" rtlCol="0"/>
          <a:lstStyle/>
          <a:p>
            <a:r>
              <a:rPr lang="en-IN" sz="2800" dirty="0">
                <a:solidFill>
                  <a:schemeClr val="tx1"/>
                </a:solidFill>
                <a:sym typeface="+mn-ea"/>
              </a:rPr>
              <a:t> </a:t>
            </a:r>
            <a:endParaRPr lang="en-IN" sz="2800" dirty="0">
              <a:solidFill>
                <a:schemeClr val="tx1"/>
              </a:solidFill>
              <a:sym typeface="+mn-ea"/>
            </a:endParaRPr>
          </a:p>
          <a:p>
            <a:r>
              <a:rPr lang="en-IN" sz="6600">
                <a:solidFill>
                  <a:schemeClr val="tx1"/>
                </a:solidFill>
              </a:rPr>
              <a:t>GITHUB SETUP</a:t>
            </a:r>
            <a:endParaRPr lang="en-IN" sz="66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2"/>
          <p:cNvSpPr/>
          <p:nvPr/>
        </p:nvSpPr>
        <p:spPr>
          <a:xfrm>
            <a:off x="0" y="5"/>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3B09D"/>
          </a:solidFill>
        </p:spPr>
        <p:txBody>
          <a:bodyPr wrap="square" lIns="0" tIns="0" rIns="0" bIns="0" rtlCol="0"/>
          <a:p/>
        </p:txBody>
      </p:sp>
      <p:sp>
        <p:nvSpPr>
          <p:cNvPr id="6" name="Text Box 5"/>
          <p:cNvSpPr txBox="1"/>
          <p:nvPr/>
        </p:nvSpPr>
        <p:spPr>
          <a:xfrm>
            <a:off x="942340" y="2265680"/>
            <a:ext cx="19236055" cy="7570470"/>
          </a:xfrm>
          <a:prstGeom prst="rect">
            <a:avLst/>
          </a:prstGeom>
          <a:noFill/>
        </p:spPr>
        <p:txBody>
          <a:bodyPr wrap="square" rtlCol="0">
            <a:spAutoFit/>
          </a:bodyPr>
          <a:p>
            <a:r>
              <a:rPr lang="en-US" sz="5400"/>
              <a:t>1. Mounika Kolli( 2010030384 ) -  Backend</a:t>
            </a:r>
            <a:endParaRPr lang="en-US" sz="5400"/>
          </a:p>
          <a:p>
            <a:endParaRPr lang="en-US" sz="5400"/>
          </a:p>
          <a:p>
            <a:r>
              <a:rPr lang="en-US" sz="5400"/>
              <a:t>2. Malepati Haneesh( 2010030323) -  Algorithm                                                                                                                                                           connectivity</a:t>
            </a:r>
            <a:endParaRPr lang="en-US" sz="5400"/>
          </a:p>
          <a:p>
            <a:endParaRPr lang="en-US" sz="5400"/>
          </a:p>
          <a:p>
            <a:r>
              <a:rPr lang="en-US" sz="5400"/>
              <a:t>3. Lahari Pydikondala( 2010030372 ) - </a:t>
            </a:r>
            <a:r>
              <a:rPr lang="en-US" sz="5400">
                <a:sym typeface="+mn-ea"/>
              </a:rPr>
              <a:t>Frontend</a:t>
            </a:r>
            <a:r>
              <a:rPr lang="en-US" sz="5400"/>
              <a:t> </a:t>
            </a:r>
            <a:endParaRPr lang="en-US" sz="5400"/>
          </a:p>
          <a:p>
            <a:endParaRPr lang="en-US" sz="5400"/>
          </a:p>
          <a:p>
            <a:r>
              <a:rPr lang="en-US" sz="5400"/>
              <a:t>4. Rithvik(2010030421 ) - Database</a:t>
            </a:r>
            <a:endParaRPr lang="en-US" sz="5400"/>
          </a:p>
          <a:p>
            <a:endParaRPr lang="en-US" sz="5400"/>
          </a:p>
        </p:txBody>
      </p:sp>
      <p:sp>
        <p:nvSpPr>
          <p:cNvPr id="7" name="Text Box 6"/>
          <p:cNvSpPr txBox="1"/>
          <p:nvPr/>
        </p:nvSpPr>
        <p:spPr>
          <a:xfrm>
            <a:off x="668655" y="745490"/>
            <a:ext cx="7789545" cy="1106805"/>
          </a:xfrm>
          <a:prstGeom prst="rect">
            <a:avLst/>
          </a:prstGeom>
          <a:noFill/>
        </p:spPr>
        <p:txBody>
          <a:bodyPr wrap="square" rtlCol="0">
            <a:spAutoFit/>
          </a:bodyPr>
          <a:p>
            <a:r>
              <a:rPr lang="en-US" sz="6600" b="1"/>
              <a:t>DIVISION OF WORK:</a:t>
            </a:r>
            <a:endParaRPr lang="en-US" sz="66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29640" y="5"/>
            <a:ext cx="12158980" cy="10287000"/>
          </a:xfrm>
          <a:custGeom>
            <a:avLst/>
            <a:gdLst/>
            <a:ahLst/>
            <a:cxnLst/>
            <a:rect l="l" t="t" r="r" b="b"/>
            <a:pathLst>
              <a:path w="12158980" h="10287000">
                <a:moveTo>
                  <a:pt x="0" y="10287000"/>
                </a:moveTo>
                <a:lnTo>
                  <a:pt x="12158359" y="10287000"/>
                </a:lnTo>
                <a:lnTo>
                  <a:pt x="12158359" y="0"/>
                </a:lnTo>
                <a:lnTo>
                  <a:pt x="0" y="0"/>
                </a:lnTo>
                <a:lnTo>
                  <a:pt x="0" y="10287000"/>
                </a:lnTo>
                <a:close/>
              </a:path>
            </a:pathLst>
          </a:custGeom>
          <a:solidFill>
            <a:srgbClr val="E3B09D"/>
          </a:solidFill>
        </p:spPr>
        <p:txBody>
          <a:bodyPr wrap="square" lIns="0" tIns="0" rIns="0" bIns="0" rtlCol="0"/>
          <a:lstStyle/>
          <a:p/>
        </p:txBody>
      </p:sp>
      <p:sp>
        <p:nvSpPr>
          <p:cNvPr id="3" name="object 3"/>
          <p:cNvSpPr txBox="1">
            <a:spLocks noGrp="1"/>
          </p:cNvSpPr>
          <p:nvPr>
            <p:ph type="title"/>
          </p:nvPr>
        </p:nvSpPr>
        <p:spPr>
          <a:xfrm>
            <a:off x="4688987" y="2911341"/>
            <a:ext cx="8910025" cy="2553970"/>
          </a:xfrm>
          <a:prstGeom prst="rect">
            <a:avLst/>
          </a:prstGeom>
        </p:spPr>
        <p:txBody>
          <a:bodyPr vert="horz" wrap="square" lIns="0" tIns="391795" rIns="0" bIns="0" rtlCol="0">
            <a:spAutoFit/>
          </a:bodyPr>
          <a:lstStyle/>
          <a:p>
            <a:pPr marL="2641600">
              <a:lnSpc>
                <a:spcPct val="100000"/>
              </a:lnSpc>
              <a:spcBef>
                <a:spcPts val="3085"/>
              </a:spcBef>
            </a:pPr>
            <a:r>
              <a:rPr spc="-495" dirty="0"/>
              <a:t>Thank</a:t>
            </a:r>
            <a:r>
              <a:rPr spc="-85" dirty="0"/>
              <a:t> </a:t>
            </a:r>
            <a:r>
              <a:rPr spc="-645" dirty="0"/>
              <a:t>you!</a:t>
            </a:r>
            <a:endParaRPr spc="-645" dirty="0"/>
          </a:p>
          <a:p>
            <a:pPr marL="2641600" marR="5080">
              <a:lnSpc>
                <a:spcPts val="3980"/>
              </a:lnSpc>
              <a:spcBef>
                <a:spcPts val="1840"/>
              </a:spcBef>
            </a:pPr>
            <a:endParaRPr sz="3050">
              <a:latin typeface="Arial" panose="020B0604020202020204"/>
              <a:cs typeface="Arial" panose="020B0604020202020204"/>
            </a:endParaRPr>
          </a:p>
        </p:txBody>
      </p:sp>
      <p:grpSp>
        <p:nvGrpSpPr>
          <p:cNvPr id="4" name="object 4"/>
          <p:cNvGrpSpPr/>
          <p:nvPr/>
        </p:nvGrpSpPr>
        <p:grpSpPr>
          <a:xfrm>
            <a:off x="0" y="5"/>
            <a:ext cx="18288000" cy="10287000"/>
            <a:chOff x="0" y="5"/>
            <a:chExt cx="18288000" cy="10287000"/>
          </a:xfrm>
        </p:grpSpPr>
        <p:sp>
          <p:nvSpPr>
            <p:cNvPr id="5" name="object 5"/>
            <p:cNvSpPr/>
            <p:nvPr/>
          </p:nvSpPr>
          <p:spPr>
            <a:xfrm>
              <a:off x="0" y="5"/>
              <a:ext cx="6129655" cy="10287000"/>
            </a:xfrm>
            <a:custGeom>
              <a:avLst/>
              <a:gdLst/>
              <a:ahLst/>
              <a:cxnLst/>
              <a:rect l="l" t="t" r="r" b="b"/>
              <a:pathLst>
                <a:path w="6129655" h="10287000">
                  <a:moveTo>
                    <a:pt x="0" y="10286993"/>
                  </a:moveTo>
                  <a:lnTo>
                    <a:pt x="0" y="0"/>
                  </a:lnTo>
                  <a:lnTo>
                    <a:pt x="6129640" y="0"/>
                  </a:lnTo>
                  <a:lnTo>
                    <a:pt x="6129640" y="10286993"/>
                  </a:lnTo>
                  <a:lnTo>
                    <a:pt x="0" y="10286993"/>
                  </a:lnTo>
                  <a:close/>
                </a:path>
              </a:pathLst>
            </a:custGeom>
            <a:solidFill>
              <a:srgbClr val="E16F4A"/>
            </a:solidFill>
          </p:spPr>
          <p:txBody>
            <a:bodyPr wrap="square" lIns="0" tIns="0" rIns="0" bIns="0" rtlCol="0"/>
            <a:lstStyle/>
            <a:p/>
          </p:txBody>
        </p:sp>
        <p:sp>
          <p:nvSpPr>
            <p:cNvPr id="6" name="object 6"/>
            <p:cNvSpPr/>
            <p:nvPr/>
          </p:nvSpPr>
          <p:spPr>
            <a:xfrm>
              <a:off x="0" y="9042569"/>
              <a:ext cx="18288000" cy="28575"/>
            </a:xfrm>
            <a:custGeom>
              <a:avLst/>
              <a:gdLst/>
              <a:ahLst/>
              <a:cxnLst/>
              <a:rect l="l" t="t" r="r" b="b"/>
              <a:pathLst>
                <a:path w="18288000" h="28575">
                  <a:moveTo>
                    <a:pt x="0" y="28575"/>
                  </a:moveTo>
                  <a:lnTo>
                    <a:pt x="0" y="0"/>
                  </a:lnTo>
                  <a:lnTo>
                    <a:pt x="18287998" y="0"/>
                  </a:lnTo>
                  <a:lnTo>
                    <a:pt x="18287998" y="28575"/>
                  </a:lnTo>
                  <a:lnTo>
                    <a:pt x="0" y="28575"/>
                  </a:lnTo>
                  <a:close/>
                </a:path>
              </a:pathLst>
            </a:custGeom>
            <a:solidFill>
              <a:srgbClr val="ECECEC"/>
            </a:solidFill>
          </p:spPr>
          <p:txBody>
            <a:bodyPr wrap="square" lIns="0" tIns="0" rIns="0" bIns="0" rtlCol="0"/>
            <a:lstStyle/>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2761615"/>
          </a:xfrm>
          <a:custGeom>
            <a:avLst/>
            <a:gdLst/>
            <a:ahLst/>
            <a:cxnLst/>
            <a:rect l="l" t="t" r="r" b="b"/>
            <a:pathLst>
              <a:path w="18288000" h="2761615">
                <a:moveTo>
                  <a:pt x="18287999" y="2761153"/>
                </a:moveTo>
                <a:lnTo>
                  <a:pt x="0" y="2761153"/>
                </a:lnTo>
                <a:lnTo>
                  <a:pt x="0" y="0"/>
                </a:lnTo>
                <a:lnTo>
                  <a:pt x="18287999" y="0"/>
                </a:lnTo>
                <a:lnTo>
                  <a:pt x="18287999" y="2761153"/>
                </a:lnTo>
                <a:close/>
              </a:path>
            </a:pathLst>
          </a:custGeom>
          <a:solidFill>
            <a:srgbClr val="E16F4A"/>
          </a:solidFill>
        </p:spPr>
        <p:txBody>
          <a:bodyPr wrap="square" lIns="0" tIns="0" rIns="0" bIns="0" rtlCol="0"/>
          <a:lstStyle/>
          <a:p/>
        </p:txBody>
      </p:sp>
      <p:sp>
        <p:nvSpPr>
          <p:cNvPr id="3" name="object 3"/>
          <p:cNvSpPr txBox="1"/>
          <p:nvPr/>
        </p:nvSpPr>
        <p:spPr>
          <a:xfrm>
            <a:off x="15044562" y="1126413"/>
            <a:ext cx="2616835" cy="528320"/>
          </a:xfrm>
          <a:prstGeom prst="rect">
            <a:avLst/>
          </a:prstGeom>
        </p:spPr>
        <p:txBody>
          <a:bodyPr vert="horz" wrap="square" lIns="0" tIns="12700" rIns="0" bIns="0" rtlCol="0">
            <a:spAutoFit/>
          </a:bodyPr>
          <a:lstStyle/>
          <a:p>
            <a:pPr marL="12700">
              <a:lnSpc>
                <a:spcPct val="100000"/>
              </a:lnSpc>
              <a:spcBef>
                <a:spcPts val="100"/>
              </a:spcBef>
            </a:pPr>
            <a:r>
              <a:rPr sz="3300" spc="-145" dirty="0">
                <a:solidFill>
                  <a:srgbClr val="FFFFFF"/>
                </a:solidFill>
                <a:latin typeface="Georgia" panose="02040502050405020303"/>
                <a:cs typeface="Georgia" panose="02040502050405020303"/>
              </a:rPr>
              <a:t>Topics</a:t>
            </a:r>
            <a:r>
              <a:rPr sz="3300" spc="-75" dirty="0">
                <a:solidFill>
                  <a:srgbClr val="FFFFFF"/>
                </a:solidFill>
                <a:latin typeface="Georgia" panose="02040502050405020303"/>
                <a:cs typeface="Georgia" panose="02040502050405020303"/>
              </a:rPr>
              <a:t> </a:t>
            </a:r>
            <a:r>
              <a:rPr sz="3300" spc="-160" dirty="0">
                <a:solidFill>
                  <a:srgbClr val="FFFFFF"/>
                </a:solidFill>
                <a:latin typeface="Georgia" panose="02040502050405020303"/>
                <a:cs typeface="Georgia" panose="02040502050405020303"/>
              </a:rPr>
              <a:t>Covered</a:t>
            </a:r>
            <a:endParaRPr sz="3300">
              <a:latin typeface="Georgia" panose="02040502050405020303"/>
              <a:cs typeface="Georgia" panose="02040502050405020303"/>
            </a:endParaRPr>
          </a:p>
        </p:txBody>
      </p:sp>
      <p:sp>
        <p:nvSpPr>
          <p:cNvPr id="11" name="object 11"/>
          <p:cNvSpPr txBox="1">
            <a:spLocks noGrp="1"/>
          </p:cNvSpPr>
          <p:nvPr>
            <p:ph type="title"/>
          </p:nvPr>
        </p:nvSpPr>
        <p:spPr>
          <a:xfrm>
            <a:off x="1016000" y="745745"/>
            <a:ext cx="3389629" cy="1366520"/>
          </a:xfrm>
          <a:prstGeom prst="rect">
            <a:avLst/>
          </a:prstGeom>
        </p:spPr>
        <p:txBody>
          <a:bodyPr vert="horz" wrap="square" lIns="0" tIns="12700" rIns="0" bIns="0" rtlCol="0">
            <a:spAutoFit/>
          </a:bodyPr>
          <a:lstStyle/>
          <a:p>
            <a:pPr marL="12700">
              <a:lnSpc>
                <a:spcPct val="100000"/>
              </a:lnSpc>
              <a:spcBef>
                <a:spcPts val="100"/>
              </a:spcBef>
            </a:pPr>
            <a:r>
              <a:rPr lang="en-IN" sz="8800" spc="-480" dirty="0"/>
              <a:t>INDEX</a:t>
            </a:r>
            <a:endParaRPr lang="en-IN" sz="8800" spc="-480" dirty="0"/>
          </a:p>
        </p:txBody>
      </p:sp>
      <p:sp>
        <p:nvSpPr>
          <p:cNvPr id="12" name="object 12"/>
          <p:cNvSpPr/>
          <p:nvPr/>
        </p:nvSpPr>
        <p:spPr>
          <a:xfrm>
            <a:off x="5297992" y="1880995"/>
            <a:ext cx="12990195" cy="28575"/>
          </a:xfrm>
          <a:custGeom>
            <a:avLst/>
            <a:gdLst/>
            <a:ahLst/>
            <a:cxnLst/>
            <a:rect l="l" t="t" r="r" b="b"/>
            <a:pathLst>
              <a:path w="12990194" h="28575">
                <a:moveTo>
                  <a:pt x="0" y="0"/>
                </a:moveTo>
                <a:lnTo>
                  <a:pt x="12990006" y="0"/>
                </a:lnTo>
                <a:lnTo>
                  <a:pt x="12990006" y="28575"/>
                </a:lnTo>
                <a:lnTo>
                  <a:pt x="0" y="28575"/>
                </a:lnTo>
                <a:lnTo>
                  <a:pt x="0" y="0"/>
                </a:lnTo>
                <a:close/>
              </a:path>
            </a:pathLst>
          </a:custGeom>
          <a:solidFill>
            <a:srgbClr val="ECECEC"/>
          </a:solidFill>
        </p:spPr>
        <p:txBody>
          <a:bodyPr wrap="square" lIns="0" tIns="0" rIns="0" bIns="0" rtlCol="0"/>
          <a:lstStyle/>
          <a:p/>
        </p:txBody>
      </p:sp>
      <p:sp>
        <p:nvSpPr>
          <p:cNvPr id="14" name="object 14"/>
          <p:cNvSpPr txBox="1"/>
          <p:nvPr/>
        </p:nvSpPr>
        <p:spPr>
          <a:xfrm>
            <a:off x="838200" y="3272155"/>
            <a:ext cx="2703195" cy="576580"/>
          </a:xfrm>
          <a:prstGeom prst="rect">
            <a:avLst/>
          </a:prstGeom>
        </p:spPr>
        <p:txBody>
          <a:bodyPr vert="horz" wrap="square" lIns="0" tIns="15240" rIns="0" bIns="0" rtlCol="0">
            <a:spAutoFit/>
          </a:bodyPr>
          <a:lstStyle/>
          <a:p>
            <a:pPr marL="12700">
              <a:lnSpc>
                <a:spcPct val="100000"/>
              </a:lnSpc>
              <a:spcBef>
                <a:spcPts val="120"/>
              </a:spcBef>
            </a:pPr>
            <a:r>
              <a:rPr lang="en-IN" sz="3650">
                <a:latin typeface="Trebuchet MS" panose="020B0603020202020204"/>
                <a:cs typeface="Trebuchet MS" panose="020B0603020202020204"/>
              </a:rPr>
              <a:t>1. ABSTRACT</a:t>
            </a:r>
            <a:endParaRPr lang="en-IN" sz="3650">
              <a:latin typeface="Trebuchet MS" panose="020B0603020202020204"/>
              <a:cs typeface="Trebuchet MS" panose="020B0603020202020204"/>
            </a:endParaRPr>
          </a:p>
        </p:txBody>
      </p:sp>
      <p:sp>
        <p:nvSpPr>
          <p:cNvPr id="16" name="object 16"/>
          <p:cNvSpPr txBox="1"/>
          <p:nvPr/>
        </p:nvSpPr>
        <p:spPr>
          <a:xfrm>
            <a:off x="832485" y="4076700"/>
            <a:ext cx="3573145" cy="576580"/>
          </a:xfrm>
          <a:prstGeom prst="rect">
            <a:avLst/>
          </a:prstGeom>
        </p:spPr>
        <p:txBody>
          <a:bodyPr vert="horz" wrap="square" lIns="0" tIns="15240" rIns="0" bIns="0" rtlCol="0">
            <a:spAutoFit/>
          </a:bodyPr>
          <a:lstStyle/>
          <a:p>
            <a:pPr marL="12700">
              <a:lnSpc>
                <a:spcPct val="100000"/>
              </a:lnSpc>
              <a:spcBef>
                <a:spcPts val="120"/>
              </a:spcBef>
            </a:pPr>
            <a:r>
              <a:rPr lang="en-IN" sz="3650" spc="-180" dirty="0">
                <a:solidFill>
                  <a:schemeClr val="tx1"/>
                </a:solidFill>
                <a:uFill>
                  <a:solidFill>
                    <a:srgbClr val="FFFFFF"/>
                  </a:solidFill>
                </a:uFill>
                <a:latin typeface="Trebuchet MS" panose="020B0603020202020204"/>
                <a:cs typeface="Trebuchet MS" panose="020B0603020202020204"/>
              </a:rPr>
              <a:t>2. INTRODUCTION</a:t>
            </a:r>
            <a:endParaRPr lang="en-IN" sz="3650" spc="-180" dirty="0">
              <a:solidFill>
                <a:schemeClr val="tx1"/>
              </a:solidFill>
              <a:uFill>
                <a:solidFill>
                  <a:srgbClr val="FFFFFF"/>
                </a:solidFill>
              </a:uFill>
              <a:latin typeface="Trebuchet MS" panose="020B0603020202020204"/>
              <a:cs typeface="Trebuchet MS" panose="020B0603020202020204"/>
            </a:endParaRPr>
          </a:p>
        </p:txBody>
      </p:sp>
      <p:sp>
        <p:nvSpPr>
          <p:cNvPr id="18" name="object 18"/>
          <p:cNvSpPr txBox="1"/>
          <p:nvPr/>
        </p:nvSpPr>
        <p:spPr>
          <a:xfrm>
            <a:off x="762000" y="4914900"/>
            <a:ext cx="5191125" cy="576580"/>
          </a:xfrm>
          <a:prstGeom prst="rect">
            <a:avLst/>
          </a:prstGeom>
        </p:spPr>
        <p:txBody>
          <a:bodyPr vert="horz" wrap="square" lIns="0" tIns="15240" rIns="0" bIns="0" rtlCol="0">
            <a:spAutoFit/>
          </a:bodyPr>
          <a:lstStyle/>
          <a:p>
            <a:pPr marL="12700">
              <a:lnSpc>
                <a:spcPct val="100000"/>
              </a:lnSpc>
              <a:spcBef>
                <a:spcPts val="120"/>
              </a:spcBef>
            </a:pPr>
            <a:r>
              <a:rPr lang="en-IN" sz="3650">
                <a:latin typeface="Trebuchet MS" panose="020B0603020202020204"/>
                <a:cs typeface="Trebuchet MS" panose="020B0603020202020204"/>
              </a:rPr>
              <a:t>3. PROBLEM STATEMENT</a:t>
            </a:r>
            <a:endParaRPr lang="en-IN" sz="3650">
              <a:latin typeface="Trebuchet MS" panose="020B0603020202020204"/>
              <a:cs typeface="Trebuchet MS" panose="020B0603020202020204"/>
            </a:endParaRPr>
          </a:p>
        </p:txBody>
      </p:sp>
      <p:sp>
        <p:nvSpPr>
          <p:cNvPr id="20" name="object 20"/>
          <p:cNvSpPr txBox="1"/>
          <p:nvPr/>
        </p:nvSpPr>
        <p:spPr>
          <a:xfrm>
            <a:off x="762000" y="5860415"/>
            <a:ext cx="6134735" cy="576580"/>
          </a:xfrm>
          <a:prstGeom prst="rect">
            <a:avLst/>
          </a:prstGeom>
        </p:spPr>
        <p:txBody>
          <a:bodyPr vert="horz" wrap="square" lIns="0" tIns="15240" rIns="0" bIns="0" rtlCol="0">
            <a:spAutoFit/>
          </a:bodyPr>
          <a:lstStyle/>
          <a:p>
            <a:pPr marL="12700">
              <a:lnSpc>
                <a:spcPct val="100000"/>
              </a:lnSpc>
              <a:spcBef>
                <a:spcPts val="120"/>
              </a:spcBef>
            </a:pPr>
            <a:r>
              <a:rPr lang="en-IN" sz="3650">
                <a:latin typeface="Trebuchet MS" panose="020B0603020202020204"/>
                <a:cs typeface="Trebuchet MS" panose="020B0603020202020204"/>
              </a:rPr>
              <a:t>4. EXISTING SOLUTIONS</a:t>
            </a:r>
            <a:endParaRPr lang="en-IN" sz="3650">
              <a:latin typeface="Trebuchet MS" panose="020B0603020202020204"/>
              <a:cs typeface="Trebuchet MS" panose="020B0603020202020204"/>
            </a:endParaRPr>
          </a:p>
        </p:txBody>
      </p:sp>
      <p:sp>
        <p:nvSpPr>
          <p:cNvPr id="21" name="Text Box 20"/>
          <p:cNvSpPr txBox="1"/>
          <p:nvPr/>
        </p:nvSpPr>
        <p:spPr>
          <a:xfrm>
            <a:off x="702945" y="6743700"/>
            <a:ext cx="8432800" cy="1198880"/>
          </a:xfrm>
          <a:prstGeom prst="rect">
            <a:avLst/>
          </a:prstGeom>
          <a:noFill/>
        </p:spPr>
        <p:txBody>
          <a:bodyPr wrap="square" rtlCol="0">
            <a:spAutoFit/>
          </a:bodyPr>
          <a:lstStyle/>
          <a:p>
            <a:r>
              <a:rPr lang="en-IN" altLang="en-US" sz="3600">
                <a:latin typeface="Trebuchet MS" panose="020B0603020202020204" charset="0"/>
                <a:cs typeface="Trebuchet MS" panose="020B0603020202020204" charset="0"/>
              </a:rPr>
              <a:t>5. ALGORITHM DESIGN </a:t>
            </a:r>
            <a:r>
              <a:rPr lang="en-IN" altLang="en-US" sz="3600">
                <a:latin typeface="Trebuchet MS" panose="020B0603020202020204" charset="0"/>
                <a:cs typeface="Trebuchet MS" panose="020B0603020202020204" charset="0"/>
                <a:sym typeface="+mn-ea"/>
              </a:rPr>
              <a:t>TECHNIQUE</a:t>
            </a:r>
            <a:endParaRPr lang="en-IN" altLang="en-US" sz="3600">
              <a:latin typeface="Trebuchet MS" panose="020B0603020202020204" charset="0"/>
              <a:cs typeface="Trebuchet MS" panose="020B0603020202020204" charset="0"/>
            </a:endParaRPr>
          </a:p>
          <a:p>
            <a:endParaRPr lang="en-IN" altLang="en-US" sz="3600">
              <a:latin typeface="Trebuchet MS" panose="020B0603020202020204" charset="0"/>
              <a:cs typeface="Trebuchet MS" panose="020B0603020202020204" charset="0"/>
            </a:endParaRPr>
          </a:p>
        </p:txBody>
      </p:sp>
      <p:sp>
        <p:nvSpPr>
          <p:cNvPr id="22" name="Text Box 21"/>
          <p:cNvSpPr txBox="1"/>
          <p:nvPr/>
        </p:nvSpPr>
        <p:spPr>
          <a:xfrm>
            <a:off x="762000" y="7644765"/>
            <a:ext cx="4711700" cy="645160"/>
          </a:xfrm>
          <a:prstGeom prst="rect">
            <a:avLst/>
          </a:prstGeom>
          <a:noFill/>
        </p:spPr>
        <p:txBody>
          <a:bodyPr wrap="square" rtlCol="0">
            <a:spAutoFit/>
          </a:bodyPr>
          <a:lstStyle/>
          <a:p>
            <a:r>
              <a:rPr lang="en-IN" altLang="en-US" sz="3600">
                <a:solidFill>
                  <a:schemeClr val="tx1"/>
                </a:solidFill>
                <a:latin typeface="Trebuchet MS" panose="020B0603020202020204" charset="0"/>
                <a:cs typeface="Trebuchet MS" panose="020B0603020202020204" charset="0"/>
              </a:rPr>
              <a:t>6. DATA STRUCTURES</a:t>
            </a:r>
            <a:endParaRPr lang="en-IN" altLang="en-US" sz="3600">
              <a:solidFill>
                <a:schemeClr val="tx1"/>
              </a:solidFill>
              <a:latin typeface="Trebuchet MS" panose="020B0603020202020204" charset="0"/>
              <a:cs typeface="Trebuchet MS" panose="020B0603020202020204" charset="0"/>
            </a:endParaRPr>
          </a:p>
        </p:txBody>
      </p:sp>
      <p:sp>
        <p:nvSpPr>
          <p:cNvPr id="23" name="Text Box 22"/>
          <p:cNvSpPr txBox="1"/>
          <p:nvPr/>
        </p:nvSpPr>
        <p:spPr>
          <a:xfrm>
            <a:off x="762000" y="8549640"/>
            <a:ext cx="4495800" cy="645160"/>
          </a:xfrm>
          <a:prstGeom prst="rect">
            <a:avLst/>
          </a:prstGeom>
          <a:noFill/>
        </p:spPr>
        <p:txBody>
          <a:bodyPr wrap="square" rtlCol="0">
            <a:spAutoFit/>
          </a:bodyPr>
          <a:lstStyle/>
          <a:p>
            <a:r>
              <a:rPr lang="en-IN" altLang="en-US" sz="3600">
                <a:solidFill>
                  <a:schemeClr val="tx1"/>
                </a:solidFill>
                <a:latin typeface="Trebuchet MS" panose="020B0603020202020204" charset="0"/>
                <a:cs typeface="Trebuchet MS" panose="020B0603020202020204" charset="0"/>
              </a:rPr>
              <a:t>7. GITHUB SETUP</a:t>
            </a:r>
            <a:endParaRPr lang="en-IN" altLang="en-US" sz="3600">
              <a:solidFill>
                <a:schemeClr val="tx1"/>
              </a:solidFill>
              <a:latin typeface="Trebuchet MS" panose="020B0603020202020204" charset="0"/>
              <a:cs typeface="Trebuchet MS" panose="020B0603020202020204" charset="0"/>
            </a:endParaRPr>
          </a:p>
        </p:txBody>
      </p:sp>
      <p:sp>
        <p:nvSpPr>
          <p:cNvPr id="24" name="Text Box 23"/>
          <p:cNvSpPr txBox="1"/>
          <p:nvPr/>
        </p:nvSpPr>
        <p:spPr>
          <a:xfrm>
            <a:off x="762000" y="9432290"/>
            <a:ext cx="5374005" cy="645160"/>
          </a:xfrm>
          <a:prstGeom prst="rect">
            <a:avLst/>
          </a:prstGeom>
          <a:noFill/>
        </p:spPr>
        <p:txBody>
          <a:bodyPr wrap="square" rtlCol="0">
            <a:spAutoFit/>
          </a:bodyPr>
          <a:lstStyle/>
          <a:p>
            <a:r>
              <a:rPr lang="en-IN" altLang="en-US" sz="3600">
                <a:solidFill>
                  <a:schemeClr val="tx1"/>
                </a:solidFill>
                <a:latin typeface="Trebuchet MS" panose="020B0603020202020204" charset="0"/>
                <a:cs typeface="Trebuchet MS" panose="020B0603020202020204" charset="0"/>
              </a:rPr>
              <a:t>8. DIVISION OF WORK</a:t>
            </a:r>
            <a:endParaRPr lang="en-IN" altLang="en-US" sz="3600">
              <a:solidFill>
                <a:schemeClr val="tx1"/>
              </a:solidFill>
              <a:latin typeface="Trebuchet MS" panose="020B0603020202020204" charset="0"/>
              <a:cs typeface="Trebuchet MS" panose="020B0603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2"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CECEC"/>
          </a:solidFill>
        </p:spPr>
        <p:txBody>
          <a:bodyPr wrap="square" lIns="0" tIns="0" rIns="0" bIns="0" rtlCol="0"/>
          <a:lstStyle/>
          <a:p/>
        </p:txBody>
      </p:sp>
      <p:sp>
        <p:nvSpPr>
          <p:cNvPr id="4" name="object 4"/>
          <p:cNvSpPr txBox="1"/>
          <p:nvPr/>
        </p:nvSpPr>
        <p:spPr>
          <a:xfrm>
            <a:off x="1035050" y="2991222"/>
            <a:ext cx="5548630" cy="1409700"/>
          </a:xfrm>
          <a:prstGeom prst="rect">
            <a:avLst/>
          </a:prstGeom>
        </p:spPr>
        <p:txBody>
          <a:bodyPr vert="horz" wrap="square" lIns="0" tIns="63500" rIns="0" bIns="0" rtlCol="0">
            <a:spAutoFit/>
          </a:bodyPr>
          <a:lstStyle/>
          <a:p>
            <a:pPr marL="12700" marR="5080">
              <a:lnSpc>
                <a:spcPts val="10500"/>
              </a:lnSpc>
              <a:spcBef>
                <a:spcPts val="500"/>
              </a:spcBef>
            </a:pPr>
            <a:endParaRPr sz="8800">
              <a:latin typeface="Georgia" panose="02040502050405020303"/>
              <a:cs typeface="Georgia" panose="02040502050405020303"/>
            </a:endParaRPr>
          </a:p>
        </p:txBody>
      </p:sp>
      <p:sp>
        <p:nvSpPr>
          <p:cNvPr id="5" name="object 5"/>
          <p:cNvSpPr txBox="1"/>
          <p:nvPr/>
        </p:nvSpPr>
        <p:spPr>
          <a:xfrm>
            <a:off x="1035050" y="6067545"/>
            <a:ext cx="4768850" cy="589915"/>
          </a:xfrm>
          <a:prstGeom prst="rect">
            <a:avLst/>
          </a:prstGeom>
        </p:spPr>
        <p:txBody>
          <a:bodyPr vert="horz" wrap="square" lIns="0" tIns="52069" rIns="0" bIns="0" rtlCol="0">
            <a:spAutoFit/>
          </a:bodyPr>
          <a:lstStyle/>
          <a:p>
            <a:pPr marL="12700" marR="5080">
              <a:lnSpc>
                <a:spcPts val="4200"/>
              </a:lnSpc>
              <a:spcBef>
                <a:spcPts val="410"/>
              </a:spcBef>
            </a:pPr>
            <a:endParaRPr sz="2950">
              <a:latin typeface="Arial" panose="020B0604020202020204"/>
              <a:cs typeface="Arial" panose="020B0604020202020204"/>
            </a:endParaRPr>
          </a:p>
        </p:txBody>
      </p:sp>
      <p:sp>
        <p:nvSpPr>
          <p:cNvPr id="9" name="Text Box 8"/>
          <p:cNvSpPr txBox="1"/>
          <p:nvPr/>
        </p:nvSpPr>
        <p:spPr>
          <a:xfrm>
            <a:off x="228600" y="800100"/>
            <a:ext cx="14853920" cy="6708775"/>
          </a:xfrm>
          <a:prstGeom prst="rect">
            <a:avLst/>
          </a:prstGeom>
          <a:noFill/>
        </p:spPr>
        <p:txBody>
          <a:bodyPr wrap="square" rtlCol="0">
            <a:spAutoFit/>
          </a:bodyPr>
          <a:lstStyle/>
          <a:p>
            <a:r>
              <a:rPr lang="en-US" sz="6000" b="1"/>
              <a:t>ABSTRACT</a:t>
            </a:r>
            <a:endParaRPr lang="en-US" sz="6000" b="1"/>
          </a:p>
          <a:p>
            <a:endParaRPr lang="en-US"/>
          </a:p>
          <a:p>
            <a:endParaRPr lang="en-US" sz="3200"/>
          </a:p>
          <a:p>
            <a:r>
              <a:rPr lang="en-US" sz="3200"/>
              <a:t>For a service provider that gets paid by the hour,  time is a precious resource.</a:t>
            </a:r>
            <a:r>
              <a:rPr lang="en-IN" altLang="en-US" sz="3200"/>
              <a:t> </a:t>
            </a:r>
            <a:r>
              <a:rPr lang="en-US" sz="3200"/>
              <a:t>With automatic online scheduling, you will have more time to actually help your clients during appointments. </a:t>
            </a:r>
            <a:endParaRPr lang="en-US" sz="3200"/>
          </a:p>
          <a:p>
            <a:r>
              <a:rPr lang="en-US" sz="3200"/>
              <a:t>When you’re growing your business, it’s key to make it as easy as possible for clients to book. Having to pick up the phone or get into an email chain is a barrier that will make many clients simply move onto the next provider </a:t>
            </a:r>
            <a:r>
              <a:rPr lang="en-IN" altLang="en-US" sz="3200"/>
              <a:t>- </a:t>
            </a:r>
            <a:r>
              <a:rPr lang="en-US" sz="3200"/>
              <a:t>one who offers seamless booking that takes no time at all. No-shows are one of the most frustrating elements of running a service business, you end up wasting an hour that could have brought in money. Most scheduling apps should offer one critical feature to reduce cancelations: automatic text reminders.</a:t>
            </a:r>
            <a:endParaRPr 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2" name="object 2"/>
          <p:cNvSpPr/>
          <p:nvPr/>
        </p:nvSpPr>
        <p:spPr>
          <a:xfrm>
            <a:off x="5857875" y="0"/>
            <a:ext cx="12430760" cy="10287000"/>
          </a:xfrm>
          <a:custGeom>
            <a:avLst/>
            <a:gdLst/>
            <a:ahLst/>
            <a:cxnLst/>
            <a:rect l="l" t="t" r="r" b="b"/>
            <a:pathLst>
              <a:path w="12158980" h="10287000">
                <a:moveTo>
                  <a:pt x="0" y="10287000"/>
                </a:moveTo>
                <a:lnTo>
                  <a:pt x="12158359" y="10287000"/>
                </a:lnTo>
                <a:lnTo>
                  <a:pt x="12158359" y="0"/>
                </a:lnTo>
                <a:lnTo>
                  <a:pt x="0" y="0"/>
                </a:lnTo>
                <a:lnTo>
                  <a:pt x="0" y="10287000"/>
                </a:lnTo>
                <a:close/>
              </a:path>
            </a:pathLst>
          </a:custGeom>
          <a:solidFill>
            <a:srgbClr val="ECECEC"/>
          </a:solidFill>
        </p:spPr>
        <p:txBody>
          <a:bodyPr wrap="square" lIns="0" tIns="0" rIns="0" bIns="0" rtlCol="0"/>
          <a:lstStyle/>
          <a:p/>
        </p:txBody>
      </p:sp>
      <p:sp>
        <p:nvSpPr>
          <p:cNvPr id="3" name="object 3"/>
          <p:cNvSpPr/>
          <p:nvPr/>
        </p:nvSpPr>
        <p:spPr>
          <a:xfrm>
            <a:off x="0" y="0"/>
            <a:ext cx="5857240" cy="10287000"/>
          </a:xfrm>
          <a:custGeom>
            <a:avLst/>
            <a:gdLst/>
            <a:ahLst/>
            <a:cxnLst/>
            <a:rect l="l" t="t" r="r" b="b"/>
            <a:pathLst>
              <a:path w="6129655" h="10287000">
                <a:moveTo>
                  <a:pt x="0" y="10286999"/>
                </a:moveTo>
                <a:lnTo>
                  <a:pt x="0" y="0"/>
                </a:lnTo>
                <a:lnTo>
                  <a:pt x="6129640" y="0"/>
                </a:lnTo>
                <a:lnTo>
                  <a:pt x="6129640" y="10286999"/>
                </a:lnTo>
                <a:lnTo>
                  <a:pt x="0" y="10286999"/>
                </a:lnTo>
                <a:close/>
              </a:path>
            </a:pathLst>
          </a:custGeom>
          <a:solidFill>
            <a:srgbClr val="E3B09D"/>
          </a:solidFill>
        </p:spPr>
        <p:txBody>
          <a:bodyPr wrap="square" lIns="0" tIns="0" rIns="0" bIns="0" rtlCol="0"/>
          <a:lstStyle/>
          <a:p/>
        </p:txBody>
      </p:sp>
      <p:sp>
        <p:nvSpPr>
          <p:cNvPr id="6" name="Text Box 5"/>
          <p:cNvSpPr txBox="1"/>
          <p:nvPr/>
        </p:nvSpPr>
        <p:spPr>
          <a:xfrm>
            <a:off x="381000" y="1028700"/>
            <a:ext cx="4970145" cy="922020"/>
          </a:xfrm>
          <a:prstGeom prst="rect">
            <a:avLst/>
          </a:prstGeom>
          <a:noFill/>
        </p:spPr>
        <p:txBody>
          <a:bodyPr wrap="square" rtlCol="0">
            <a:spAutoFit/>
          </a:bodyPr>
          <a:lstStyle/>
          <a:p>
            <a:r>
              <a:rPr lang="en-US" sz="5400" b="1">
                <a:solidFill>
                  <a:schemeClr val="bg1"/>
                </a:solidFill>
              </a:rPr>
              <a:t>INTRODUCTION</a:t>
            </a:r>
            <a:endParaRPr lang="en-US" sz="5400" b="1">
              <a:solidFill>
                <a:schemeClr val="bg1"/>
              </a:solidFill>
            </a:endParaRPr>
          </a:p>
        </p:txBody>
      </p:sp>
      <p:sp>
        <p:nvSpPr>
          <p:cNvPr id="9" name="Text Box 8"/>
          <p:cNvSpPr txBox="1"/>
          <p:nvPr/>
        </p:nvSpPr>
        <p:spPr>
          <a:xfrm>
            <a:off x="6145530" y="1231265"/>
            <a:ext cx="11609070" cy="7477760"/>
          </a:xfrm>
          <a:prstGeom prst="rect">
            <a:avLst/>
          </a:prstGeom>
          <a:noFill/>
        </p:spPr>
        <p:txBody>
          <a:bodyPr wrap="square" rtlCol="0">
            <a:spAutoFit/>
          </a:bodyPr>
          <a:lstStyle/>
          <a:p>
            <a:endParaRPr lang="en-US" sz="4000"/>
          </a:p>
          <a:p>
            <a:endParaRPr lang="en-US" sz="4000"/>
          </a:p>
          <a:p>
            <a:r>
              <a:rPr lang="en-US" sz="4000"/>
              <a:t>Web applications  have helped in streamlining many of the tasks we perform on a daily basis, and have made our lives easier. In  the past, these appointment processes were done  manually  and,  because  of  this,  there  were  many instances  of  overbooking  or  forgetting  to  cancel  an appointment  which  could  free  up  the  space  to  schedule another in its place. To eliminate human error due to setting appointments manually, a web application will be developed to make  the scheduling process easier</a:t>
            </a:r>
            <a:endParaRPr 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CECEC"/>
          </a:solidFill>
        </p:spPr>
        <p:txBody>
          <a:bodyPr wrap="square" lIns="0" tIns="0" rIns="0" bIns="0" rtlCol="0"/>
          <a:lstStyle/>
          <a:p/>
        </p:txBody>
      </p:sp>
      <p:sp>
        <p:nvSpPr>
          <p:cNvPr id="12" name="Text Box 11"/>
          <p:cNvSpPr txBox="1"/>
          <p:nvPr/>
        </p:nvSpPr>
        <p:spPr>
          <a:xfrm>
            <a:off x="699135" y="2479040"/>
            <a:ext cx="14312265" cy="5015865"/>
          </a:xfrm>
          <a:prstGeom prst="rect">
            <a:avLst/>
          </a:prstGeom>
          <a:noFill/>
        </p:spPr>
        <p:txBody>
          <a:bodyPr wrap="square" rtlCol="0">
            <a:spAutoFit/>
          </a:bodyPr>
          <a:lstStyle/>
          <a:p>
            <a:r>
              <a:rPr lang="en-US" sz="4000"/>
              <a:t>Time is a supreme for any human being. We try to schedule our time to</a:t>
            </a:r>
            <a:r>
              <a:rPr lang="en-IN" altLang="en-US" sz="4000"/>
              <a:t> </a:t>
            </a:r>
            <a:r>
              <a:rPr lang="en-US" sz="4000"/>
              <a:t>accomplish tasks that we have in a day, as time is a limited resource. This online scheduling apps can be useful for businesses as it works by making client interaction seamless and faster. Online scheduling apps allow clients to book from wherever they are on whatever device is most convenient for them, so they’re more likely to book instead of giving up in frustration and taking their business elsewhere.</a:t>
            </a:r>
            <a:endParaRPr lang="en-US" sz="4000"/>
          </a:p>
        </p:txBody>
      </p:sp>
      <p:sp>
        <p:nvSpPr>
          <p:cNvPr id="14" name="object 3"/>
          <p:cNvSpPr/>
          <p:nvPr/>
        </p:nvSpPr>
        <p:spPr>
          <a:xfrm>
            <a:off x="228600" y="266700"/>
            <a:ext cx="6920865" cy="1746885"/>
          </a:xfrm>
          <a:custGeom>
            <a:avLst/>
            <a:gdLst/>
            <a:ahLst/>
            <a:cxnLst/>
            <a:rect l="l" t="t" r="r" b="b"/>
            <a:pathLst>
              <a:path w="6920865" h="10287000">
                <a:moveTo>
                  <a:pt x="0" y="10286999"/>
                </a:moveTo>
                <a:lnTo>
                  <a:pt x="0" y="0"/>
                </a:lnTo>
                <a:lnTo>
                  <a:pt x="6920261" y="0"/>
                </a:lnTo>
                <a:lnTo>
                  <a:pt x="6920261" y="10286999"/>
                </a:lnTo>
                <a:lnTo>
                  <a:pt x="0" y="10286999"/>
                </a:lnTo>
                <a:close/>
              </a:path>
            </a:pathLst>
          </a:custGeom>
          <a:solidFill>
            <a:srgbClr val="E3B09D"/>
          </a:solidFill>
        </p:spPr>
        <p:txBody>
          <a:bodyPr wrap="square" lIns="0" tIns="0" rIns="0" bIns="0" rtlCol="0"/>
          <a:lstStyle/>
          <a:p/>
        </p:txBody>
      </p:sp>
      <p:sp>
        <p:nvSpPr>
          <p:cNvPr id="16" name="Text Box 15"/>
          <p:cNvSpPr txBox="1"/>
          <p:nvPr/>
        </p:nvSpPr>
        <p:spPr>
          <a:xfrm>
            <a:off x="304800" y="723900"/>
            <a:ext cx="7155815" cy="922020"/>
          </a:xfrm>
          <a:prstGeom prst="rect">
            <a:avLst/>
          </a:prstGeom>
          <a:noFill/>
        </p:spPr>
        <p:txBody>
          <a:bodyPr wrap="square" rtlCol="0">
            <a:spAutoFit/>
          </a:bodyPr>
          <a:lstStyle/>
          <a:p>
            <a:r>
              <a:rPr lang="en-IN" altLang="en-US" sz="5400"/>
              <a:t>PROBLEM STATEMENT</a:t>
            </a:r>
            <a:endParaRPr lang="en-IN" altLang="en-US" sz="5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CECEC"/>
          </a:solidFill>
        </p:spPr>
        <p:txBody>
          <a:bodyPr wrap="square" lIns="0" tIns="0" rIns="0" bIns="0" rtlCol="0"/>
          <a:lstStyle/>
          <a:p/>
        </p:txBody>
      </p:sp>
      <p:sp>
        <p:nvSpPr>
          <p:cNvPr id="5" name="object 5"/>
          <p:cNvSpPr/>
          <p:nvPr/>
        </p:nvSpPr>
        <p:spPr>
          <a:xfrm>
            <a:off x="0" y="0"/>
            <a:ext cx="18288000" cy="2761615"/>
          </a:xfrm>
          <a:custGeom>
            <a:avLst/>
            <a:gdLst/>
            <a:ahLst/>
            <a:cxnLst/>
            <a:rect l="l" t="t" r="r" b="b"/>
            <a:pathLst>
              <a:path w="18288000" h="2761615">
                <a:moveTo>
                  <a:pt x="18287999" y="2761154"/>
                </a:moveTo>
                <a:lnTo>
                  <a:pt x="0" y="2761154"/>
                </a:lnTo>
                <a:lnTo>
                  <a:pt x="0" y="0"/>
                </a:lnTo>
                <a:lnTo>
                  <a:pt x="18287999" y="0"/>
                </a:lnTo>
                <a:lnTo>
                  <a:pt x="18287999" y="2761154"/>
                </a:lnTo>
                <a:close/>
              </a:path>
            </a:pathLst>
          </a:custGeom>
          <a:solidFill>
            <a:srgbClr val="E16F4A"/>
          </a:solidFill>
        </p:spPr>
        <p:txBody>
          <a:bodyPr wrap="square" lIns="0" tIns="0" rIns="0" bIns="0" rtlCol="0"/>
          <a:lstStyle/>
          <a:p/>
        </p:txBody>
      </p:sp>
      <p:sp>
        <p:nvSpPr>
          <p:cNvPr id="6" name="object 6"/>
          <p:cNvSpPr txBox="1">
            <a:spLocks noGrp="1"/>
          </p:cNvSpPr>
          <p:nvPr>
            <p:ph type="title"/>
          </p:nvPr>
        </p:nvSpPr>
        <p:spPr>
          <a:xfrm>
            <a:off x="609600" y="1181100"/>
            <a:ext cx="11164570" cy="843280"/>
          </a:xfrm>
          <a:prstGeom prst="rect">
            <a:avLst/>
          </a:prstGeom>
        </p:spPr>
        <p:txBody>
          <a:bodyPr vert="horz" wrap="square" lIns="0" tIns="12700" rIns="0" bIns="0" rtlCol="0">
            <a:spAutoFit/>
          </a:bodyPr>
          <a:lstStyle/>
          <a:p>
            <a:pPr marL="12700">
              <a:lnSpc>
                <a:spcPct val="100000"/>
              </a:lnSpc>
              <a:spcBef>
                <a:spcPts val="100"/>
              </a:spcBef>
            </a:pPr>
            <a:r>
              <a:rPr lang="en-IN" sz="5400"/>
              <a:t>EXISTING SOLUTIONS</a:t>
            </a:r>
            <a:endParaRPr lang="en-IN" sz="5400"/>
          </a:p>
        </p:txBody>
      </p:sp>
      <p:pic>
        <p:nvPicPr>
          <p:cNvPr id="11" name="Picture 10"/>
          <p:cNvPicPr>
            <a:picLocks noChangeAspect="1"/>
          </p:cNvPicPr>
          <p:nvPr/>
        </p:nvPicPr>
        <p:blipFill>
          <a:blip r:embed="rId1"/>
          <a:stretch>
            <a:fillRect/>
          </a:stretch>
        </p:blipFill>
        <p:spPr>
          <a:xfrm>
            <a:off x="1066800" y="3848100"/>
            <a:ext cx="13825855" cy="4835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4"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CECEC"/>
          </a:solidFill>
        </p:spPr>
        <p:txBody>
          <a:bodyPr wrap="square" lIns="0" tIns="0" rIns="0" bIns="0" rtlCol="0"/>
          <a:lstStyle/>
          <a:p/>
        </p:txBody>
      </p:sp>
      <p:pic>
        <p:nvPicPr>
          <p:cNvPr id="5" name="Content Placeholder 4"/>
          <p:cNvPicPr>
            <a:picLocks noGrp="1" noChangeAspect="1"/>
          </p:cNvPicPr>
          <p:nvPr>
            <p:ph sz="half" idx="2"/>
          </p:nvPr>
        </p:nvPicPr>
        <p:blipFill>
          <a:blip r:embed="rId1"/>
          <a:stretch>
            <a:fillRect/>
          </a:stretch>
        </p:blipFill>
        <p:spPr>
          <a:xfrm>
            <a:off x="685800" y="1790700"/>
            <a:ext cx="16063595" cy="8238490"/>
          </a:xfrm>
          <a:prstGeom prst="rect">
            <a:avLst/>
          </a:prstGeom>
        </p:spPr>
      </p:pic>
      <p:pic>
        <p:nvPicPr>
          <p:cNvPr id="8" name="Content Placeholder 7"/>
          <p:cNvPicPr>
            <a:picLocks noGrp="1" noChangeAspect="1"/>
          </p:cNvPicPr>
          <p:nvPr>
            <p:ph sz="half" idx="3"/>
          </p:nvPr>
        </p:nvPicPr>
        <p:blipFill>
          <a:blip r:embed="rId2"/>
          <a:stretch>
            <a:fillRect/>
          </a:stretch>
        </p:blipFill>
        <p:spPr>
          <a:xfrm>
            <a:off x="685800" y="1041400"/>
            <a:ext cx="16063595" cy="749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5516880" cy="10287000"/>
          </a:xfrm>
          <a:custGeom>
            <a:avLst/>
            <a:gdLst/>
            <a:ahLst/>
            <a:cxnLst/>
            <a:rect l="l" t="t" r="r" b="b"/>
            <a:pathLst>
              <a:path w="6920865" h="10287000">
                <a:moveTo>
                  <a:pt x="0" y="10286999"/>
                </a:moveTo>
                <a:lnTo>
                  <a:pt x="0" y="0"/>
                </a:lnTo>
                <a:lnTo>
                  <a:pt x="6920261" y="0"/>
                </a:lnTo>
                <a:lnTo>
                  <a:pt x="6920261" y="10286999"/>
                </a:lnTo>
                <a:lnTo>
                  <a:pt x="0" y="10286999"/>
                </a:lnTo>
                <a:close/>
              </a:path>
            </a:pathLst>
          </a:custGeom>
          <a:solidFill>
            <a:srgbClr val="E3B09D"/>
          </a:solidFill>
        </p:spPr>
        <p:txBody>
          <a:bodyPr wrap="square" lIns="0" tIns="0" rIns="0" bIns="0" rtlCol="0"/>
          <a:lstStyle/>
          <a:p/>
        </p:txBody>
      </p:sp>
      <p:sp>
        <p:nvSpPr>
          <p:cNvPr id="2" name="Text Box 1"/>
          <p:cNvSpPr txBox="1"/>
          <p:nvPr/>
        </p:nvSpPr>
        <p:spPr>
          <a:xfrm>
            <a:off x="668655" y="1018540"/>
            <a:ext cx="4842510" cy="1106805"/>
          </a:xfrm>
          <a:prstGeom prst="rect">
            <a:avLst/>
          </a:prstGeom>
          <a:noFill/>
        </p:spPr>
        <p:txBody>
          <a:bodyPr wrap="square" rtlCol="0">
            <a:spAutoFit/>
          </a:bodyPr>
          <a:lstStyle/>
          <a:p>
            <a:r>
              <a:rPr lang="en-US" sz="6600" b="1"/>
              <a:t>ALGORITHM</a:t>
            </a:r>
            <a:endParaRPr lang="en-US" sz="6600" b="1"/>
          </a:p>
        </p:txBody>
      </p:sp>
      <p:sp>
        <p:nvSpPr>
          <p:cNvPr id="4" name="Text Box 3"/>
          <p:cNvSpPr txBox="1"/>
          <p:nvPr/>
        </p:nvSpPr>
        <p:spPr>
          <a:xfrm>
            <a:off x="5562600" y="4973320"/>
            <a:ext cx="9869805" cy="1198880"/>
          </a:xfrm>
          <a:prstGeom prst="rect">
            <a:avLst/>
          </a:prstGeom>
          <a:noFill/>
        </p:spPr>
        <p:txBody>
          <a:bodyPr wrap="square" rtlCol="0" anchor="t">
            <a:spAutoFit/>
          </a:bodyPr>
          <a:lstStyle/>
          <a:p>
            <a:r>
              <a:rPr lang="en-US" sz="3600"/>
              <a:t>The hopcroft-karp algorithm works in phases, where each phase is looking for augmenting paths.</a:t>
            </a:r>
            <a:endParaRPr lang="en-US" sz="3600"/>
          </a:p>
        </p:txBody>
      </p:sp>
      <p:sp>
        <p:nvSpPr>
          <p:cNvPr id="5" name="Text Box 4"/>
          <p:cNvSpPr txBox="1"/>
          <p:nvPr/>
        </p:nvSpPr>
        <p:spPr>
          <a:xfrm>
            <a:off x="5631180" y="4152900"/>
            <a:ext cx="7025640" cy="706755"/>
          </a:xfrm>
          <a:prstGeom prst="rect">
            <a:avLst/>
          </a:prstGeom>
          <a:noFill/>
        </p:spPr>
        <p:txBody>
          <a:bodyPr wrap="square" rtlCol="0">
            <a:spAutoFit/>
          </a:bodyPr>
          <a:lstStyle/>
          <a:p>
            <a:r>
              <a:rPr lang="en-US" sz="4000" b="1"/>
              <a:t>Hopcroft-Karp Algorithm:</a:t>
            </a:r>
            <a:endParaRPr lang="en-US" sz="4000" b="1"/>
          </a:p>
        </p:txBody>
      </p:sp>
      <p:sp>
        <p:nvSpPr>
          <p:cNvPr id="6" name="Text Box 5"/>
          <p:cNvSpPr txBox="1"/>
          <p:nvPr/>
        </p:nvSpPr>
        <p:spPr>
          <a:xfrm>
            <a:off x="5715000" y="1485900"/>
            <a:ext cx="10189845" cy="2553335"/>
          </a:xfrm>
          <a:prstGeom prst="rect">
            <a:avLst/>
          </a:prstGeom>
          <a:noFill/>
        </p:spPr>
        <p:txBody>
          <a:bodyPr wrap="square" rtlCol="0" anchor="t">
            <a:spAutoFit/>
          </a:bodyPr>
          <a:lstStyle/>
          <a:p>
            <a:r>
              <a:rPr lang="en-US" sz="3200"/>
              <a:t>We have to schedule appointments into available slots. If a service provider has a fixed number of time slots available for consultations, and a number of clients who want to take appointment, then we need to work out the most efficient way to match these together. so we use hopcroft algorithm,</a:t>
            </a:r>
            <a:endParaRPr lang="en-US" sz="3200"/>
          </a:p>
        </p:txBody>
      </p:sp>
      <p:sp>
        <p:nvSpPr>
          <p:cNvPr id="7" name="Text Box 6"/>
          <p:cNvSpPr txBox="1"/>
          <p:nvPr/>
        </p:nvSpPr>
        <p:spPr>
          <a:xfrm>
            <a:off x="5687060" y="6667500"/>
            <a:ext cx="10245725" cy="2245360"/>
          </a:xfrm>
          <a:prstGeom prst="rect">
            <a:avLst/>
          </a:prstGeom>
          <a:noFill/>
        </p:spPr>
        <p:txBody>
          <a:bodyPr wrap="square" rtlCol="0" anchor="t">
            <a:spAutoFit/>
          </a:bodyPr>
          <a:lstStyle/>
          <a:p>
            <a:r>
              <a:rPr lang="en-US" sz="3200" b="1"/>
              <a:t>BFS:</a:t>
            </a:r>
            <a:endParaRPr lang="en-US" sz="3200" b="1"/>
          </a:p>
          <a:p>
            <a:r>
              <a:rPr lang="en-US" sz="3600"/>
              <a:t>At the start of each phase, we perform a breadth-first search across the entire graph to discover if any augmenting paths exist, and the lengths of them</a:t>
            </a:r>
            <a:endParaRPr 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05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CECEC"/>
          </a:solidFill>
        </p:spPr>
        <p:txBody>
          <a:bodyPr wrap="square" lIns="0" tIns="0" rIns="0" bIns="0" rtlCol="0"/>
          <a:lstStyle/>
          <a:p/>
        </p:txBody>
      </p:sp>
      <p:sp>
        <p:nvSpPr>
          <p:cNvPr id="3" name="Text Box 2"/>
          <p:cNvSpPr txBox="1"/>
          <p:nvPr/>
        </p:nvSpPr>
        <p:spPr>
          <a:xfrm>
            <a:off x="685800" y="1409700"/>
            <a:ext cx="16432530" cy="2306955"/>
          </a:xfrm>
          <a:prstGeom prst="rect">
            <a:avLst/>
          </a:prstGeom>
          <a:noFill/>
        </p:spPr>
        <p:txBody>
          <a:bodyPr wrap="square" rtlCol="0">
            <a:spAutoFit/>
          </a:bodyPr>
          <a:lstStyle/>
          <a:p>
            <a:r>
              <a:rPr lang="en-US" sz="3600" b="1"/>
              <a:t>DFS:</a:t>
            </a:r>
            <a:endParaRPr lang="en-US" sz="3600" b="1"/>
          </a:p>
          <a:p>
            <a:r>
              <a:rPr lang="en-US" sz="3600"/>
              <a:t>If we find an augmenting path, then we will expand our matching. This is done by iterating over every vertex in that is not currently paired and running a depth-first search across the graph starting from there.</a:t>
            </a:r>
            <a:endParaRPr lang="en-US" sz="3600"/>
          </a:p>
        </p:txBody>
      </p:sp>
      <p:pic>
        <p:nvPicPr>
          <p:cNvPr id="4098" name="Picture 2" descr="https://www.baeldung.com/wp-content/uploads/sites/4/2021/03/Screenshot-2021-02-17-at-07.36.07-300x224-1.png"/>
          <p:cNvPicPr>
            <a:picLocks noChangeAspect="1" noChangeArrowheads="1"/>
          </p:cNvPicPr>
          <p:nvPr/>
        </p:nvPicPr>
        <p:blipFill>
          <a:blip r:embed="rId1"/>
          <a:srcRect/>
          <a:stretch>
            <a:fillRect/>
          </a:stretch>
        </p:blipFill>
        <p:spPr bwMode="auto">
          <a:xfrm>
            <a:off x="1905000" y="4533900"/>
            <a:ext cx="3657600" cy="3657601"/>
          </a:xfrm>
          <a:prstGeom prst="rect">
            <a:avLst/>
          </a:prstGeom>
          <a:noFill/>
        </p:spPr>
      </p:pic>
      <p:pic>
        <p:nvPicPr>
          <p:cNvPr id="4100" name="Picture 4" descr="https://www.baeldung.com/wp-content/uploads/sites/4/2021/03/Screenshot-2021-02-17-at-07.39.39-300x224-1.png"/>
          <p:cNvPicPr>
            <a:picLocks noChangeAspect="1" noChangeArrowheads="1"/>
          </p:cNvPicPr>
          <p:nvPr/>
        </p:nvPicPr>
        <p:blipFill>
          <a:blip r:embed="rId2"/>
          <a:srcRect/>
          <a:stretch>
            <a:fillRect/>
          </a:stretch>
        </p:blipFill>
        <p:spPr bwMode="auto">
          <a:xfrm>
            <a:off x="10210800" y="4533900"/>
            <a:ext cx="3429000" cy="3429000"/>
          </a:xfrm>
          <a:prstGeom prst="rect">
            <a:avLst/>
          </a:prstGeom>
          <a:noFill/>
        </p:spPr>
      </p:pic>
      <p:sp>
        <p:nvSpPr>
          <p:cNvPr id="14" name="TextBox 13"/>
          <p:cNvSpPr txBox="1"/>
          <p:nvPr/>
        </p:nvSpPr>
        <p:spPr>
          <a:xfrm>
            <a:off x="990600" y="8724900"/>
            <a:ext cx="14097000" cy="1077218"/>
          </a:xfrm>
          <a:prstGeom prst="rect">
            <a:avLst/>
          </a:prstGeom>
          <a:noFill/>
        </p:spPr>
        <p:txBody>
          <a:bodyPr wrap="square" rtlCol="0">
            <a:spAutoFit/>
          </a:bodyPr>
          <a:lstStyle/>
          <a:p>
            <a:r>
              <a:rPr lang="en-US" sz="3200" dirty="0" smtClean="0"/>
              <a:t>Here C - 1</a:t>
            </a:r>
            <a:r>
              <a:rPr lang="en-US" sz="3200" dirty="0" smtClean="0"/>
              <a:t> gets removed from the matching, whilst adding  and  into it. The end result is that we now have 2 paths in the matching.</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3543</Words>
  <Application>WPS Presentation</Application>
  <PresentationFormat>Custom</PresentationFormat>
  <Paragraphs>94</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Georgia</vt:lpstr>
      <vt:lpstr>Trebuchet MS</vt:lpstr>
      <vt:lpstr>Trebuchet MS</vt:lpstr>
      <vt:lpstr>Arial</vt:lpstr>
      <vt:lpstr>Calibri</vt:lpstr>
      <vt:lpstr>Microsoft YaHei</vt:lpstr>
      <vt:lpstr>Arial Unicode MS</vt:lpstr>
      <vt:lpstr>Office Theme</vt:lpstr>
      <vt:lpstr>ONLINE SCHEDULING FOR BUSINESS APPLICATIONS</vt:lpstr>
      <vt:lpstr>INDEX</vt:lpstr>
      <vt:lpstr>PowerPoint 演示文稿</vt:lpstr>
      <vt:lpstr>PowerPoint 演示文稿</vt:lpstr>
      <vt:lpstr>PowerPoint 演示文稿</vt:lpstr>
      <vt:lpstr>EXISTING SOLUTIONS</vt:lpstr>
      <vt:lpstr>PowerPoint 演示文稿</vt:lpstr>
      <vt:lpstr>PowerPoint 演示文稿</vt:lpstr>
      <vt:lpstr>PowerPoint 演示文稿</vt:lpstr>
      <vt:lpstr>PowerPoint 演示文稿</vt:lpstr>
      <vt:lpstr>PowerPoint 演示文稿</vt:lpstr>
      <vt:lpstr>PowerPoint 演示文稿</vt:lpstr>
      <vt:lpstr>Insert a parting or call-to-action  message here.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Appointments Online: The Power Of Deferred Decision-Making</dc:title>
  <dc:creator>Kolli Mounika</dc:creator>
  <cp:keywords>DAE45KFiGkc,BAE2nkKugJ4</cp:keywords>
  <cp:lastModifiedBy>ADMIN</cp:lastModifiedBy>
  <cp:revision>13</cp:revision>
  <dcterms:created xsi:type="dcterms:W3CDTF">2022-02-20T13:15:00Z</dcterms:created>
  <dcterms:modified xsi:type="dcterms:W3CDTF">2022-02-21T03:40:01Z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2022-02-20T16:30:00Z</vt:filetime>
  </property>
  <property fmtid="{D5CDD505-2E9C-101B-9397-08002B2CF9AE}" pid="3" name="Creator">
    <vt:lpwstr>Canva</vt:lpwstr>
  </property>
  <property fmtid="{D5CDD505-2E9C-101B-9397-08002B2CF9AE}" pid="4" name="LastSaved">
    <vt:filetime>2022-02-20T16:30:00Z</vt:filetime>
  </property>
  <property fmtid="{D5CDD505-2E9C-101B-9397-08002B2CF9AE}" pid="5" name="ICV">
    <vt:lpwstr>03E42488839340A88A53D241FC80D02A</vt:lpwstr>
  </property>
  <property fmtid="{D5CDD505-2E9C-101B-9397-08002B2CF9AE}" pid="6" name="KSOProductBuildVer">
    <vt:lpwstr>1033-11.2.0.10463</vt:lpwstr>
  </property>
</Properties>
</file>