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70" r:id="rId11"/>
    <p:sldId id="264" r:id="rId12"/>
    <p:sldId id="267" r:id="rId13"/>
    <p:sldId id="268" r:id="rId14"/>
    <p:sldId id="265" r:id="rId15"/>
    <p:sldId id="266" r:id="rId16"/>
  </p:sldIdLst>
  <p:sldSz cx="18288000" cy="10287000"/>
  <p:notesSz cx="6858000" cy="9144000"/>
  <p:embeddedFontLst>
    <p:embeddedFont>
      <p:font typeface="HK Grotesk Bold" charset="0"/>
      <p:regular r:id="rId17"/>
    </p:embeddedFont>
    <p:embeddedFont>
      <p:font typeface="HK Grotesk Medium" charset="0"/>
      <p:regular r:id="rId18"/>
    </p:embeddedFont>
    <p:embeddedFont>
      <p:font typeface="Calibri" pitchFamily="34" charset="0"/>
      <p:regular r:id="rId19"/>
      <p:bold r:id="rId20"/>
      <p:italic r:id="rId21"/>
      <p:boldItalic r:id="rId22"/>
    </p:embeddedFont>
    <p:embeddedFont>
      <p:font typeface="HK Grotesk Light" charset="0"/>
      <p:regular r:id="rId23"/>
    </p:embeddedFont>
    <p:embeddedFont>
      <p:font typeface="HK Grotesk Light Bold"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55" d="100"/>
          <a:sy n="55" d="100"/>
        </p:scale>
        <p:origin x="-658" y="-96"/>
      </p:cViewPr>
      <p:guideLst>
        <p:guide orient="horz" pos="2180"/>
        <p:guide pos="2872"/>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1999"/>
          </a:blip>
          <a:srcRect l="17286" t="4486" b="21772"/>
          <a:stretch>
            <a:fillRect/>
          </a:stretch>
        </p:blipFill>
        <p:spPr>
          <a:xfrm>
            <a:off x="0" y="0"/>
            <a:ext cx="17259300" cy="10270733"/>
          </a:xfrm>
          <a:prstGeom prst="rect">
            <a:avLst/>
          </a:prstGeom>
        </p:spPr>
      </p:pic>
      <p:sp>
        <p:nvSpPr>
          <p:cNvPr id="3" name="AutoShape 3"/>
          <p:cNvSpPr/>
          <p:nvPr/>
        </p:nvSpPr>
        <p:spPr>
          <a:xfrm>
            <a:off x="17259300" y="1472898"/>
            <a:ext cx="1028700" cy="8987985"/>
          </a:xfrm>
          <a:prstGeom prst="rect">
            <a:avLst/>
          </a:prstGeom>
          <a:solidFill>
            <a:srgbClr val="45AD7E"/>
          </a:solidFill>
        </p:spPr>
      </p:sp>
      <p:grpSp>
        <p:nvGrpSpPr>
          <p:cNvPr id="4" name="Group 4"/>
          <p:cNvGrpSpPr/>
          <p:nvPr/>
        </p:nvGrpSpPr>
        <p:grpSpPr>
          <a:xfrm>
            <a:off x="1028700" y="1989866"/>
            <a:ext cx="13927158" cy="7352302"/>
            <a:chOff x="0" y="0"/>
            <a:chExt cx="18569544" cy="9803070"/>
          </a:xfrm>
        </p:grpSpPr>
        <p:sp>
          <p:nvSpPr>
            <p:cNvPr id="5" name="TextBox 5"/>
            <p:cNvSpPr txBox="1"/>
            <p:nvPr/>
          </p:nvSpPr>
          <p:spPr>
            <a:xfrm>
              <a:off x="0" y="276225"/>
              <a:ext cx="18569544" cy="7839869"/>
            </a:xfrm>
            <a:prstGeom prst="rect">
              <a:avLst/>
            </a:prstGeom>
          </p:spPr>
          <p:txBody>
            <a:bodyPr lIns="0" tIns="0" rIns="0" bIns="0" rtlCol="0" anchor="t">
              <a:spAutoFit/>
            </a:bodyPr>
            <a:lstStyle/>
            <a:p>
              <a:pPr>
                <a:lnSpc>
                  <a:spcPts val="15000"/>
                </a:lnSpc>
              </a:pPr>
              <a:r>
                <a:rPr lang="en-US" sz="15000" spc="-300">
                  <a:solidFill>
                    <a:srgbClr val="F0F0EE"/>
                  </a:solidFill>
                  <a:latin typeface="HK Grotesk Bold" panose="00000800000000000000"/>
                </a:rPr>
                <a:t>VIDEO TO AUDIO CONVERTOR</a:t>
              </a:r>
            </a:p>
          </p:txBody>
        </p:sp>
        <p:sp>
          <p:nvSpPr>
            <p:cNvPr id="6" name="TextBox 6"/>
            <p:cNvSpPr txBox="1"/>
            <p:nvPr/>
          </p:nvSpPr>
          <p:spPr>
            <a:xfrm>
              <a:off x="0" y="8642499"/>
              <a:ext cx="18569544" cy="1160570"/>
            </a:xfrm>
            <a:prstGeom prst="rect">
              <a:avLst/>
            </a:prstGeom>
          </p:spPr>
          <p:txBody>
            <a:bodyPr lIns="0" tIns="0" rIns="0" bIns="0" rtlCol="0" anchor="t">
              <a:spAutoFit/>
            </a:bodyPr>
            <a:lstStyle/>
            <a:p>
              <a:pPr>
                <a:lnSpc>
                  <a:spcPts val="7280"/>
                </a:lnSpc>
              </a:pPr>
              <a:r>
                <a:rPr lang="en-US" sz="5200" spc="103">
                  <a:solidFill>
                    <a:srgbClr val="F0F0EE"/>
                  </a:solidFill>
                  <a:latin typeface="HK Grotesk Medium" panose="00000600000000000000"/>
                </a:rPr>
                <a:t>USING PYTHON</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3388" y="1516728"/>
            <a:ext cx="18006012" cy="8655972"/>
          </a:xfrm>
          <a:prstGeom prst="rect">
            <a:avLst/>
          </a:prstGeom>
          <a:solidFill>
            <a:srgbClr val="45AD7E"/>
          </a:solidFill>
        </p:spPr>
      </p:sp>
      <p:sp>
        <p:nvSpPr>
          <p:cNvPr id="4" name="Flowchart: Data 3">
            <a:extLst>
              <a:ext uri="{FF2B5EF4-FFF2-40B4-BE49-F238E27FC236}">
                <a16:creationId xmlns:a16="http://schemas.microsoft.com/office/drawing/2014/main" xmlns="" id="{73BC0F97-1363-4964-AEC7-0F5B8FAF48F8}"/>
              </a:ext>
            </a:extLst>
          </p:cNvPr>
          <p:cNvSpPr/>
          <p:nvPr/>
        </p:nvSpPr>
        <p:spPr>
          <a:xfrm>
            <a:off x="2171348" y="4609369"/>
            <a:ext cx="2362200" cy="147353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GIVE INPUT</a:t>
            </a:r>
          </a:p>
          <a:p>
            <a:pPr algn="ctr"/>
            <a:r>
              <a:rPr lang="en-US" dirty="0"/>
              <a:t>1.YT URL</a:t>
            </a:r>
          </a:p>
          <a:p>
            <a:pPr algn="ctr"/>
            <a:r>
              <a:rPr lang="en-US" dirty="0"/>
              <a:t>2.FILE</a:t>
            </a:r>
          </a:p>
        </p:txBody>
      </p:sp>
      <p:sp>
        <p:nvSpPr>
          <p:cNvPr id="5" name="Flowchart: Data 4">
            <a:extLst>
              <a:ext uri="{FF2B5EF4-FFF2-40B4-BE49-F238E27FC236}">
                <a16:creationId xmlns:a16="http://schemas.microsoft.com/office/drawing/2014/main" xmlns="" id="{9673DD77-A673-44B4-AF8C-A0D5DD8D1676}"/>
              </a:ext>
            </a:extLst>
          </p:cNvPr>
          <p:cNvSpPr/>
          <p:nvPr/>
        </p:nvSpPr>
        <p:spPr>
          <a:xfrm>
            <a:off x="7520988" y="4755085"/>
            <a:ext cx="1676400" cy="113644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GIVE URL</a:t>
            </a:r>
          </a:p>
        </p:txBody>
      </p:sp>
      <p:sp>
        <p:nvSpPr>
          <p:cNvPr id="6" name="Flowchart: Data 5">
            <a:extLst>
              <a:ext uri="{FF2B5EF4-FFF2-40B4-BE49-F238E27FC236}">
                <a16:creationId xmlns:a16="http://schemas.microsoft.com/office/drawing/2014/main" xmlns="" id="{51E13AA5-7A90-40E0-BA22-0D03FF7BD96B}"/>
              </a:ext>
            </a:extLst>
          </p:cNvPr>
          <p:cNvSpPr/>
          <p:nvPr/>
        </p:nvSpPr>
        <p:spPr>
          <a:xfrm>
            <a:off x="7880467" y="2778895"/>
            <a:ext cx="1676400" cy="113644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UPLOAD FILE</a:t>
            </a:r>
          </a:p>
        </p:txBody>
      </p:sp>
      <p:sp>
        <p:nvSpPr>
          <p:cNvPr id="7" name="Flowchart: Terminator 6">
            <a:extLst>
              <a:ext uri="{FF2B5EF4-FFF2-40B4-BE49-F238E27FC236}">
                <a16:creationId xmlns:a16="http://schemas.microsoft.com/office/drawing/2014/main" xmlns="" id="{49FB6A8E-90A4-4EBF-BD82-F4803E6DCE40}"/>
              </a:ext>
            </a:extLst>
          </p:cNvPr>
          <p:cNvSpPr/>
          <p:nvPr/>
        </p:nvSpPr>
        <p:spPr>
          <a:xfrm>
            <a:off x="312999" y="5003236"/>
            <a:ext cx="1371600" cy="6858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8" name="Flowchart: Terminator 7">
            <a:extLst>
              <a:ext uri="{FF2B5EF4-FFF2-40B4-BE49-F238E27FC236}">
                <a16:creationId xmlns:a16="http://schemas.microsoft.com/office/drawing/2014/main" xmlns="" id="{6B87819C-1FF1-449A-B182-72A9BB8D5688}"/>
              </a:ext>
            </a:extLst>
          </p:cNvPr>
          <p:cNvSpPr/>
          <p:nvPr/>
        </p:nvSpPr>
        <p:spPr>
          <a:xfrm>
            <a:off x="15130785" y="7443194"/>
            <a:ext cx="1371600" cy="6858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sp>
        <p:nvSpPr>
          <p:cNvPr id="9" name="Flowchart: Decision 8">
            <a:extLst>
              <a:ext uri="{FF2B5EF4-FFF2-40B4-BE49-F238E27FC236}">
                <a16:creationId xmlns:a16="http://schemas.microsoft.com/office/drawing/2014/main" xmlns="" id="{AD6A8572-9AE0-4617-8087-800539231C3F}"/>
              </a:ext>
            </a:extLst>
          </p:cNvPr>
          <p:cNvSpPr/>
          <p:nvPr/>
        </p:nvSpPr>
        <p:spPr>
          <a:xfrm>
            <a:off x="5069927" y="4715441"/>
            <a:ext cx="1600200" cy="122575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n==1</a:t>
            </a:r>
          </a:p>
        </p:txBody>
      </p:sp>
      <p:sp>
        <p:nvSpPr>
          <p:cNvPr id="10" name="Flowchart: Decision 9">
            <a:extLst>
              <a:ext uri="{FF2B5EF4-FFF2-40B4-BE49-F238E27FC236}">
                <a16:creationId xmlns:a16="http://schemas.microsoft.com/office/drawing/2014/main" xmlns="" id="{16780A28-F4D3-40D2-9B60-061A6DE5CC8E}"/>
              </a:ext>
            </a:extLst>
          </p:cNvPr>
          <p:cNvSpPr/>
          <p:nvPr/>
        </p:nvSpPr>
        <p:spPr>
          <a:xfrm>
            <a:off x="5069927" y="2734241"/>
            <a:ext cx="1600200" cy="122575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Else if n==2</a:t>
            </a:r>
          </a:p>
        </p:txBody>
      </p:sp>
      <p:sp>
        <p:nvSpPr>
          <p:cNvPr id="11" name="Rectangle 10">
            <a:extLst>
              <a:ext uri="{FF2B5EF4-FFF2-40B4-BE49-F238E27FC236}">
                <a16:creationId xmlns:a16="http://schemas.microsoft.com/office/drawing/2014/main" xmlns="" id="{AE2CBB6F-0F05-443D-AD32-9B1E5FA1AF23}"/>
              </a:ext>
            </a:extLst>
          </p:cNvPr>
          <p:cNvSpPr/>
          <p:nvPr/>
        </p:nvSpPr>
        <p:spPr>
          <a:xfrm>
            <a:off x="10199632" y="4710429"/>
            <a:ext cx="1394412" cy="12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QUALITY</a:t>
            </a:r>
          </a:p>
        </p:txBody>
      </p:sp>
      <p:sp>
        <p:nvSpPr>
          <p:cNvPr id="12" name="Rectangle 11">
            <a:extLst>
              <a:ext uri="{FF2B5EF4-FFF2-40B4-BE49-F238E27FC236}">
                <a16:creationId xmlns:a16="http://schemas.microsoft.com/office/drawing/2014/main" xmlns="" id="{A52D8BE5-5A80-440A-A963-689E22D6B534}"/>
              </a:ext>
            </a:extLst>
          </p:cNvPr>
          <p:cNvSpPr/>
          <p:nvPr/>
        </p:nvSpPr>
        <p:spPr>
          <a:xfrm>
            <a:off x="12679341" y="4710428"/>
            <a:ext cx="1394411" cy="12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AUDIO</a:t>
            </a:r>
          </a:p>
        </p:txBody>
      </p:sp>
      <p:sp>
        <p:nvSpPr>
          <p:cNvPr id="13" name="Rectangle 12">
            <a:extLst>
              <a:ext uri="{FF2B5EF4-FFF2-40B4-BE49-F238E27FC236}">
                <a16:creationId xmlns:a16="http://schemas.microsoft.com/office/drawing/2014/main" xmlns="" id="{8412081D-69D2-4691-B3A3-1C3BE514E335}"/>
              </a:ext>
            </a:extLst>
          </p:cNvPr>
          <p:cNvSpPr/>
          <p:nvPr/>
        </p:nvSpPr>
        <p:spPr>
          <a:xfrm>
            <a:off x="15107973" y="4710427"/>
            <a:ext cx="1394412" cy="12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AUDIO</a:t>
            </a:r>
          </a:p>
        </p:txBody>
      </p:sp>
      <p:cxnSp>
        <p:nvCxnSpPr>
          <p:cNvPr id="14" name="Straight Arrow Connector 13">
            <a:extLst>
              <a:ext uri="{FF2B5EF4-FFF2-40B4-BE49-F238E27FC236}">
                <a16:creationId xmlns:a16="http://schemas.microsoft.com/office/drawing/2014/main" xmlns="" id="{1885C563-369F-4D11-A041-3F990C65F34C}"/>
              </a:ext>
            </a:extLst>
          </p:cNvPr>
          <p:cNvCxnSpPr>
            <a:cxnSpLocks/>
            <a:endCxn id="4" idx="2"/>
          </p:cNvCxnSpPr>
          <p:nvPr/>
        </p:nvCxnSpPr>
        <p:spPr>
          <a:xfrm>
            <a:off x="1684599" y="5346136"/>
            <a:ext cx="7229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xmlns="" id="{2E2D8AE7-7449-4997-9471-6BAB671BC5A4}"/>
              </a:ext>
            </a:extLst>
          </p:cNvPr>
          <p:cNvCxnSpPr>
            <a:cxnSpLocks/>
            <a:stCxn id="4" idx="5"/>
            <a:endCxn id="9" idx="1"/>
          </p:cNvCxnSpPr>
          <p:nvPr/>
        </p:nvCxnSpPr>
        <p:spPr>
          <a:xfrm flipV="1">
            <a:off x="4297328" y="5328319"/>
            <a:ext cx="772599" cy="178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xmlns="" id="{F1DC2739-F06B-42B1-AA4B-997CA1618070}"/>
              </a:ext>
            </a:extLst>
          </p:cNvPr>
          <p:cNvCxnSpPr>
            <a:cxnSpLocks/>
            <a:stCxn id="9" idx="3"/>
            <a:endCxn id="5" idx="2"/>
          </p:cNvCxnSpPr>
          <p:nvPr/>
        </p:nvCxnSpPr>
        <p:spPr>
          <a:xfrm flipV="1">
            <a:off x="6670127" y="5323308"/>
            <a:ext cx="1018501" cy="50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xmlns="" id="{C7E3B8CC-D8AA-4415-829B-B104141726FB}"/>
              </a:ext>
            </a:extLst>
          </p:cNvPr>
          <p:cNvCxnSpPr>
            <a:cxnSpLocks/>
            <a:stCxn id="5" idx="5"/>
            <a:endCxn id="11" idx="1"/>
          </p:cNvCxnSpPr>
          <p:nvPr/>
        </p:nvCxnSpPr>
        <p:spPr>
          <a:xfrm flipV="1">
            <a:off x="9029748" y="5323307"/>
            <a:ext cx="11698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xmlns="" id="{F5FDD62C-86C1-4B85-B4E0-49DE23F16E06}"/>
              </a:ext>
            </a:extLst>
          </p:cNvPr>
          <p:cNvCxnSpPr>
            <a:cxnSpLocks/>
            <a:stCxn id="11" idx="3"/>
            <a:endCxn id="12" idx="1"/>
          </p:cNvCxnSpPr>
          <p:nvPr/>
        </p:nvCxnSpPr>
        <p:spPr>
          <a:xfrm flipV="1">
            <a:off x="11594044" y="5323306"/>
            <a:ext cx="108529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xmlns="" id="{020776B0-8CE7-4966-B61D-A416427BFD10}"/>
              </a:ext>
            </a:extLst>
          </p:cNvPr>
          <p:cNvCxnSpPr>
            <a:cxnSpLocks/>
            <a:stCxn id="12" idx="3"/>
            <a:endCxn id="13" idx="1"/>
          </p:cNvCxnSpPr>
          <p:nvPr/>
        </p:nvCxnSpPr>
        <p:spPr>
          <a:xfrm flipV="1">
            <a:off x="14073752" y="5323305"/>
            <a:ext cx="103422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xmlns="" id="{52BF6EDF-647A-4A06-9054-7F845C63E30F}"/>
              </a:ext>
            </a:extLst>
          </p:cNvPr>
          <p:cNvCxnSpPr>
            <a:cxnSpLocks/>
            <a:stCxn id="13" idx="2"/>
            <a:endCxn id="8" idx="0"/>
          </p:cNvCxnSpPr>
          <p:nvPr/>
        </p:nvCxnSpPr>
        <p:spPr>
          <a:xfrm>
            <a:off x="15805179" y="5936182"/>
            <a:ext cx="11406" cy="15070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xmlns="" id="{F296F849-2A99-4ABD-91D6-F6D9B0791A9D}"/>
              </a:ext>
            </a:extLst>
          </p:cNvPr>
          <p:cNvCxnSpPr>
            <a:cxnSpLocks/>
            <a:stCxn id="9" idx="0"/>
            <a:endCxn id="10" idx="2"/>
          </p:cNvCxnSpPr>
          <p:nvPr/>
        </p:nvCxnSpPr>
        <p:spPr>
          <a:xfrm flipV="1">
            <a:off x="5870027" y="3959996"/>
            <a:ext cx="0" cy="75544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xmlns="" id="{BEF256BB-4D10-4C2B-81B0-86CB2EBA5922}"/>
              </a:ext>
            </a:extLst>
          </p:cNvPr>
          <p:cNvCxnSpPr>
            <a:cxnSpLocks/>
            <a:stCxn id="10" idx="3"/>
            <a:endCxn id="6" idx="2"/>
          </p:cNvCxnSpPr>
          <p:nvPr/>
        </p:nvCxnSpPr>
        <p:spPr>
          <a:xfrm flipV="1">
            <a:off x="6670127" y="3347118"/>
            <a:ext cx="137798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or: Elbow 57">
            <a:extLst>
              <a:ext uri="{FF2B5EF4-FFF2-40B4-BE49-F238E27FC236}">
                <a16:creationId xmlns:a16="http://schemas.microsoft.com/office/drawing/2014/main" xmlns="" id="{F7988897-4560-4F24-8BE7-ADBD58921D0F}"/>
              </a:ext>
            </a:extLst>
          </p:cNvPr>
          <p:cNvCxnSpPr>
            <a:cxnSpLocks/>
            <a:stCxn id="6" idx="5"/>
            <a:endCxn id="11" idx="0"/>
          </p:cNvCxnSpPr>
          <p:nvPr/>
        </p:nvCxnSpPr>
        <p:spPr>
          <a:xfrm>
            <a:off x="9389227" y="3347118"/>
            <a:ext cx="1507611" cy="136331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or: Elbow 63">
            <a:extLst>
              <a:ext uri="{FF2B5EF4-FFF2-40B4-BE49-F238E27FC236}">
                <a16:creationId xmlns:a16="http://schemas.microsoft.com/office/drawing/2014/main" xmlns="" id="{88D88C52-8DE3-49FC-B357-E3A40E284A7D}"/>
              </a:ext>
            </a:extLst>
          </p:cNvPr>
          <p:cNvCxnSpPr>
            <a:cxnSpLocks/>
            <a:stCxn id="10" idx="0"/>
            <a:endCxn id="8" idx="3"/>
          </p:cNvCxnSpPr>
          <p:nvPr/>
        </p:nvCxnSpPr>
        <p:spPr>
          <a:xfrm rot="16200000" flipH="1">
            <a:off x="8660279" y="-56012"/>
            <a:ext cx="5051853" cy="10632358"/>
          </a:xfrm>
          <a:prstGeom prst="bentConnector4">
            <a:avLst>
              <a:gd name="adj1" fmla="val -9417"/>
              <a:gd name="adj2" fmla="val 108658"/>
            </a:avLst>
          </a:prstGeom>
          <a:ln>
            <a:tailEnd type="triangle"/>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685800" y="495300"/>
            <a:ext cx="97536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7200" dirty="0" smtClean="0">
                <a:solidFill>
                  <a:schemeClr val="tx1"/>
                </a:solidFill>
              </a:rPr>
              <a:t>FUTURE WORK:</a:t>
            </a:r>
            <a:endParaRPr lang="en-US" sz="72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5AD7E"/>
        </a:solidFill>
        <a:effectLst/>
      </p:bgPr>
    </p:bg>
    <p:spTree>
      <p:nvGrpSpPr>
        <p:cNvPr id="1" name=""/>
        <p:cNvGrpSpPr/>
        <p:nvPr/>
      </p:nvGrpSpPr>
      <p:grpSpPr>
        <a:xfrm>
          <a:off x="0" y="0"/>
          <a:ext cx="0" cy="0"/>
          <a:chOff x="0" y="0"/>
          <a:chExt cx="0" cy="0"/>
        </a:xfrm>
      </p:grpSpPr>
      <p:sp>
        <p:nvSpPr>
          <p:cNvPr id="2" name="AutoShape 2"/>
          <p:cNvSpPr/>
          <p:nvPr/>
        </p:nvSpPr>
        <p:spPr>
          <a:xfrm>
            <a:off x="721360" y="1280795"/>
            <a:ext cx="17383760" cy="8503920"/>
          </a:xfrm>
          <a:prstGeom prst="rect">
            <a:avLst/>
          </a:prstGeom>
          <a:solidFill>
            <a:srgbClr val="F0F0EE"/>
          </a:solidFill>
        </p:spPr>
      </p:sp>
      <p:grpSp>
        <p:nvGrpSpPr>
          <p:cNvPr id="3" name="Group 3"/>
          <p:cNvGrpSpPr/>
          <p:nvPr/>
        </p:nvGrpSpPr>
        <p:grpSpPr>
          <a:xfrm>
            <a:off x="693589" y="1254487"/>
            <a:ext cx="908298" cy="908298"/>
            <a:chOff x="0" y="0"/>
            <a:chExt cx="1211064" cy="1211064"/>
          </a:xfrm>
        </p:grpSpPr>
        <p:sp>
          <p:nvSpPr>
            <p:cNvPr id="4" name="AutoShape 4"/>
            <p:cNvSpPr/>
            <p:nvPr/>
          </p:nvSpPr>
          <p:spPr>
            <a:xfrm>
              <a:off x="0" y="0"/>
              <a:ext cx="1211064" cy="1211064"/>
            </a:xfrm>
            <a:prstGeom prst="rect">
              <a:avLst/>
            </a:prstGeom>
            <a:solidFill>
              <a:srgbClr val="17242D"/>
            </a:solidFill>
          </p:spPr>
        </p:sp>
        <p:sp>
          <p:nvSpPr>
            <p:cNvPr id="5" name="TextBox 5"/>
            <p:cNvSpPr txBox="1"/>
            <p:nvPr/>
          </p:nvSpPr>
          <p:spPr>
            <a:xfrm>
              <a:off x="192738" y="308675"/>
              <a:ext cx="825588" cy="669915"/>
            </a:xfrm>
            <a:prstGeom prst="rect">
              <a:avLst/>
            </a:prstGeom>
          </p:spPr>
          <p:txBody>
            <a:bodyPr lIns="0" tIns="0" rIns="0" bIns="0" rtlCol="0" anchor="t">
              <a:spAutoFit/>
            </a:bodyPr>
            <a:lstStyle/>
            <a:p>
              <a:pPr algn="ctr">
                <a:lnSpc>
                  <a:spcPts val="3680"/>
                </a:lnSpc>
              </a:pPr>
              <a:r>
                <a:rPr lang="en-US" sz="3680" spc="-73">
                  <a:solidFill>
                    <a:srgbClr val="31C29F"/>
                  </a:solidFill>
                  <a:latin typeface="HK Grotesk Medium" panose="00000600000000000000"/>
                </a:rPr>
                <a:t>1</a:t>
              </a:r>
            </a:p>
          </p:txBody>
        </p:sp>
      </p:grpSp>
      <p:sp>
        <p:nvSpPr>
          <p:cNvPr id="8" name="TextBox 8"/>
          <p:cNvSpPr txBox="1"/>
          <p:nvPr/>
        </p:nvSpPr>
        <p:spPr>
          <a:xfrm>
            <a:off x="1568450" y="6108065"/>
            <a:ext cx="4060825" cy="437515"/>
          </a:xfrm>
          <a:prstGeom prst="rect">
            <a:avLst/>
          </a:prstGeom>
        </p:spPr>
        <p:txBody>
          <a:bodyPr lIns="0" tIns="0" rIns="0" bIns="0" rtlCol="0" anchor="t">
            <a:spAutoFit/>
          </a:bodyPr>
          <a:lstStyle/>
          <a:p>
            <a:pPr marL="0" lvl="0" indent="0" algn="ctr">
              <a:lnSpc>
                <a:spcPts val="3690"/>
              </a:lnSpc>
              <a:spcBef>
                <a:spcPct val="0"/>
              </a:spcBef>
            </a:pPr>
            <a:endParaRPr/>
          </a:p>
        </p:txBody>
      </p:sp>
      <p:sp>
        <p:nvSpPr>
          <p:cNvPr id="23" name="TextBox 23"/>
          <p:cNvSpPr txBox="1"/>
          <p:nvPr/>
        </p:nvSpPr>
        <p:spPr>
          <a:xfrm>
            <a:off x="685769" y="342971"/>
            <a:ext cx="16262412" cy="1225748"/>
          </a:xfrm>
          <a:prstGeom prst="rect">
            <a:avLst/>
          </a:prstGeom>
        </p:spPr>
        <p:txBody>
          <a:bodyPr lIns="0" tIns="0" rIns="0" bIns="0" rtlCol="0" anchor="t">
            <a:spAutoFit/>
          </a:bodyPr>
          <a:lstStyle/>
          <a:p>
            <a:pPr algn="ctr">
              <a:lnSpc>
                <a:spcPts val="9600"/>
              </a:lnSpc>
            </a:pPr>
            <a:r>
              <a:rPr lang="en-US" sz="8000" spc="-160">
                <a:solidFill>
                  <a:srgbClr val="F0F0EE"/>
                </a:solidFill>
                <a:latin typeface="HK Grotesk Bold" panose="00000800000000000000"/>
              </a:rPr>
              <a:t>ALPHA TESTING:</a:t>
            </a:r>
          </a:p>
        </p:txBody>
      </p:sp>
      <p:pic>
        <p:nvPicPr>
          <p:cNvPr id="24" name="Picture 23"/>
          <p:cNvPicPr>
            <a:picLocks noChangeAspect="1"/>
          </p:cNvPicPr>
          <p:nvPr/>
        </p:nvPicPr>
        <p:blipFill>
          <a:blip r:embed="rId2"/>
          <a:stretch>
            <a:fillRect/>
          </a:stretch>
        </p:blipFill>
        <p:spPr>
          <a:xfrm>
            <a:off x="1828800" y="1409700"/>
            <a:ext cx="15818485" cy="8374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
          <p:cNvPicPr>
            <a:picLocks noChangeAspect="1"/>
          </p:cNvPicPr>
          <p:nvPr/>
        </p:nvPicPr>
        <p:blipFill>
          <a:blip r:embed="rId2"/>
          <a:stretch>
            <a:fillRect/>
          </a:stretch>
        </p:blipFill>
        <p:spPr>
          <a:xfrm>
            <a:off x="0" y="0"/>
            <a:ext cx="18288000" cy="10286365"/>
          </a:xfrm>
          <a:prstGeom prst="rect">
            <a:avLst/>
          </a:prstGeom>
        </p:spPr>
      </p:pic>
      <p:sp>
        <p:nvSpPr>
          <p:cNvPr id="9" name="AutoShape 9"/>
          <p:cNvSpPr/>
          <p:nvPr/>
        </p:nvSpPr>
        <p:spPr>
          <a:xfrm>
            <a:off x="228600" y="419100"/>
            <a:ext cx="17220565" cy="9253855"/>
          </a:xfrm>
          <a:prstGeom prst="rect">
            <a:avLst/>
          </a:prstGeom>
          <a:solidFill>
            <a:srgbClr val="F0F0EE"/>
          </a:solidFill>
        </p:spPr>
      </p:sp>
      <p:grpSp>
        <p:nvGrpSpPr>
          <p:cNvPr id="10" name="Group 10"/>
          <p:cNvGrpSpPr/>
          <p:nvPr/>
        </p:nvGrpSpPr>
        <p:grpSpPr>
          <a:xfrm>
            <a:off x="236731" y="416287"/>
            <a:ext cx="908298" cy="908298"/>
            <a:chOff x="0" y="0"/>
            <a:chExt cx="1211064" cy="1211064"/>
          </a:xfrm>
        </p:grpSpPr>
        <p:sp>
          <p:nvSpPr>
            <p:cNvPr id="11" name="AutoShape 11"/>
            <p:cNvSpPr/>
            <p:nvPr/>
          </p:nvSpPr>
          <p:spPr>
            <a:xfrm>
              <a:off x="0" y="0"/>
              <a:ext cx="1211064" cy="1211064"/>
            </a:xfrm>
            <a:prstGeom prst="rect">
              <a:avLst/>
            </a:prstGeom>
            <a:solidFill>
              <a:srgbClr val="17242D"/>
            </a:solidFill>
          </p:spPr>
        </p:sp>
        <p:sp>
          <p:nvSpPr>
            <p:cNvPr id="12" name="TextBox 12"/>
            <p:cNvSpPr txBox="1"/>
            <p:nvPr/>
          </p:nvSpPr>
          <p:spPr>
            <a:xfrm>
              <a:off x="192738" y="308675"/>
              <a:ext cx="825588" cy="669915"/>
            </a:xfrm>
            <a:prstGeom prst="rect">
              <a:avLst/>
            </a:prstGeom>
          </p:spPr>
          <p:txBody>
            <a:bodyPr lIns="0" tIns="0" rIns="0" bIns="0" rtlCol="0" anchor="t">
              <a:spAutoFit/>
            </a:bodyPr>
            <a:lstStyle/>
            <a:p>
              <a:pPr algn="ctr">
                <a:lnSpc>
                  <a:spcPts val="3680"/>
                </a:lnSpc>
              </a:pPr>
              <a:r>
                <a:rPr lang="en-US" sz="3680" spc="-73">
                  <a:solidFill>
                    <a:srgbClr val="31C29F"/>
                  </a:solidFill>
                  <a:latin typeface="HK Grotesk Medium" panose="00000600000000000000"/>
                </a:rPr>
                <a:t>2</a:t>
              </a:r>
            </a:p>
          </p:txBody>
        </p:sp>
      </p:grpSp>
      <p:pic>
        <p:nvPicPr>
          <p:cNvPr id="4" name="Picture 3"/>
          <p:cNvPicPr>
            <a:picLocks noChangeAspect="1"/>
          </p:cNvPicPr>
          <p:nvPr/>
        </p:nvPicPr>
        <p:blipFill>
          <a:blip r:embed="rId3"/>
          <a:stretch>
            <a:fillRect/>
          </a:stretch>
        </p:blipFill>
        <p:spPr>
          <a:xfrm>
            <a:off x="1630045" y="1618615"/>
            <a:ext cx="12901930" cy="6572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1"/>
          <p:cNvPicPr>
            <a:picLocks noChangeAspect="1"/>
          </p:cNvPicPr>
          <p:nvPr/>
        </p:nvPicPr>
        <p:blipFill>
          <a:blip r:embed="rId2"/>
          <a:stretch>
            <a:fillRect/>
          </a:stretch>
        </p:blipFill>
        <p:spPr>
          <a:xfrm>
            <a:off x="0" y="0"/>
            <a:ext cx="18288000" cy="10286365"/>
          </a:xfrm>
          <a:prstGeom prst="rect">
            <a:avLst/>
          </a:prstGeom>
        </p:spPr>
      </p:pic>
      <p:sp>
        <p:nvSpPr>
          <p:cNvPr id="13" name="AutoShape 13"/>
          <p:cNvSpPr/>
          <p:nvPr/>
        </p:nvSpPr>
        <p:spPr>
          <a:xfrm>
            <a:off x="783590" y="301625"/>
            <a:ext cx="16475710" cy="9985375"/>
          </a:xfrm>
          <a:prstGeom prst="rect">
            <a:avLst/>
          </a:prstGeom>
          <a:solidFill>
            <a:srgbClr val="F0F0EE"/>
          </a:solidFill>
        </p:spPr>
      </p:sp>
      <p:grpSp>
        <p:nvGrpSpPr>
          <p:cNvPr id="14" name="Group 14"/>
          <p:cNvGrpSpPr/>
          <p:nvPr/>
        </p:nvGrpSpPr>
        <p:grpSpPr>
          <a:xfrm>
            <a:off x="769776" y="263605"/>
            <a:ext cx="908298" cy="908298"/>
            <a:chOff x="0" y="0"/>
            <a:chExt cx="1211064" cy="1211064"/>
          </a:xfrm>
        </p:grpSpPr>
        <p:sp>
          <p:nvSpPr>
            <p:cNvPr id="15" name="AutoShape 15"/>
            <p:cNvSpPr/>
            <p:nvPr/>
          </p:nvSpPr>
          <p:spPr>
            <a:xfrm>
              <a:off x="0" y="0"/>
              <a:ext cx="1211064" cy="1211064"/>
            </a:xfrm>
            <a:prstGeom prst="rect">
              <a:avLst/>
            </a:prstGeom>
            <a:solidFill>
              <a:srgbClr val="17242D"/>
            </a:solidFill>
          </p:spPr>
        </p:sp>
        <p:sp>
          <p:nvSpPr>
            <p:cNvPr id="16" name="TextBox 16"/>
            <p:cNvSpPr txBox="1"/>
            <p:nvPr/>
          </p:nvSpPr>
          <p:spPr>
            <a:xfrm>
              <a:off x="192738" y="308675"/>
              <a:ext cx="825588" cy="669915"/>
            </a:xfrm>
            <a:prstGeom prst="rect">
              <a:avLst/>
            </a:prstGeom>
          </p:spPr>
          <p:txBody>
            <a:bodyPr lIns="0" tIns="0" rIns="0" bIns="0" rtlCol="0" anchor="t">
              <a:spAutoFit/>
            </a:bodyPr>
            <a:lstStyle/>
            <a:p>
              <a:pPr algn="ctr">
                <a:lnSpc>
                  <a:spcPts val="3680"/>
                </a:lnSpc>
              </a:pPr>
              <a:r>
                <a:rPr lang="en-US" sz="3680" spc="-73">
                  <a:solidFill>
                    <a:srgbClr val="31C29F"/>
                  </a:solidFill>
                  <a:latin typeface="HK Grotesk Medium" panose="00000600000000000000"/>
                </a:rPr>
                <a:t>3</a:t>
              </a:r>
            </a:p>
          </p:txBody>
        </p:sp>
      </p:grpSp>
      <p:pic>
        <p:nvPicPr>
          <p:cNvPr id="3" name="Picture 2"/>
          <p:cNvPicPr>
            <a:picLocks noChangeAspect="1"/>
          </p:cNvPicPr>
          <p:nvPr/>
        </p:nvPicPr>
        <p:blipFill>
          <a:blip r:embed="rId3"/>
          <a:stretch>
            <a:fillRect/>
          </a:stretch>
        </p:blipFill>
        <p:spPr>
          <a:xfrm>
            <a:off x="3581400" y="2933700"/>
            <a:ext cx="9991090" cy="5706110"/>
          </a:xfrm>
          <a:prstGeom prst="rect">
            <a:avLst/>
          </a:prstGeom>
        </p:spPr>
      </p:pic>
      <p:sp>
        <p:nvSpPr>
          <p:cNvPr id="4" name="Text Box 3"/>
          <p:cNvSpPr txBox="1"/>
          <p:nvPr/>
        </p:nvSpPr>
        <p:spPr>
          <a:xfrm>
            <a:off x="1752600" y="342900"/>
            <a:ext cx="6894195" cy="922020"/>
          </a:xfrm>
          <a:prstGeom prst="rect">
            <a:avLst/>
          </a:prstGeom>
          <a:noFill/>
        </p:spPr>
        <p:txBody>
          <a:bodyPr wrap="square" rtlCol="0">
            <a:spAutoFit/>
          </a:bodyPr>
          <a:lstStyle/>
          <a:p>
            <a:r>
              <a:rPr lang="en-IN" altLang="en-US" sz="5400" b="1"/>
              <a:t>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0EE"/>
        </a:solidFill>
        <a:effectLst/>
      </p:bgPr>
    </p:bg>
    <p:spTree>
      <p:nvGrpSpPr>
        <p:cNvPr id="1" name=""/>
        <p:cNvGrpSpPr/>
        <p:nvPr/>
      </p:nvGrpSpPr>
      <p:grpSpPr>
        <a:xfrm>
          <a:off x="0" y="0"/>
          <a:ext cx="0" cy="0"/>
          <a:chOff x="0" y="0"/>
          <a:chExt cx="0" cy="0"/>
        </a:xfrm>
      </p:grpSpPr>
      <p:sp>
        <p:nvSpPr>
          <p:cNvPr id="2" name="AutoShape 2"/>
          <p:cNvSpPr/>
          <p:nvPr/>
        </p:nvSpPr>
        <p:spPr>
          <a:xfrm>
            <a:off x="0" y="-102850"/>
            <a:ext cx="7380106" cy="9258300"/>
          </a:xfrm>
          <a:prstGeom prst="rect">
            <a:avLst/>
          </a:prstGeom>
          <a:solidFill>
            <a:srgbClr val="45AD7E"/>
          </a:solidFill>
        </p:spPr>
      </p:sp>
      <p:grpSp>
        <p:nvGrpSpPr>
          <p:cNvPr id="3" name="Group 3"/>
          <p:cNvGrpSpPr/>
          <p:nvPr/>
        </p:nvGrpSpPr>
        <p:grpSpPr>
          <a:xfrm>
            <a:off x="490105" y="1028700"/>
            <a:ext cx="7313909" cy="1809203"/>
            <a:chOff x="0" y="0"/>
            <a:chExt cx="9751879" cy="2412270"/>
          </a:xfrm>
        </p:grpSpPr>
        <p:sp>
          <p:nvSpPr>
            <p:cNvPr id="4" name="TextBox 4"/>
            <p:cNvSpPr txBox="1"/>
            <p:nvPr/>
          </p:nvSpPr>
          <p:spPr>
            <a:xfrm>
              <a:off x="0" y="66675"/>
              <a:ext cx="9751879" cy="1430232"/>
            </a:xfrm>
            <a:prstGeom prst="rect">
              <a:avLst/>
            </a:prstGeom>
          </p:spPr>
          <p:txBody>
            <a:bodyPr lIns="0" tIns="0" rIns="0" bIns="0" rtlCol="0" anchor="t">
              <a:spAutoFit/>
            </a:bodyPr>
            <a:lstStyle/>
            <a:p>
              <a:pPr>
                <a:lnSpc>
                  <a:spcPts val="8140"/>
                </a:lnSpc>
              </a:pPr>
              <a:r>
                <a:rPr lang="en-US" sz="7400" spc="-147">
                  <a:solidFill>
                    <a:srgbClr val="F0F0EE"/>
                  </a:solidFill>
                  <a:latin typeface="HK Grotesk Bold" panose="00000800000000000000"/>
                </a:rPr>
                <a:t>REFERENCES:</a:t>
              </a:r>
            </a:p>
          </p:txBody>
        </p:sp>
        <p:sp>
          <p:nvSpPr>
            <p:cNvPr id="5" name="TextBox 5"/>
            <p:cNvSpPr txBox="1"/>
            <p:nvPr/>
          </p:nvSpPr>
          <p:spPr>
            <a:xfrm>
              <a:off x="0" y="1881569"/>
              <a:ext cx="9751879" cy="530701"/>
            </a:xfrm>
            <a:prstGeom prst="rect">
              <a:avLst/>
            </a:prstGeom>
          </p:spPr>
          <p:txBody>
            <a:bodyPr lIns="0" tIns="0" rIns="0" bIns="0" rtlCol="0" anchor="t">
              <a:spAutoFit/>
            </a:bodyPr>
            <a:lstStyle/>
            <a:p>
              <a:pPr>
                <a:lnSpc>
                  <a:spcPts val="3360"/>
                </a:lnSpc>
              </a:pPr>
              <a:endParaRPr/>
            </a:p>
          </p:txBody>
        </p:sp>
      </p:grpSp>
      <p:sp>
        <p:nvSpPr>
          <p:cNvPr id="6" name="AutoShape 6"/>
          <p:cNvSpPr/>
          <p:nvPr/>
        </p:nvSpPr>
        <p:spPr>
          <a:xfrm>
            <a:off x="8740065" y="1028700"/>
            <a:ext cx="403935" cy="403935"/>
          </a:xfrm>
          <a:prstGeom prst="rect">
            <a:avLst/>
          </a:prstGeom>
          <a:solidFill>
            <a:srgbClr val="17242D"/>
          </a:solidFill>
        </p:spPr>
      </p:sp>
      <p:grpSp>
        <p:nvGrpSpPr>
          <p:cNvPr id="7" name="Group 7"/>
          <p:cNvGrpSpPr/>
          <p:nvPr/>
        </p:nvGrpSpPr>
        <p:grpSpPr>
          <a:xfrm>
            <a:off x="9775962" y="1028700"/>
            <a:ext cx="7483338" cy="2171675"/>
            <a:chOff x="0" y="0"/>
            <a:chExt cx="9977783" cy="2895567"/>
          </a:xfrm>
        </p:grpSpPr>
        <p:sp>
          <p:nvSpPr>
            <p:cNvPr id="8" name="TextBox 8"/>
            <p:cNvSpPr txBox="1"/>
            <p:nvPr/>
          </p:nvSpPr>
          <p:spPr>
            <a:xfrm>
              <a:off x="0" y="-28575"/>
              <a:ext cx="9977783" cy="2272802"/>
            </a:xfrm>
            <a:prstGeom prst="rect">
              <a:avLst/>
            </a:prstGeom>
          </p:spPr>
          <p:txBody>
            <a:bodyPr lIns="0" tIns="0" rIns="0" bIns="0" rtlCol="0" anchor="t">
              <a:spAutoFit/>
            </a:bodyPr>
            <a:lstStyle/>
            <a:p>
              <a:pPr marL="0" lvl="0" indent="0" algn="l">
                <a:lnSpc>
                  <a:spcPts val="4535"/>
                </a:lnSpc>
                <a:spcBef>
                  <a:spcPct val="0"/>
                </a:spcBef>
              </a:pPr>
              <a:r>
                <a:rPr lang="en-US" sz="3600">
                  <a:solidFill>
                    <a:srgbClr val="17242D"/>
                  </a:solidFill>
                  <a:latin typeface="HK Grotesk Medium" panose="00000600000000000000"/>
                </a:rPr>
                <a:t>https://thecleverprogrammer.com/2020/12/08/video-to-audio-converter-with-python/</a:t>
              </a:r>
            </a:p>
          </p:txBody>
        </p:sp>
        <p:sp>
          <p:nvSpPr>
            <p:cNvPr id="9" name="TextBox 9"/>
            <p:cNvSpPr txBox="1"/>
            <p:nvPr/>
          </p:nvSpPr>
          <p:spPr>
            <a:xfrm>
              <a:off x="0" y="2422382"/>
              <a:ext cx="9977783" cy="473185"/>
            </a:xfrm>
            <a:prstGeom prst="rect">
              <a:avLst/>
            </a:prstGeom>
          </p:spPr>
          <p:txBody>
            <a:bodyPr lIns="0" tIns="0" rIns="0" bIns="0" rtlCol="0" anchor="t">
              <a:spAutoFit/>
            </a:bodyPr>
            <a:lstStyle/>
            <a:p>
              <a:pPr marL="0" lvl="0" indent="0" algn="l">
                <a:lnSpc>
                  <a:spcPts val="2980"/>
                </a:lnSpc>
                <a:spcBef>
                  <a:spcPct val="0"/>
                </a:spcBef>
              </a:pPr>
              <a:endParaRPr/>
            </a:p>
          </p:txBody>
        </p:sp>
      </p:grpSp>
      <p:grpSp>
        <p:nvGrpSpPr>
          <p:cNvPr id="10" name="Group 10"/>
          <p:cNvGrpSpPr/>
          <p:nvPr/>
        </p:nvGrpSpPr>
        <p:grpSpPr>
          <a:xfrm>
            <a:off x="9775962" y="3117183"/>
            <a:ext cx="7483338" cy="2171675"/>
            <a:chOff x="0" y="0"/>
            <a:chExt cx="9977783" cy="2895567"/>
          </a:xfrm>
        </p:grpSpPr>
        <p:sp>
          <p:nvSpPr>
            <p:cNvPr id="11" name="TextBox 11"/>
            <p:cNvSpPr txBox="1"/>
            <p:nvPr/>
          </p:nvSpPr>
          <p:spPr>
            <a:xfrm>
              <a:off x="0" y="-28575"/>
              <a:ext cx="9977783" cy="2272802"/>
            </a:xfrm>
            <a:prstGeom prst="rect">
              <a:avLst/>
            </a:prstGeom>
          </p:spPr>
          <p:txBody>
            <a:bodyPr lIns="0" tIns="0" rIns="0" bIns="0" rtlCol="0" anchor="t">
              <a:spAutoFit/>
            </a:bodyPr>
            <a:lstStyle/>
            <a:p>
              <a:pPr marL="0" lvl="0" indent="0" algn="l">
                <a:lnSpc>
                  <a:spcPts val="4535"/>
                </a:lnSpc>
                <a:spcBef>
                  <a:spcPct val="0"/>
                </a:spcBef>
              </a:pPr>
              <a:r>
                <a:rPr lang="en-US" sz="3600">
                  <a:solidFill>
                    <a:srgbClr val="17242D"/>
                  </a:solidFill>
                  <a:latin typeface="HK Grotesk Medium" panose="00000600000000000000"/>
                </a:rPr>
                <a:t>https://hvitis.dev/how-to-convert-audio-files-with-python-and-django#snippet</a:t>
              </a:r>
            </a:p>
          </p:txBody>
        </p:sp>
        <p:sp>
          <p:nvSpPr>
            <p:cNvPr id="12" name="TextBox 12"/>
            <p:cNvSpPr txBox="1"/>
            <p:nvPr/>
          </p:nvSpPr>
          <p:spPr>
            <a:xfrm>
              <a:off x="0" y="2422382"/>
              <a:ext cx="9977783" cy="473185"/>
            </a:xfrm>
            <a:prstGeom prst="rect">
              <a:avLst/>
            </a:prstGeom>
          </p:spPr>
          <p:txBody>
            <a:bodyPr lIns="0" tIns="0" rIns="0" bIns="0" rtlCol="0" anchor="t">
              <a:spAutoFit/>
            </a:bodyPr>
            <a:lstStyle/>
            <a:p>
              <a:pPr marL="0" lvl="0" indent="0" algn="l">
                <a:lnSpc>
                  <a:spcPts val="2980"/>
                </a:lnSpc>
                <a:spcBef>
                  <a:spcPct val="0"/>
                </a:spcBef>
              </a:pPr>
              <a:endParaRPr/>
            </a:p>
          </p:txBody>
        </p:sp>
      </p:grpSp>
      <p:grpSp>
        <p:nvGrpSpPr>
          <p:cNvPr id="13" name="Group 13"/>
          <p:cNvGrpSpPr/>
          <p:nvPr/>
        </p:nvGrpSpPr>
        <p:grpSpPr>
          <a:xfrm>
            <a:off x="9775962" y="5205665"/>
            <a:ext cx="7483338" cy="1601475"/>
            <a:chOff x="0" y="0"/>
            <a:chExt cx="9977783" cy="2135299"/>
          </a:xfrm>
        </p:grpSpPr>
        <p:sp>
          <p:nvSpPr>
            <p:cNvPr id="14" name="TextBox 14"/>
            <p:cNvSpPr txBox="1"/>
            <p:nvPr/>
          </p:nvSpPr>
          <p:spPr>
            <a:xfrm>
              <a:off x="0" y="-28575"/>
              <a:ext cx="9977783" cy="1512535"/>
            </a:xfrm>
            <a:prstGeom prst="rect">
              <a:avLst/>
            </a:prstGeom>
          </p:spPr>
          <p:txBody>
            <a:bodyPr lIns="0" tIns="0" rIns="0" bIns="0" rtlCol="0" anchor="t">
              <a:spAutoFit/>
            </a:bodyPr>
            <a:lstStyle/>
            <a:p>
              <a:pPr marL="0" lvl="0" indent="0" algn="l">
                <a:lnSpc>
                  <a:spcPts val="4535"/>
                </a:lnSpc>
                <a:spcBef>
                  <a:spcPct val="0"/>
                </a:spcBef>
              </a:pPr>
              <a:r>
                <a:rPr lang="en-US" sz="3600">
                  <a:solidFill>
                    <a:srgbClr val="17242D"/>
                  </a:solidFill>
                  <a:latin typeface="HK Grotesk Medium" panose="00000600000000000000"/>
                </a:rPr>
                <a:t>https://www.onlineconverter.com/audio-to-video</a:t>
              </a:r>
            </a:p>
          </p:txBody>
        </p:sp>
        <p:sp>
          <p:nvSpPr>
            <p:cNvPr id="15" name="TextBox 15"/>
            <p:cNvSpPr txBox="1"/>
            <p:nvPr/>
          </p:nvSpPr>
          <p:spPr>
            <a:xfrm>
              <a:off x="0" y="1662115"/>
              <a:ext cx="9977783" cy="473185"/>
            </a:xfrm>
            <a:prstGeom prst="rect">
              <a:avLst/>
            </a:prstGeom>
          </p:spPr>
          <p:txBody>
            <a:bodyPr lIns="0" tIns="0" rIns="0" bIns="0" rtlCol="0" anchor="t">
              <a:spAutoFit/>
            </a:bodyPr>
            <a:lstStyle/>
            <a:p>
              <a:pPr marL="0" lvl="0" indent="0" algn="l">
                <a:lnSpc>
                  <a:spcPts val="2980"/>
                </a:lnSpc>
                <a:spcBef>
                  <a:spcPct val="0"/>
                </a:spcBef>
              </a:pPr>
              <a:endParaRPr/>
            </a:p>
          </p:txBody>
        </p:sp>
      </p:grpSp>
      <p:grpSp>
        <p:nvGrpSpPr>
          <p:cNvPr id="16" name="Group 16"/>
          <p:cNvGrpSpPr/>
          <p:nvPr/>
        </p:nvGrpSpPr>
        <p:grpSpPr>
          <a:xfrm>
            <a:off x="9775962" y="7294148"/>
            <a:ext cx="7483338" cy="2741876"/>
            <a:chOff x="0" y="0"/>
            <a:chExt cx="9977783" cy="3655835"/>
          </a:xfrm>
        </p:grpSpPr>
        <p:sp>
          <p:nvSpPr>
            <p:cNvPr id="17" name="TextBox 17"/>
            <p:cNvSpPr txBox="1"/>
            <p:nvPr/>
          </p:nvSpPr>
          <p:spPr>
            <a:xfrm>
              <a:off x="0" y="-28575"/>
              <a:ext cx="9977783" cy="3033070"/>
            </a:xfrm>
            <a:prstGeom prst="rect">
              <a:avLst/>
            </a:prstGeom>
          </p:spPr>
          <p:txBody>
            <a:bodyPr lIns="0" tIns="0" rIns="0" bIns="0" rtlCol="0" anchor="t">
              <a:spAutoFit/>
            </a:bodyPr>
            <a:lstStyle/>
            <a:p>
              <a:pPr>
                <a:lnSpc>
                  <a:spcPts val="4535"/>
                </a:lnSpc>
              </a:pPr>
              <a:r>
                <a:rPr lang="en-US" sz="3600">
                  <a:solidFill>
                    <a:srgbClr val="17242D"/>
                  </a:solidFill>
                  <a:latin typeface="HK Grotesk Medium" panose="00000600000000000000"/>
                </a:rPr>
                <a:t>http://www.smbceo.com/2018/01/09/what-are-the-benefits-of-online-audio-converter/</a:t>
              </a:r>
            </a:p>
            <a:p>
              <a:pPr marL="0" lvl="0" indent="0" algn="l">
                <a:lnSpc>
                  <a:spcPts val="4535"/>
                </a:lnSpc>
                <a:spcBef>
                  <a:spcPct val="0"/>
                </a:spcBef>
              </a:pPr>
              <a:r>
                <a:rPr lang="en-US" sz="3600">
                  <a:solidFill>
                    <a:srgbClr val="17242D"/>
                  </a:solidFill>
                  <a:latin typeface="HK Grotesk Medium" panose="00000600000000000000"/>
                </a:rPr>
                <a:t>https://ytmp3.com/</a:t>
              </a:r>
            </a:p>
          </p:txBody>
        </p:sp>
        <p:sp>
          <p:nvSpPr>
            <p:cNvPr id="18" name="TextBox 18"/>
            <p:cNvSpPr txBox="1"/>
            <p:nvPr/>
          </p:nvSpPr>
          <p:spPr>
            <a:xfrm>
              <a:off x="0" y="3182650"/>
              <a:ext cx="9977783" cy="473185"/>
            </a:xfrm>
            <a:prstGeom prst="rect">
              <a:avLst/>
            </a:prstGeom>
          </p:spPr>
          <p:txBody>
            <a:bodyPr lIns="0" tIns="0" rIns="0" bIns="0" rtlCol="0" anchor="t">
              <a:spAutoFit/>
            </a:bodyPr>
            <a:lstStyle/>
            <a:p>
              <a:pPr marL="0" lvl="0" indent="0" algn="l">
                <a:lnSpc>
                  <a:spcPts val="2980"/>
                </a:lnSpc>
                <a:spcBef>
                  <a:spcPct val="0"/>
                </a:spcBef>
              </a:pPr>
              <a:endParaRPr/>
            </a:p>
          </p:txBody>
        </p:sp>
      </p:grpSp>
      <p:sp>
        <p:nvSpPr>
          <p:cNvPr id="19" name="AutoShape 19"/>
          <p:cNvSpPr/>
          <p:nvPr/>
        </p:nvSpPr>
        <p:spPr>
          <a:xfrm>
            <a:off x="8740065" y="3117183"/>
            <a:ext cx="403935" cy="403935"/>
          </a:xfrm>
          <a:prstGeom prst="rect">
            <a:avLst/>
          </a:prstGeom>
          <a:solidFill>
            <a:srgbClr val="17242D"/>
          </a:solidFill>
        </p:spPr>
      </p:sp>
      <p:sp>
        <p:nvSpPr>
          <p:cNvPr id="20" name="AutoShape 20"/>
          <p:cNvSpPr/>
          <p:nvPr/>
        </p:nvSpPr>
        <p:spPr>
          <a:xfrm>
            <a:off x="8740065" y="5205665"/>
            <a:ext cx="403935" cy="403935"/>
          </a:xfrm>
          <a:prstGeom prst="rect">
            <a:avLst/>
          </a:prstGeom>
          <a:solidFill>
            <a:srgbClr val="17242D"/>
          </a:solidFill>
        </p:spPr>
      </p:sp>
      <p:sp>
        <p:nvSpPr>
          <p:cNvPr id="21" name="AutoShape 21"/>
          <p:cNvSpPr/>
          <p:nvPr/>
        </p:nvSpPr>
        <p:spPr>
          <a:xfrm>
            <a:off x="8740065" y="7294148"/>
            <a:ext cx="403935" cy="403935"/>
          </a:xfrm>
          <a:prstGeom prst="rect">
            <a:avLst/>
          </a:prstGeom>
          <a:solidFill>
            <a:srgbClr val="17242D"/>
          </a:solid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AutoShape 2"/>
          <p:cNvSpPr/>
          <p:nvPr/>
        </p:nvSpPr>
        <p:spPr>
          <a:xfrm>
            <a:off x="0" y="6891388"/>
            <a:ext cx="16893843" cy="3395612"/>
          </a:xfrm>
          <a:prstGeom prst="rect">
            <a:avLst/>
          </a:prstGeom>
          <a:solidFill>
            <a:srgbClr val="45AD7E"/>
          </a:solidFill>
        </p:spPr>
      </p:sp>
      <p:sp>
        <p:nvSpPr>
          <p:cNvPr id="3" name="TextBox 3"/>
          <p:cNvSpPr txBox="1"/>
          <p:nvPr/>
        </p:nvSpPr>
        <p:spPr>
          <a:xfrm>
            <a:off x="1028700" y="2638389"/>
            <a:ext cx="14705227" cy="1819275"/>
          </a:xfrm>
          <a:prstGeom prst="rect">
            <a:avLst/>
          </a:prstGeom>
        </p:spPr>
        <p:txBody>
          <a:bodyPr lIns="0" tIns="0" rIns="0" bIns="0" rtlCol="0" anchor="t">
            <a:spAutoFit/>
          </a:bodyPr>
          <a:lstStyle/>
          <a:p>
            <a:pPr>
              <a:lnSpc>
                <a:spcPts val="14400"/>
              </a:lnSpc>
            </a:pPr>
            <a:r>
              <a:rPr lang="en-US" sz="12000" spc="-239">
                <a:solidFill>
                  <a:srgbClr val="F0F0EE"/>
                </a:solidFill>
                <a:latin typeface="HK Grotesk Bold" panose="0000080000000000000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AutoShape 2"/>
          <p:cNvSpPr/>
          <p:nvPr/>
        </p:nvSpPr>
        <p:spPr>
          <a:xfrm>
            <a:off x="0" y="1394157"/>
            <a:ext cx="16806594" cy="8892843"/>
          </a:xfrm>
          <a:prstGeom prst="rect">
            <a:avLst/>
          </a:prstGeom>
          <a:solidFill>
            <a:srgbClr val="45AD7E"/>
          </a:solidFill>
        </p:spPr>
      </p:sp>
      <p:sp>
        <p:nvSpPr>
          <p:cNvPr id="3" name="TextBox 3"/>
          <p:cNvSpPr txBox="1"/>
          <p:nvPr/>
        </p:nvSpPr>
        <p:spPr>
          <a:xfrm>
            <a:off x="3733888" y="6667793"/>
            <a:ext cx="15778618" cy="3026410"/>
          </a:xfrm>
          <a:prstGeom prst="rect">
            <a:avLst/>
          </a:prstGeom>
        </p:spPr>
        <p:txBody>
          <a:bodyPr wrap="square" lIns="0" tIns="0" rIns="0" bIns="0" rtlCol="0" anchor="t">
            <a:spAutoFit/>
          </a:bodyPr>
          <a:lstStyle/>
          <a:p>
            <a:pPr algn="ctr">
              <a:lnSpc>
                <a:spcPts val="8200"/>
              </a:lnSpc>
              <a:spcBef>
                <a:spcPct val="0"/>
              </a:spcBef>
            </a:pPr>
            <a:endParaRPr/>
          </a:p>
          <a:p>
            <a:pPr algn="ctr">
              <a:lnSpc>
                <a:spcPts val="7700"/>
              </a:lnSpc>
              <a:spcBef>
                <a:spcPct val="0"/>
              </a:spcBef>
            </a:pPr>
            <a:r>
              <a:rPr lang="en-US" sz="6000" b="1" spc="-154">
                <a:solidFill>
                  <a:srgbClr val="000000"/>
                </a:solidFill>
                <a:latin typeface="+mj-lt"/>
                <a:cs typeface="+mj-lt"/>
              </a:rPr>
              <a:t>GUIDE:</a:t>
            </a:r>
          </a:p>
          <a:p>
            <a:pPr algn="ctr">
              <a:lnSpc>
                <a:spcPts val="7700"/>
              </a:lnSpc>
              <a:spcBef>
                <a:spcPct val="0"/>
              </a:spcBef>
            </a:pPr>
            <a:r>
              <a:rPr lang="en-US" sz="6000" spc="-154">
                <a:solidFill>
                  <a:srgbClr val="000000"/>
                </a:solidFill>
                <a:latin typeface="+mj-lt"/>
                <a:cs typeface="+mj-lt"/>
              </a:rPr>
              <a:t>   P.SREELAKSHMI</a:t>
            </a:r>
          </a:p>
        </p:txBody>
      </p:sp>
      <p:sp>
        <p:nvSpPr>
          <p:cNvPr id="4" name="Text Box 3"/>
          <p:cNvSpPr txBox="1"/>
          <p:nvPr/>
        </p:nvSpPr>
        <p:spPr>
          <a:xfrm>
            <a:off x="-381000" y="2019300"/>
            <a:ext cx="8595360" cy="5349240"/>
          </a:xfrm>
          <a:prstGeom prst="rect">
            <a:avLst/>
          </a:prstGeom>
          <a:noFill/>
        </p:spPr>
        <p:txBody>
          <a:bodyPr wrap="square" rtlCol="0">
            <a:spAutoFit/>
          </a:bodyPr>
          <a:lstStyle/>
          <a:p>
            <a:pPr algn="ctr">
              <a:lnSpc>
                <a:spcPts val="8200"/>
              </a:lnSpc>
              <a:spcBef>
                <a:spcPct val="0"/>
              </a:spcBef>
            </a:pPr>
            <a:r>
              <a:rPr lang="en-US" sz="6000" spc="-164">
                <a:solidFill>
                  <a:srgbClr val="000000"/>
                </a:solidFill>
                <a:latin typeface="Calibri" panose="020F0502020204030204" charset="0"/>
                <a:cs typeface="Calibri" panose="020F0502020204030204" charset="0"/>
                <a:sym typeface="+mn-ea"/>
              </a:rPr>
              <a:t> </a:t>
            </a:r>
            <a:r>
              <a:rPr lang="en-US" sz="6000" b="1" spc="-164">
                <a:solidFill>
                  <a:srgbClr val="000000"/>
                </a:solidFill>
                <a:latin typeface="Calibri" panose="020F0502020204030204" charset="0"/>
                <a:cs typeface="Calibri" panose="020F0502020204030204" charset="0"/>
                <a:sym typeface="+mn-ea"/>
              </a:rPr>
              <a:t>PRESENTER :   </a:t>
            </a:r>
            <a:r>
              <a:rPr lang="en-US" sz="6000" spc="-164">
                <a:solidFill>
                  <a:srgbClr val="000000"/>
                </a:solidFill>
                <a:latin typeface="Calibri" panose="020F0502020204030204" charset="0"/>
                <a:cs typeface="Calibri" panose="020F0502020204030204" charset="0"/>
                <a:sym typeface="+mn-ea"/>
              </a:rPr>
              <a:t>                        </a:t>
            </a:r>
            <a:endParaRPr lang="en-US" sz="6000" spc="-164">
              <a:solidFill>
                <a:srgbClr val="000000"/>
              </a:solidFill>
              <a:latin typeface="Calibri" panose="020F0502020204030204" charset="0"/>
              <a:cs typeface="Calibri" panose="020F0502020204030204" charset="0"/>
            </a:endParaRPr>
          </a:p>
          <a:p>
            <a:pPr algn="ctr">
              <a:lnSpc>
                <a:spcPts val="8200"/>
              </a:lnSpc>
              <a:spcBef>
                <a:spcPct val="0"/>
              </a:spcBef>
            </a:pPr>
            <a:r>
              <a:rPr lang="en-US" sz="6000" spc="-164">
                <a:solidFill>
                  <a:srgbClr val="000000"/>
                </a:solidFill>
                <a:latin typeface="Calibri" panose="020F0502020204030204" charset="0"/>
                <a:cs typeface="Calibri" panose="020F0502020204030204" charset="0"/>
                <a:sym typeface="+mn-ea"/>
              </a:rPr>
              <a:t>    HANEESH-2010030323 </a:t>
            </a:r>
            <a:endParaRPr lang="en-US" sz="6000" spc="-164">
              <a:solidFill>
                <a:srgbClr val="000000"/>
              </a:solidFill>
              <a:latin typeface="Calibri" panose="020F0502020204030204" charset="0"/>
              <a:cs typeface="Calibri" panose="020F0502020204030204" charset="0"/>
            </a:endParaRPr>
          </a:p>
          <a:p>
            <a:pPr algn="ctr">
              <a:lnSpc>
                <a:spcPts val="8200"/>
              </a:lnSpc>
              <a:spcBef>
                <a:spcPct val="0"/>
              </a:spcBef>
            </a:pPr>
            <a:r>
              <a:rPr lang="en-US" sz="6000" spc="-164">
                <a:solidFill>
                  <a:srgbClr val="000000"/>
                </a:solidFill>
                <a:latin typeface="Calibri" panose="020F0502020204030204" charset="0"/>
                <a:cs typeface="Calibri" panose="020F0502020204030204" charset="0"/>
                <a:sym typeface="+mn-ea"/>
              </a:rPr>
              <a:t>LAHARI -2010030372 </a:t>
            </a:r>
            <a:endParaRPr lang="en-US" sz="6000" spc="-164">
              <a:solidFill>
                <a:srgbClr val="000000"/>
              </a:solidFill>
              <a:latin typeface="Calibri" panose="020F0502020204030204" charset="0"/>
              <a:cs typeface="Calibri" panose="020F0502020204030204" charset="0"/>
            </a:endParaRPr>
          </a:p>
          <a:p>
            <a:pPr algn="ctr">
              <a:lnSpc>
                <a:spcPts val="8200"/>
              </a:lnSpc>
              <a:spcBef>
                <a:spcPct val="0"/>
              </a:spcBef>
            </a:pPr>
            <a:r>
              <a:rPr lang="en-US" sz="6000" spc="-164">
                <a:solidFill>
                  <a:srgbClr val="000000"/>
                </a:solidFill>
                <a:latin typeface="Calibri" panose="020F0502020204030204" charset="0"/>
                <a:cs typeface="Calibri" panose="020F0502020204030204" charset="0"/>
                <a:sym typeface="+mn-ea"/>
              </a:rPr>
              <a:t>MOUNIKA -2010030384</a:t>
            </a:r>
            <a:endParaRPr lang="en-US" sz="6000" spc="-164">
              <a:solidFill>
                <a:srgbClr val="000000"/>
              </a:solidFill>
              <a:latin typeface="Calibri" panose="020F0502020204030204" charset="0"/>
              <a:cs typeface="Calibri" panose="020F0502020204030204" charset="0"/>
            </a:endParaRPr>
          </a:p>
          <a:p>
            <a:pPr algn="ctr">
              <a:lnSpc>
                <a:spcPts val="8200"/>
              </a:lnSpc>
              <a:spcBef>
                <a:spcPct val="0"/>
              </a:spcBef>
            </a:pPr>
            <a:r>
              <a:rPr lang="en-US" sz="6000" spc="-164">
                <a:solidFill>
                  <a:srgbClr val="000000"/>
                </a:solidFill>
                <a:latin typeface="Calibri" panose="020F0502020204030204" charset="0"/>
                <a:cs typeface="Calibri" panose="020F0502020204030204" charset="0"/>
                <a:sym typeface="+mn-ea"/>
              </a:rPr>
              <a:t>RITHVIK -2010030421</a:t>
            </a:r>
            <a:endParaRPr lang="en-US"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0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3000"/>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028700" y="1482062"/>
            <a:ext cx="9154981" cy="7919059"/>
          </a:xfrm>
          <a:prstGeom prst="rect">
            <a:avLst/>
          </a:prstGeom>
        </p:spPr>
      </p:pic>
      <p:sp>
        <p:nvSpPr>
          <p:cNvPr id="3" name="AutoShape 3"/>
          <p:cNvSpPr/>
          <p:nvPr/>
        </p:nvSpPr>
        <p:spPr>
          <a:xfrm>
            <a:off x="738090" y="7751569"/>
            <a:ext cx="12155948" cy="855722"/>
          </a:xfrm>
          <a:prstGeom prst="rect">
            <a:avLst/>
          </a:prstGeom>
          <a:solidFill>
            <a:srgbClr val="45AD7E"/>
          </a:solidFill>
        </p:spPr>
      </p:sp>
      <p:sp>
        <p:nvSpPr>
          <p:cNvPr id="4" name="AutoShape 4"/>
          <p:cNvSpPr/>
          <p:nvPr/>
        </p:nvSpPr>
        <p:spPr>
          <a:xfrm>
            <a:off x="738090" y="5441591"/>
            <a:ext cx="12155948" cy="853835"/>
          </a:xfrm>
          <a:prstGeom prst="rect">
            <a:avLst/>
          </a:prstGeom>
          <a:solidFill>
            <a:srgbClr val="45AD7E"/>
          </a:solidFill>
        </p:spPr>
      </p:sp>
      <p:sp>
        <p:nvSpPr>
          <p:cNvPr id="5" name="AutoShape 5"/>
          <p:cNvSpPr/>
          <p:nvPr/>
        </p:nvSpPr>
        <p:spPr>
          <a:xfrm>
            <a:off x="738090" y="6599403"/>
            <a:ext cx="12155948" cy="851956"/>
          </a:xfrm>
          <a:prstGeom prst="rect">
            <a:avLst/>
          </a:prstGeom>
          <a:solidFill>
            <a:srgbClr val="45AD7E"/>
          </a:solidFill>
        </p:spPr>
      </p:sp>
      <p:sp>
        <p:nvSpPr>
          <p:cNvPr id="6" name="AutoShape 6"/>
          <p:cNvSpPr/>
          <p:nvPr/>
        </p:nvSpPr>
        <p:spPr>
          <a:xfrm>
            <a:off x="738090" y="4281876"/>
            <a:ext cx="12155948" cy="857618"/>
          </a:xfrm>
          <a:prstGeom prst="rect">
            <a:avLst/>
          </a:prstGeom>
          <a:solidFill>
            <a:srgbClr val="45AD7E"/>
          </a:solidFill>
        </p:spPr>
      </p:sp>
      <p:sp>
        <p:nvSpPr>
          <p:cNvPr id="7" name="AutoShape 7"/>
          <p:cNvSpPr/>
          <p:nvPr/>
        </p:nvSpPr>
        <p:spPr>
          <a:xfrm>
            <a:off x="738090" y="3255967"/>
            <a:ext cx="12155948" cy="805657"/>
          </a:xfrm>
          <a:prstGeom prst="rect">
            <a:avLst/>
          </a:prstGeom>
          <a:solidFill>
            <a:srgbClr val="45AD7E"/>
          </a:solidFill>
        </p:spPr>
      </p:sp>
      <p:sp>
        <p:nvSpPr>
          <p:cNvPr id="8" name="AutoShape 8"/>
          <p:cNvSpPr/>
          <p:nvPr/>
        </p:nvSpPr>
        <p:spPr>
          <a:xfrm>
            <a:off x="738090" y="2090674"/>
            <a:ext cx="12155948" cy="871604"/>
          </a:xfrm>
          <a:prstGeom prst="rect">
            <a:avLst/>
          </a:prstGeom>
          <a:solidFill>
            <a:srgbClr val="45AD7E"/>
          </a:solidFill>
        </p:spPr>
      </p:sp>
      <p:sp>
        <p:nvSpPr>
          <p:cNvPr id="9" name="TextBox 9"/>
          <p:cNvSpPr txBox="1"/>
          <p:nvPr/>
        </p:nvSpPr>
        <p:spPr>
          <a:xfrm>
            <a:off x="3211789" y="4352917"/>
            <a:ext cx="3061366" cy="672085"/>
          </a:xfrm>
          <a:prstGeom prst="rect">
            <a:avLst/>
          </a:prstGeom>
        </p:spPr>
        <p:txBody>
          <a:bodyPr lIns="0" tIns="0" rIns="0" bIns="0" rtlCol="0" anchor="t">
            <a:spAutoFit/>
          </a:bodyPr>
          <a:lstStyle/>
          <a:p>
            <a:pPr marL="0" lvl="0" indent="0" algn="ctr">
              <a:lnSpc>
                <a:spcPts val="5535"/>
              </a:lnSpc>
              <a:spcBef>
                <a:spcPct val="0"/>
              </a:spcBef>
            </a:pPr>
            <a:r>
              <a:rPr lang="en-US" sz="3900" dirty="0">
                <a:solidFill>
                  <a:srgbClr val="F0F0EE"/>
                </a:solidFill>
                <a:latin typeface="HK Grotesk Medium" panose="00000600000000000000"/>
              </a:rPr>
              <a:t>FLOWCHART</a:t>
            </a:r>
          </a:p>
        </p:txBody>
      </p:sp>
      <p:sp>
        <p:nvSpPr>
          <p:cNvPr id="10" name="TextBox 10"/>
          <p:cNvSpPr txBox="1"/>
          <p:nvPr/>
        </p:nvSpPr>
        <p:spPr>
          <a:xfrm>
            <a:off x="2914983" y="5489604"/>
            <a:ext cx="4248590" cy="642868"/>
          </a:xfrm>
          <a:prstGeom prst="rect">
            <a:avLst/>
          </a:prstGeom>
        </p:spPr>
        <p:txBody>
          <a:bodyPr lIns="0" tIns="0" rIns="0" bIns="0" rtlCol="0" anchor="t">
            <a:spAutoFit/>
          </a:bodyPr>
          <a:lstStyle/>
          <a:p>
            <a:pPr lvl="0" algn="ctr">
              <a:lnSpc>
                <a:spcPts val="5535"/>
              </a:lnSpc>
              <a:spcBef>
                <a:spcPct val="0"/>
              </a:spcBef>
            </a:pPr>
            <a:r>
              <a:rPr lang="en-US" sz="3900" dirty="0" smtClean="0">
                <a:solidFill>
                  <a:srgbClr val="F0F0EE"/>
                </a:solidFill>
                <a:latin typeface="HK Grotesk Medium" panose="00000600000000000000"/>
              </a:rPr>
              <a:t>GITHUBCOMMITS</a:t>
            </a:r>
            <a:endParaRPr lang="en-US" sz="3900" dirty="0">
              <a:solidFill>
                <a:srgbClr val="F0F0EE"/>
              </a:solidFill>
              <a:latin typeface="HK Grotesk Medium" panose="00000600000000000000"/>
            </a:endParaRPr>
          </a:p>
        </p:txBody>
      </p:sp>
      <p:sp>
        <p:nvSpPr>
          <p:cNvPr id="11" name="TextBox 11"/>
          <p:cNvSpPr txBox="1"/>
          <p:nvPr/>
        </p:nvSpPr>
        <p:spPr>
          <a:xfrm>
            <a:off x="2206839" y="6638348"/>
            <a:ext cx="5664880" cy="688341"/>
          </a:xfrm>
          <a:prstGeom prst="rect">
            <a:avLst/>
          </a:prstGeom>
        </p:spPr>
        <p:txBody>
          <a:bodyPr lIns="0" tIns="0" rIns="0" bIns="0" rtlCol="0" anchor="t">
            <a:spAutoFit/>
          </a:bodyPr>
          <a:lstStyle/>
          <a:p>
            <a:pPr marL="0" lvl="0" indent="0" algn="ctr">
              <a:lnSpc>
                <a:spcPts val="5680"/>
              </a:lnSpc>
              <a:spcBef>
                <a:spcPct val="0"/>
              </a:spcBef>
            </a:pPr>
            <a:r>
              <a:rPr lang="en-US" sz="4000">
                <a:solidFill>
                  <a:srgbClr val="F0F0EE"/>
                </a:solidFill>
                <a:latin typeface="HK Grotesk Medium" panose="00000600000000000000"/>
              </a:rPr>
              <a:t>WORK PROGRESS</a:t>
            </a:r>
          </a:p>
        </p:txBody>
      </p:sp>
      <p:sp>
        <p:nvSpPr>
          <p:cNvPr id="12" name="TextBox 12"/>
          <p:cNvSpPr txBox="1"/>
          <p:nvPr/>
        </p:nvSpPr>
        <p:spPr>
          <a:xfrm>
            <a:off x="1402910" y="7800525"/>
            <a:ext cx="6967528" cy="672085"/>
          </a:xfrm>
          <a:prstGeom prst="rect">
            <a:avLst/>
          </a:prstGeom>
        </p:spPr>
        <p:txBody>
          <a:bodyPr lIns="0" tIns="0" rIns="0" bIns="0" rtlCol="0" anchor="t">
            <a:spAutoFit/>
          </a:bodyPr>
          <a:lstStyle/>
          <a:p>
            <a:pPr marL="0" lvl="0" indent="0" algn="ctr">
              <a:lnSpc>
                <a:spcPts val="5535"/>
              </a:lnSpc>
              <a:spcBef>
                <a:spcPct val="0"/>
              </a:spcBef>
            </a:pPr>
            <a:r>
              <a:rPr lang="en-US" sz="3900">
                <a:solidFill>
                  <a:srgbClr val="F0F0EE"/>
                </a:solidFill>
                <a:latin typeface="HK Grotesk Medium" panose="00000600000000000000"/>
              </a:rPr>
              <a:t>ALPHA TESTING</a:t>
            </a:r>
          </a:p>
        </p:txBody>
      </p:sp>
      <p:sp>
        <p:nvSpPr>
          <p:cNvPr id="13" name="TextBox 13"/>
          <p:cNvSpPr txBox="1"/>
          <p:nvPr/>
        </p:nvSpPr>
        <p:spPr>
          <a:xfrm>
            <a:off x="3311684" y="2097121"/>
            <a:ext cx="2961472" cy="705111"/>
          </a:xfrm>
          <a:prstGeom prst="rect">
            <a:avLst/>
          </a:prstGeom>
        </p:spPr>
        <p:txBody>
          <a:bodyPr lIns="0" tIns="0" rIns="0" bIns="0" rtlCol="0" anchor="t">
            <a:spAutoFit/>
          </a:bodyPr>
          <a:lstStyle/>
          <a:p>
            <a:pPr marL="0" lvl="0" indent="0" algn="ctr">
              <a:lnSpc>
                <a:spcPts val="5795"/>
              </a:lnSpc>
              <a:spcBef>
                <a:spcPct val="0"/>
              </a:spcBef>
            </a:pPr>
            <a:r>
              <a:rPr lang="en-US" sz="4080">
                <a:solidFill>
                  <a:srgbClr val="F0F0EE"/>
                </a:solidFill>
                <a:latin typeface="HK Grotesk Medium Bold" panose="00000700000000000000"/>
              </a:rPr>
              <a:t>ABSTRACT</a:t>
            </a:r>
          </a:p>
        </p:txBody>
      </p:sp>
      <p:sp>
        <p:nvSpPr>
          <p:cNvPr id="14" name="TextBox 14"/>
          <p:cNvSpPr txBox="1"/>
          <p:nvPr/>
        </p:nvSpPr>
        <p:spPr>
          <a:xfrm>
            <a:off x="3211789" y="3285205"/>
            <a:ext cx="3654978" cy="681248"/>
          </a:xfrm>
          <a:prstGeom prst="rect">
            <a:avLst/>
          </a:prstGeom>
        </p:spPr>
        <p:txBody>
          <a:bodyPr lIns="0" tIns="0" rIns="0" bIns="0" rtlCol="0" anchor="t">
            <a:spAutoFit/>
          </a:bodyPr>
          <a:lstStyle/>
          <a:p>
            <a:pPr marL="0" lvl="0" indent="0" algn="ctr">
              <a:lnSpc>
                <a:spcPts val="5555"/>
              </a:lnSpc>
              <a:spcBef>
                <a:spcPct val="0"/>
              </a:spcBef>
            </a:pPr>
            <a:r>
              <a:rPr lang="en-US" sz="3910">
                <a:solidFill>
                  <a:srgbClr val="F0F0EE"/>
                </a:solidFill>
                <a:latin typeface="HK Grotesk Medium" panose="00000600000000000000"/>
              </a:rPr>
              <a:t>INTRODUCTION</a:t>
            </a:r>
          </a:p>
        </p:txBody>
      </p:sp>
      <p:sp>
        <p:nvSpPr>
          <p:cNvPr id="15" name="AutoShape 15"/>
          <p:cNvSpPr/>
          <p:nvPr/>
        </p:nvSpPr>
        <p:spPr>
          <a:xfrm>
            <a:off x="738090" y="8931179"/>
            <a:ext cx="12155948" cy="894530"/>
          </a:xfrm>
          <a:prstGeom prst="rect">
            <a:avLst/>
          </a:prstGeom>
          <a:solidFill>
            <a:srgbClr val="45AD7E"/>
          </a:solidFill>
        </p:spPr>
      </p:sp>
      <p:sp>
        <p:nvSpPr>
          <p:cNvPr id="16" name="TextBox 16"/>
          <p:cNvSpPr txBox="1"/>
          <p:nvPr/>
        </p:nvSpPr>
        <p:spPr>
          <a:xfrm>
            <a:off x="3311684" y="9137239"/>
            <a:ext cx="3149980" cy="630562"/>
          </a:xfrm>
          <a:prstGeom prst="rect">
            <a:avLst/>
          </a:prstGeom>
        </p:spPr>
        <p:txBody>
          <a:bodyPr lIns="0" tIns="0" rIns="0" bIns="0" rtlCol="0" anchor="t">
            <a:spAutoFit/>
          </a:bodyPr>
          <a:lstStyle/>
          <a:p>
            <a:pPr marL="0" lvl="0" indent="0" algn="ctr">
              <a:lnSpc>
                <a:spcPts val="5225"/>
              </a:lnSpc>
              <a:spcBef>
                <a:spcPct val="0"/>
              </a:spcBef>
            </a:pPr>
            <a:r>
              <a:rPr lang="en-US" sz="3680">
                <a:solidFill>
                  <a:srgbClr val="F0F0EE"/>
                </a:solidFill>
                <a:latin typeface="HK Grotesk Medium" panose="00000600000000000000"/>
              </a:rPr>
              <a:t>REFERENCES</a:t>
            </a:r>
          </a:p>
        </p:txBody>
      </p:sp>
      <p:sp>
        <p:nvSpPr>
          <p:cNvPr id="17" name="AutoShape 17"/>
          <p:cNvSpPr/>
          <p:nvPr/>
        </p:nvSpPr>
        <p:spPr>
          <a:xfrm>
            <a:off x="738090" y="0"/>
            <a:ext cx="7044073" cy="1482062"/>
          </a:xfrm>
          <a:prstGeom prst="rect">
            <a:avLst/>
          </a:prstGeom>
          <a:solidFill>
            <a:srgbClr val="45AD7E"/>
          </a:solidFill>
        </p:spPr>
      </p:sp>
      <p:sp>
        <p:nvSpPr>
          <p:cNvPr id="18" name="TextBox 18"/>
          <p:cNvSpPr txBox="1"/>
          <p:nvPr/>
        </p:nvSpPr>
        <p:spPr>
          <a:xfrm>
            <a:off x="1402910" y="-16510"/>
            <a:ext cx="5058754" cy="1615067"/>
          </a:xfrm>
          <a:prstGeom prst="rect">
            <a:avLst/>
          </a:prstGeom>
        </p:spPr>
        <p:txBody>
          <a:bodyPr lIns="0" tIns="0" rIns="0" bIns="0" rtlCol="0" anchor="t">
            <a:spAutoFit/>
          </a:bodyPr>
          <a:lstStyle/>
          <a:p>
            <a:pPr marL="0" lvl="0" indent="0" algn="ctr">
              <a:lnSpc>
                <a:spcPts val="6505"/>
              </a:lnSpc>
              <a:spcBef>
                <a:spcPct val="0"/>
              </a:spcBef>
            </a:pPr>
            <a:r>
              <a:rPr lang="en-US" sz="4580">
                <a:solidFill>
                  <a:srgbClr val="F0F0EE"/>
                </a:solidFill>
                <a:latin typeface="HK Grotesk Medium Bold" panose="00000700000000000000"/>
              </a:rPr>
              <a:t>TABLE OF CONTENTS: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EE"/>
        </a:solidFill>
        <a:effectLst/>
      </p:bgPr>
    </p:bg>
    <p:spTree>
      <p:nvGrpSpPr>
        <p:cNvPr id="1" name=""/>
        <p:cNvGrpSpPr/>
        <p:nvPr/>
      </p:nvGrpSpPr>
      <p:grpSpPr>
        <a:xfrm>
          <a:off x="0" y="0"/>
          <a:ext cx="0" cy="0"/>
          <a:chOff x="0" y="0"/>
          <a:chExt cx="0" cy="0"/>
        </a:xfrm>
      </p:grpSpPr>
      <p:sp>
        <p:nvSpPr>
          <p:cNvPr id="2" name="AutoShape 2"/>
          <p:cNvSpPr/>
          <p:nvPr/>
        </p:nvSpPr>
        <p:spPr>
          <a:xfrm>
            <a:off x="0" y="0"/>
            <a:ext cx="6223803" cy="9258300"/>
          </a:xfrm>
          <a:prstGeom prst="rect">
            <a:avLst/>
          </a:prstGeom>
          <a:solidFill>
            <a:srgbClr val="45AD7E"/>
          </a:solidFill>
        </p:spPr>
      </p:sp>
      <p:grpSp>
        <p:nvGrpSpPr>
          <p:cNvPr id="3" name="Group 3"/>
          <p:cNvGrpSpPr/>
          <p:nvPr/>
        </p:nvGrpSpPr>
        <p:grpSpPr>
          <a:xfrm>
            <a:off x="302277" y="2414549"/>
            <a:ext cx="7173675" cy="1964775"/>
            <a:chOff x="0" y="0"/>
            <a:chExt cx="9564901" cy="2619700"/>
          </a:xfrm>
        </p:grpSpPr>
        <p:sp>
          <p:nvSpPr>
            <p:cNvPr id="4" name="TextBox 4"/>
            <p:cNvSpPr txBox="1"/>
            <p:nvPr/>
          </p:nvSpPr>
          <p:spPr>
            <a:xfrm>
              <a:off x="0" y="76200"/>
              <a:ext cx="9564901" cy="1628136"/>
            </a:xfrm>
            <a:prstGeom prst="rect">
              <a:avLst/>
            </a:prstGeom>
          </p:spPr>
          <p:txBody>
            <a:bodyPr lIns="0" tIns="0" rIns="0" bIns="0" rtlCol="0" anchor="t">
              <a:spAutoFit/>
            </a:bodyPr>
            <a:lstStyle/>
            <a:p>
              <a:pPr>
                <a:lnSpc>
                  <a:spcPts val="9240"/>
                </a:lnSpc>
              </a:pPr>
              <a:r>
                <a:rPr lang="en-US" sz="8400" spc="-167">
                  <a:solidFill>
                    <a:srgbClr val="F0F0EE"/>
                  </a:solidFill>
                  <a:latin typeface="HK Grotesk Bold" panose="00000800000000000000"/>
                </a:rPr>
                <a:t>ABSTRACT:</a:t>
              </a:r>
            </a:p>
          </p:txBody>
        </p:sp>
        <p:sp>
          <p:nvSpPr>
            <p:cNvPr id="5" name="TextBox 5"/>
            <p:cNvSpPr txBox="1"/>
            <p:nvPr/>
          </p:nvSpPr>
          <p:spPr>
            <a:xfrm>
              <a:off x="0" y="2088999"/>
              <a:ext cx="9564901" cy="530701"/>
            </a:xfrm>
            <a:prstGeom prst="rect">
              <a:avLst/>
            </a:prstGeom>
          </p:spPr>
          <p:txBody>
            <a:bodyPr lIns="0" tIns="0" rIns="0" bIns="0" rtlCol="0" anchor="t">
              <a:spAutoFit/>
            </a:bodyPr>
            <a:lstStyle/>
            <a:p>
              <a:pPr>
                <a:lnSpc>
                  <a:spcPts val="3360"/>
                </a:lnSpc>
              </a:pPr>
              <a:endParaRPr/>
            </a:p>
          </p:txBody>
        </p:sp>
      </p:grpSp>
      <p:sp>
        <p:nvSpPr>
          <p:cNvPr id="6" name="AutoShape 6"/>
          <p:cNvSpPr/>
          <p:nvPr/>
        </p:nvSpPr>
        <p:spPr>
          <a:xfrm>
            <a:off x="7273985" y="1028700"/>
            <a:ext cx="403935" cy="403935"/>
          </a:xfrm>
          <a:prstGeom prst="rect">
            <a:avLst/>
          </a:prstGeom>
          <a:solidFill>
            <a:srgbClr val="17242D"/>
          </a:solidFill>
        </p:spPr>
      </p:sp>
      <p:sp>
        <p:nvSpPr>
          <p:cNvPr id="7" name="TextBox 7"/>
          <p:cNvSpPr txBox="1"/>
          <p:nvPr/>
        </p:nvSpPr>
        <p:spPr>
          <a:xfrm>
            <a:off x="7948188" y="835236"/>
            <a:ext cx="9311112" cy="1711746"/>
          </a:xfrm>
          <a:prstGeom prst="rect">
            <a:avLst/>
          </a:prstGeom>
        </p:spPr>
        <p:txBody>
          <a:bodyPr lIns="0" tIns="0" rIns="0" bIns="0" rtlCol="0" anchor="t">
            <a:spAutoFit/>
          </a:bodyPr>
          <a:lstStyle/>
          <a:p>
            <a:pPr marL="0" lvl="0" indent="0" algn="l">
              <a:lnSpc>
                <a:spcPts val="4535"/>
              </a:lnSpc>
              <a:spcBef>
                <a:spcPct val="0"/>
              </a:spcBef>
            </a:pPr>
            <a:r>
              <a:rPr lang="en-US" sz="3600">
                <a:solidFill>
                  <a:srgbClr val="17242D"/>
                </a:solidFill>
                <a:latin typeface="HK Grotesk Medium" panose="00000600000000000000"/>
              </a:rPr>
              <a:t>Converting videos to audio files is the one of the best way to listen the desirable audio without having to watch the video.</a:t>
            </a:r>
          </a:p>
        </p:txBody>
      </p:sp>
      <p:sp>
        <p:nvSpPr>
          <p:cNvPr id="8" name="TextBox 8"/>
          <p:cNvSpPr txBox="1"/>
          <p:nvPr/>
        </p:nvSpPr>
        <p:spPr>
          <a:xfrm>
            <a:off x="8135652" y="3088608"/>
            <a:ext cx="9123648" cy="2281946"/>
          </a:xfrm>
          <a:prstGeom prst="rect">
            <a:avLst/>
          </a:prstGeom>
        </p:spPr>
        <p:txBody>
          <a:bodyPr lIns="0" tIns="0" rIns="0" bIns="0" rtlCol="0" anchor="t">
            <a:spAutoFit/>
          </a:bodyPr>
          <a:lstStyle/>
          <a:p>
            <a:pPr marL="0" lvl="0" indent="0" algn="l">
              <a:lnSpc>
                <a:spcPts val="4535"/>
              </a:lnSpc>
              <a:spcBef>
                <a:spcPct val="0"/>
              </a:spcBef>
            </a:pPr>
            <a:r>
              <a:rPr lang="en-US" sz="3600">
                <a:solidFill>
                  <a:srgbClr val="17242D"/>
                </a:solidFill>
                <a:latin typeface="HK Grotesk Medium" panose="00000600000000000000"/>
              </a:rPr>
              <a:t>It is most often used to record the soundtrack of videos or to extract other audio tracks from videos where you are only interested in the sound.</a:t>
            </a:r>
          </a:p>
        </p:txBody>
      </p:sp>
      <p:sp>
        <p:nvSpPr>
          <p:cNvPr id="9" name="TextBox 9"/>
          <p:cNvSpPr txBox="1"/>
          <p:nvPr/>
        </p:nvSpPr>
        <p:spPr>
          <a:xfrm>
            <a:off x="8135652" y="5613388"/>
            <a:ext cx="9686041" cy="3422348"/>
          </a:xfrm>
          <a:prstGeom prst="rect">
            <a:avLst/>
          </a:prstGeom>
        </p:spPr>
        <p:txBody>
          <a:bodyPr lIns="0" tIns="0" rIns="0" bIns="0" rtlCol="0" anchor="t">
            <a:spAutoFit/>
          </a:bodyPr>
          <a:lstStyle/>
          <a:p>
            <a:pPr marL="0" lvl="0" indent="0" algn="l">
              <a:lnSpc>
                <a:spcPts val="4535"/>
              </a:lnSpc>
              <a:spcBef>
                <a:spcPct val="0"/>
              </a:spcBef>
            </a:pPr>
            <a:r>
              <a:rPr lang="en-US" sz="3600">
                <a:solidFill>
                  <a:srgbClr val="17242D"/>
                </a:solidFill>
                <a:latin typeface="HK Grotesk Medium" panose="00000600000000000000"/>
              </a:rPr>
              <a:t>As, the size of the audio file is much smaller than that of a video file. If you like that video file but your device is running out of space, and thus you cannot download and store it in the device, you can easily convert it to audio format and store easily.</a:t>
            </a:r>
          </a:p>
        </p:txBody>
      </p:sp>
      <p:sp>
        <p:nvSpPr>
          <p:cNvPr id="10" name="AutoShape 10"/>
          <p:cNvSpPr/>
          <p:nvPr/>
        </p:nvSpPr>
        <p:spPr>
          <a:xfrm>
            <a:off x="7273985" y="3117183"/>
            <a:ext cx="403935" cy="403935"/>
          </a:xfrm>
          <a:prstGeom prst="rect">
            <a:avLst/>
          </a:prstGeom>
          <a:solidFill>
            <a:srgbClr val="17242D"/>
          </a:solidFill>
        </p:spPr>
      </p:sp>
      <p:sp>
        <p:nvSpPr>
          <p:cNvPr id="11" name="AutoShape 11"/>
          <p:cNvSpPr/>
          <p:nvPr/>
        </p:nvSpPr>
        <p:spPr>
          <a:xfrm>
            <a:off x="7273985" y="5641963"/>
            <a:ext cx="403935" cy="403935"/>
          </a:xfrm>
          <a:prstGeom prst="rect">
            <a:avLst/>
          </a:prstGeom>
          <a:solidFill>
            <a:srgbClr val="17242D"/>
          </a:solid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AutoShape 2"/>
          <p:cNvSpPr/>
          <p:nvPr/>
        </p:nvSpPr>
        <p:spPr>
          <a:xfrm>
            <a:off x="0" y="1558188"/>
            <a:ext cx="8722206" cy="8728812"/>
          </a:xfrm>
          <a:prstGeom prst="rect">
            <a:avLst/>
          </a:prstGeom>
          <a:solidFill>
            <a:srgbClr val="45AD7E"/>
          </a:solidFill>
        </p:spPr>
      </p:sp>
      <p:sp>
        <p:nvSpPr>
          <p:cNvPr id="3" name="TextBox 3"/>
          <p:cNvSpPr txBox="1"/>
          <p:nvPr/>
        </p:nvSpPr>
        <p:spPr>
          <a:xfrm>
            <a:off x="0" y="5012148"/>
            <a:ext cx="8610599" cy="1295611"/>
          </a:xfrm>
          <a:prstGeom prst="rect">
            <a:avLst/>
          </a:prstGeom>
        </p:spPr>
        <p:txBody>
          <a:bodyPr wrap="square" lIns="0" tIns="0" rIns="0" bIns="0" rtlCol="0" anchor="t">
            <a:spAutoFit/>
          </a:bodyPr>
          <a:lstStyle/>
          <a:p>
            <a:pPr>
              <a:lnSpc>
                <a:spcPts val="10800"/>
              </a:lnSpc>
            </a:pPr>
            <a:r>
              <a:rPr lang="en-US" sz="8800" spc="-179" dirty="0">
                <a:solidFill>
                  <a:srgbClr val="F0F0EE"/>
                </a:solidFill>
                <a:latin typeface="HK Grotesk Bold" panose="00000800000000000000"/>
              </a:rPr>
              <a:t>INTRODUCTION:</a:t>
            </a:r>
          </a:p>
        </p:txBody>
      </p:sp>
      <p:sp>
        <p:nvSpPr>
          <p:cNvPr id="4" name="TextBox 4"/>
          <p:cNvSpPr txBox="1"/>
          <p:nvPr/>
        </p:nvSpPr>
        <p:spPr>
          <a:xfrm>
            <a:off x="9601707" y="362770"/>
            <a:ext cx="8234781" cy="9446711"/>
          </a:xfrm>
          <a:prstGeom prst="rect">
            <a:avLst/>
          </a:prstGeom>
        </p:spPr>
        <p:txBody>
          <a:bodyPr lIns="0" tIns="0" rIns="0" bIns="0" rtlCol="0" anchor="t">
            <a:spAutoFit/>
          </a:bodyPr>
          <a:lstStyle/>
          <a:p>
            <a:pPr>
              <a:lnSpc>
                <a:spcPts val="5365"/>
              </a:lnSpc>
            </a:pPr>
            <a:r>
              <a:rPr lang="en-US" sz="3830" spc="76">
                <a:solidFill>
                  <a:srgbClr val="F0F0EE"/>
                </a:solidFill>
                <a:latin typeface="HK Grotesk Light" panose="00000400000000000000"/>
              </a:rPr>
              <a:t>Converting video to audio files is very essential step when you are passionate music mixer or you like to create videos using differentsound effects . It will be easy Gather Sound Effects to do Remixes, special versions or covers of popular songs with desirable audio files then from video files. You can store the audio of your favourite video which may not be found from other sources. It also helps to save space, improves Sound quality, Extract Famous Movie Quotes..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AutoShape 2"/>
          <p:cNvSpPr/>
          <p:nvPr/>
        </p:nvSpPr>
        <p:spPr>
          <a:xfrm>
            <a:off x="0" y="1631028"/>
            <a:ext cx="18288000" cy="8655972"/>
          </a:xfrm>
          <a:prstGeom prst="rect">
            <a:avLst/>
          </a:prstGeom>
          <a:solidFill>
            <a:srgbClr val="45AD7E"/>
          </a:solidFill>
          <a:ln>
            <a:solidFill>
              <a:schemeClr val="tx1"/>
            </a:solidFill>
          </a:ln>
        </p:spPr>
      </p:sp>
      <p:sp>
        <p:nvSpPr>
          <p:cNvPr id="3" name="TextBox 3"/>
          <p:cNvSpPr txBox="1"/>
          <p:nvPr/>
        </p:nvSpPr>
        <p:spPr>
          <a:xfrm>
            <a:off x="761465" y="93399"/>
            <a:ext cx="7597723" cy="1300758"/>
          </a:xfrm>
          <a:prstGeom prst="rect">
            <a:avLst/>
          </a:prstGeom>
        </p:spPr>
        <p:txBody>
          <a:bodyPr lIns="0" tIns="0" rIns="0" bIns="0" rtlCol="0" anchor="t">
            <a:spAutoFit/>
          </a:bodyPr>
          <a:lstStyle/>
          <a:p>
            <a:pPr>
              <a:lnSpc>
                <a:spcPts val="10200"/>
              </a:lnSpc>
            </a:pPr>
            <a:r>
              <a:rPr lang="en-US" sz="8500" spc="-169" dirty="0">
                <a:solidFill>
                  <a:srgbClr val="F0F0EE"/>
                </a:solidFill>
                <a:latin typeface="HK Grotesk Bold" panose="00000800000000000000"/>
              </a:rPr>
              <a:t>FLOWCHART:</a:t>
            </a:r>
          </a:p>
        </p:txBody>
      </p:sp>
      <p:sp>
        <p:nvSpPr>
          <p:cNvPr id="4" name="Rectangle 3"/>
          <p:cNvSpPr/>
          <p:nvPr/>
        </p:nvSpPr>
        <p:spPr>
          <a:xfrm>
            <a:off x="5410200" y="1866900"/>
            <a:ext cx="44958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Import libraries</a:t>
            </a:r>
            <a:endParaRPr lang="en-US" dirty="0"/>
          </a:p>
        </p:txBody>
      </p:sp>
      <p:sp>
        <p:nvSpPr>
          <p:cNvPr id="5" name="Rectangle 4"/>
          <p:cNvSpPr/>
          <p:nvPr/>
        </p:nvSpPr>
        <p:spPr>
          <a:xfrm>
            <a:off x="5410200" y="3314700"/>
            <a:ext cx="4419600" cy="106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Input : video file </a:t>
            </a:r>
            <a:endParaRPr lang="en-US" dirty="0"/>
          </a:p>
        </p:txBody>
      </p:sp>
      <p:sp>
        <p:nvSpPr>
          <p:cNvPr id="6" name="Diamond 5"/>
          <p:cNvSpPr/>
          <p:nvPr/>
        </p:nvSpPr>
        <p:spPr>
          <a:xfrm>
            <a:off x="5867400" y="4914900"/>
            <a:ext cx="3581400" cy="15240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If format MP4,WMV,AVI,MKV files</a:t>
            </a:r>
            <a:endParaRPr lang="en-US" dirty="0"/>
          </a:p>
        </p:txBody>
      </p:sp>
      <p:sp>
        <p:nvSpPr>
          <p:cNvPr id="7" name="Rectangle 6"/>
          <p:cNvSpPr/>
          <p:nvPr/>
        </p:nvSpPr>
        <p:spPr>
          <a:xfrm>
            <a:off x="11963400" y="5295900"/>
            <a:ext cx="2514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Select video files only from the given format</a:t>
            </a:r>
            <a:endParaRPr lang="en-US" dirty="0"/>
          </a:p>
        </p:txBody>
      </p:sp>
      <p:sp>
        <p:nvSpPr>
          <p:cNvPr id="8" name="Rectangle 7"/>
          <p:cNvSpPr/>
          <p:nvPr/>
        </p:nvSpPr>
        <p:spPr>
          <a:xfrm>
            <a:off x="685800" y="6896100"/>
            <a:ext cx="25908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Convert into audio</a:t>
            </a:r>
            <a:endParaRPr lang="en-US" dirty="0"/>
          </a:p>
        </p:txBody>
      </p:sp>
      <p:sp>
        <p:nvSpPr>
          <p:cNvPr id="9" name="Rectangle 8"/>
          <p:cNvSpPr/>
          <p:nvPr/>
        </p:nvSpPr>
        <p:spPr>
          <a:xfrm>
            <a:off x="762000" y="8572500"/>
            <a:ext cx="2514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Successfully converted</a:t>
            </a:r>
            <a:endParaRPr lang="en-US" dirty="0"/>
          </a:p>
        </p:txBody>
      </p:sp>
      <p:sp>
        <p:nvSpPr>
          <p:cNvPr id="10" name="Rectangle 9"/>
          <p:cNvSpPr/>
          <p:nvPr/>
        </p:nvSpPr>
        <p:spPr>
          <a:xfrm>
            <a:off x="685800" y="5219700"/>
            <a:ext cx="2514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Video uploaded</a:t>
            </a:r>
            <a:endParaRPr lang="en-US" dirty="0"/>
          </a:p>
        </p:txBody>
      </p:sp>
      <p:sp>
        <p:nvSpPr>
          <p:cNvPr id="15" name="Down Arrow 14"/>
          <p:cNvSpPr/>
          <p:nvPr/>
        </p:nvSpPr>
        <p:spPr>
          <a:xfrm>
            <a:off x="7239000" y="2933700"/>
            <a:ext cx="609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7315200" y="4457700"/>
            <a:ext cx="609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1524000" y="6286500"/>
            <a:ext cx="685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1600200" y="7886700"/>
            <a:ext cx="685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p:cNvSpPr/>
          <p:nvPr/>
        </p:nvSpPr>
        <p:spPr>
          <a:xfrm>
            <a:off x="3200400" y="5372100"/>
            <a:ext cx="26670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448800" y="5448300"/>
            <a:ext cx="2438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14800" y="48387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yes</a:t>
            </a:r>
            <a:endParaRPr lang="en-US" dirty="0"/>
          </a:p>
        </p:txBody>
      </p:sp>
      <p:sp>
        <p:nvSpPr>
          <p:cNvPr id="9217" name="Rectangle 1"/>
          <p:cNvSpPr>
            <a:spLocks noChangeArrowheads="1"/>
          </p:cNvSpPr>
          <p:nvPr/>
        </p:nvSpPr>
        <p:spPr bwMode="auto">
          <a:xfrm>
            <a:off x="0" y="0"/>
            <a:ext cx="184731" cy="369332"/>
          </a:xfrm>
          <a:prstGeom prst="rect">
            <a:avLst/>
          </a:prstGeom>
          <a:solidFill>
            <a:srgbClr val="1E1E1E"/>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218" name="Rectangle 2"/>
          <p:cNvSpPr>
            <a:spLocks noChangeArrowheads="1"/>
          </p:cNvSpPr>
          <p:nvPr/>
        </p:nvSpPr>
        <p:spPr bwMode="auto">
          <a:xfrm>
            <a:off x="0" y="0"/>
            <a:ext cx="184731" cy="369332"/>
          </a:xfrm>
          <a:prstGeom prst="rect">
            <a:avLst/>
          </a:prstGeom>
          <a:solidFill>
            <a:srgbClr val="1E1E1E"/>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219" name="Rectangle 3"/>
          <p:cNvSpPr>
            <a:spLocks noChangeArrowheads="1"/>
          </p:cNvSpPr>
          <p:nvPr/>
        </p:nvSpPr>
        <p:spPr bwMode="auto">
          <a:xfrm>
            <a:off x="0" y="0"/>
            <a:ext cx="184731" cy="369332"/>
          </a:xfrm>
          <a:prstGeom prst="rect">
            <a:avLst/>
          </a:prstGeom>
          <a:solidFill>
            <a:srgbClr val="1E1E1E"/>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220" name="Rectangle 4"/>
          <p:cNvSpPr>
            <a:spLocks noChangeArrowheads="1"/>
          </p:cNvSpPr>
          <p:nvPr/>
        </p:nvSpPr>
        <p:spPr bwMode="auto">
          <a:xfrm>
            <a:off x="0" y="0"/>
            <a:ext cx="184731" cy="369332"/>
          </a:xfrm>
          <a:prstGeom prst="rect">
            <a:avLst/>
          </a:prstGeom>
          <a:solidFill>
            <a:srgbClr val="1E1E1E"/>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25"/>
          <p:cNvSpPr/>
          <p:nvPr/>
        </p:nvSpPr>
        <p:spPr>
          <a:xfrm>
            <a:off x="9677400" y="48387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1"/>
          <p:cNvPicPr>
            <a:picLocks noChangeAspect="1"/>
          </p:cNvPicPr>
          <p:nvPr/>
        </p:nvPicPr>
        <p:blipFill>
          <a:blip r:embed="rId2"/>
          <a:stretch>
            <a:fillRect/>
          </a:stretch>
        </p:blipFill>
        <p:spPr>
          <a:xfrm>
            <a:off x="0" y="0"/>
            <a:ext cx="18288000" cy="10286365"/>
          </a:xfrm>
          <a:prstGeom prst="rect">
            <a:avLst/>
          </a:prstGeom>
        </p:spPr>
      </p:pic>
      <p:sp>
        <p:nvSpPr>
          <p:cNvPr id="3" name="Text Box 2"/>
          <p:cNvSpPr txBox="1"/>
          <p:nvPr/>
        </p:nvSpPr>
        <p:spPr>
          <a:xfrm>
            <a:off x="381000" y="266700"/>
            <a:ext cx="5975985" cy="829945"/>
          </a:xfrm>
          <a:prstGeom prst="rect">
            <a:avLst/>
          </a:prstGeom>
          <a:noFill/>
        </p:spPr>
        <p:txBody>
          <a:bodyPr wrap="square" rtlCol="0">
            <a:spAutoFit/>
          </a:bodyPr>
          <a:lstStyle/>
          <a:p>
            <a:r>
              <a:rPr lang="en-IN" altLang="en-US" sz="4800" b="1"/>
              <a:t>ALGORITHM:</a:t>
            </a:r>
          </a:p>
        </p:txBody>
      </p:sp>
      <p:sp>
        <p:nvSpPr>
          <p:cNvPr id="4" name="Rectangle 3"/>
          <p:cNvSpPr/>
          <p:nvPr/>
        </p:nvSpPr>
        <p:spPr>
          <a:xfrm>
            <a:off x="1600200" y="1485900"/>
            <a:ext cx="13106400" cy="6740307"/>
          </a:xfrm>
          <a:prstGeom prst="rect">
            <a:avLst/>
          </a:prstGeom>
        </p:spPr>
        <p:txBody>
          <a:bodyPr wrap="square">
            <a:spAutoFit/>
          </a:bodyPr>
          <a:lstStyle/>
          <a:p>
            <a:r>
              <a:rPr lang="en-US" sz="5400" dirty="0" smtClean="0"/>
              <a:t>1. Click on upload video</a:t>
            </a:r>
          </a:p>
          <a:p>
            <a:r>
              <a:rPr lang="en-US" sz="5400" dirty="0" smtClean="0"/>
              <a:t>2. select video file from desktop</a:t>
            </a:r>
          </a:p>
          <a:p>
            <a:r>
              <a:rPr lang="en-US" sz="5400" dirty="0" smtClean="0"/>
              <a:t>3. uploading video file</a:t>
            </a:r>
          </a:p>
          <a:p>
            <a:r>
              <a:rPr lang="en-US" sz="5400" dirty="0" smtClean="0"/>
              <a:t>4. showing message of the uploaded file path</a:t>
            </a:r>
          </a:p>
          <a:p>
            <a:r>
              <a:rPr lang="en-US" sz="5400" dirty="0" smtClean="0"/>
              <a:t>5. click convert</a:t>
            </a:r>
          </a:p>
          <a:p>
            <a:r>
              <a:rPr lang="en-US" sz="5400" dirty="0" smtClean="0"/>
              <a:t>6. converting video into audio</a:t>
            </a:r>
          </a:p>
          <a:p>
            <a:r>
              <a:rPr lang="en-US" sz="5400" dirty="0" smtClean="0"/>
              <a:t>7. print “ Audio file generated </a:t>
            </a:r>
            <a:r>
              <a:rPr lang="en-US" sz="5400" dirty="0" smtClean="0"/>
              <a:t>successfully</a:t>
            </a:r>
            <a:r>
              <a:rPr lang="en-US" sz="5400" dirty="0" smtClean="0"/>
              <a:t>”</a:t>
            </a:r>
          </a:p>
          <a:p>
            <a:r>
              <a:rPr lang="en-US" sz="5400" dirty="0" smtClean="0"/>
              <a:t>8. saves audio in same path</a:t>
            </a:r>
            <a:endParaRPr lang="en-US" sz="5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0EE"/>
        </a:solidFill>
        <a:effectLst/>
      </p:bgPr>
    </p:bg>
    <p:spTree>
      <p:nvGrpSpPr>
        <p:cNvPr id="1" name=""/>
        <p:cNvGrpSpPr/>
        <p:nvPr/>
      </p:nvGrpSpPr>
      <p:grpSpPr>
        <a:xfrm>
          <a:off x="0" y="0"/>
          <a:ext cx="0" cy="0"/>
          <a:chOff x="0" y="0"/>
          <a:chExt cx="0" cy="0"/>
        </a:xfrm>
      </p:grpSpPr>
      <p:sp>
        <p:nvSpPr>
          <p:cNvPr id="2" name="AutoShape 2"/>
          <p:cNvSpPr/>
          <p:nvPr/>
        </p:nvSpPr>
        <p:spPr>
          <a:xfrm>
            <a:off x="0" y="843489"/>
            <a:ext cx="4817943" cy="9306528"/>
          </a:xfrm>
          <a:prstGeom prst="rect">
            <a:avLst/>
          </a:prstGeom>
          <a:solidFill>
            <a:srgbClr val="17242D"/>
          </a:solidFill>
        </p:spPr>
      </p:sp>
      <p:sp>
        <p:nvSpPr>
          <p:cNvPr id="3" name="TextBox 3"/>
          <p:cNvSpPr txBox="1"/>
          <p:nvPr/>
        </p:nvSpPr>
        <p:spPr>
          <a:xfrm>
            <a:off x="372576" y="4469232"/>
            <a:ext cx="4661051" cy="2396492"/>
          </a:xfrm>
          <a:prstGeom prst="rect">
            <a:avLst/>
          </a:prstGeom>
        </p:spPr>
        <p:txBody>
          <a:bodyPr lIns="0" tIns="0" rIns="0" bIns="0" rtlCol="0" anchor="t">
            <a:spAutoFit/>
          </a:bodyPr>
          <a:lstStyle/>
          <a:p>
            <a:pPr>
              <a:lnSpc>
                <a:spcPts val="9660"/>
              </a:lnSpc>
              <a:spcBef>
                <a:spcPct val="0"/>
              </a:spcBef>
            </a:pPr>
            <a:r>
              <a:rPr lang="en-US" sz="6900">
                <a:solidFill>
                  <a:srgbClr val="F0F0EE"/>
                </a:solidFill>
                <a:latin typeface="HK Grotesk Light Bold" panose="00000500000000000000"/>
              </a:rPr>
              <a:t>GITHUB COMMITS: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0EE"/>
        </a:solidFill>
        <a:effectLst/>
      </p:bgPr>
    </p:bg>
    <p:spTree>
      <p:nvGrpSpPr>
        <p:cNvPr id="1" name=""/>
        <p:cNvGrpSpPr/>
        <p:nvPr/>
      </p:nvGrpSpPr>
      <p:grpSpPr>
        <a:xfrm>
          <a:off x="0" y="0"/>
          <a:ext cx="0" cy="0"/>
          <a:chOff x="0" y="0"/>
          <a:chExt cx="0" cy="0"/>
        </a:xfrm>
      </p:grpSpPr>
      <p:sp>
        <p:nvSpPr>
          <p:cNvPr id="2" name="AutoShape 2"/>
          <p:cNvSpPr/>
          <p:nvPr/>
        </p:nvSpPr>
        <p:spPr>
          <a:xfrm>
            <a:off x="1028700" y="2942753"/>
            <a:ext cx="7172272" cy="7344247"/>
          </a:xfrm>
          <a:prstGeom prst="rect">
            <a:avLst/>
          </a:prstGeom>
          <a:solidFill>
            <a:srgbClr val="45AD7E"/>
          </a:solidFill>
        </p:spPr>
      </p:sp>
      <p:grpSp>
        <p:nvGrpSpPr>
          <p:cNvPr id="3" name="Group 3"/>
          <p:cNvGrpSpPr/>
          <p:nvPr/>
        </p:nvGrpSpPr>
        <p:grpSpPr>
          <a:xfrm>
            <a:off x="1828747" y="3390773"/>
            <a:ext cx="5255716" cy="4285377"/>
            <a:chOff x="0" y="-1219412"/>
            <a:chExt cx="7007621" cy="5713837"/>
          </a:xfrm>
        </p:grpSpPr>
        <p:sp>
          <p:nvSpPr>
            <p:cNvPr id="4" name="TextBox 4"/>
            <p:cNvSpPr txBox="1"/>
            <p:nvPr/>
          </p:nvSpPr>
          <p:spPr>
            <a:xfrm>
              <a:off x="0" y="-1219412"/>
              <a:ext cx="7007621" cy="1615440"/>
            </a:xfrm>
            <a:prstGeom prst="rect">
              <a:avLst/>
            </a:prstGeom>
          </p:spPr>
          <p:txBody>
            <a:bodyPr lIns="0" tIns="0" rIns="0" bIns="0" rtlCol="0" anchor="t">
              <a:spAutoFit/>
            </a:bodyPr>
            <a:lstStyle/>
            <a:p>
              <a:pPr marL="0" lvl="0" indent="0" algn="ctr">
                <a:lnSpc>
                  <a:spcPts val="9450"/>
                </a:lnSpc>
                <a:spcBef>
                  <a:spcPct val="0"/>
                </a:spcBef>
              </a:pPr>
              <a:r>
                <a:rPr lang="en-US" sz="7500">
                  <a:solidFill>
                    <a:srgbClr val="F0F0EE"/>
                  </a:solidFill>
                  <a:latin typeface="Calibri" panose="020F0502020204030204" charset="0"/>
                  <a:cs typeface="Calibri" panose="020F0502020204030204" charset="0"/>
                </a:rPr>
                <a:t>DONE</a:t>
              </a:r>
            </a:p>
          </p:txBody>
        </p:sp>
        <p:sp>
          <p:nvSpPr>
            <p:cNvPr id="5" name="TextBox 5"/>
            <p:cNvSpPr txBox="1"/>
            <p:nvPr/>
          </p:nvSpPr>
          <p:spPr>
            <a:xfrm>
              <a:off x="0" y="1889061"/>
              <a:ext cx="7007621" cy="2605364"/>
            </a:xfrm>
            <a:prstGeom prst="rect">
              <a:avLst/>
            </a:prstGeom>
          </p:spPr>
          <p:txBody>
            <a:bodyPr lIns="0" tIns="0" rIns="0" bIns="0" rtlCol="0" anchor="t">
              <a:spAutoFit/>
            </a:bodyPr>
            <a:lstStyle/>
            <a:p>
              <a:pPr algn="ctr">
                <a:lnSpc>
                  <a:spcPts val="5255"/>
                </a:lnSpc>
              </a:pPr>
              <a:r>
                <a:rPr lang="en-US" sz="3700">
                  <a:solidFill>
                    <a:srgbClr val="F0F0EE"/>
                  </a:solidFill>
                  <a:latin typeface="HK Grotesk Light" panose="00000400000000000000"/>
                </a:rPr>
                <a:t>1.CODE taking input as video file from computer.</a:t>
              </a:r>
            </a:p>
            <a:p>
              <a:pPr marL="0" lvl="0" indent="0" algn="ctr">
                <a:lnSpc>
                  <a:spcPts val="5255"/>
                </a:lnSpc>
                <a:spcBef>
                  <a:spcPct val="0"/>
                </a:spcBef>
              </a:pPr>
              <a:r>
                <a:rPr lang="en-US" sz="3700">
                  <a:solidFill>
                    <a:srgbClr val="F0F0EE"/>
                  </a:solidFill>
                  <a:latin typeface="HK Grotesk Light" panose="00000400000000000000"/>
                </a:rPr>
                <a:t>2.Basic GUI application </a:t>
              </a:r>
            </a:p>
          </p:txBody>
        </p:sp>
      </p:grpSp>
      <p:sp>
        <p:nvSpPr>
          <p:cNvPr id="6" name="AutoShape 6"/>
          <p:cNvSpPr/>
          <p:nvPr/>
        </p:nvSpPr>
        <p:spPr>
          <a:xfrm>
            <a:off x="10343929" y="2942753"/>
            <a:ext cx="7172272" cy="7180216"/>
          </a:xfrm>
          <a:prstGeom prst="rect">
            <a:avLst/>
          </a:prstGeom>
          <a:solidFill>
            <a:srgbClr val="45AD7E"/>
          </a:solidFill>
        </p:spPr>
      </p:sp>
      <p:grpSp>
        <p:nvGrpSpPr>
          <p:cNvPr id="7" name="Group 7"/>
          <p:cNvGrpSpPr/>
          <p:nvPr/>
        </p:nvGrpSpPr>
        <p:grpSpPr>
          <a:xfrm>
            <a:off x="11201400" y="3467100"/>
            <a:ext cx="5426710" cy="6375592"/>
            <a:chOff x="-40640" y="-863600"/>
            <a:chExt cx="7235726" cy="9091260"/>
          </a:xfrm>
        </p:grpSpPr>
        <p:sp>
          <p:nvSpPr>
            <p:cNvPr id="8" name="TextBox 8"/>
            <p:cNvSpPr txBox="1"/>
            <p:nvPr/>
          </p:nvSpPr>
          <p:spPr>
            <a:xfrm>
              <a:off x="-40640" y="-863600"/>
              <a:ext cx="7195086" cy="1497658"/>
            </a:xfrm>
            <a:prstGeom prst="rect">
              <a:avLst/>
            </a:prstGeom>
          </p:spPr>
          <p:txBody>
            <a:bodyPr lIns="0" tIns="0" rIns="0" bIns="0" rtlCol="0" anchor="t">
              <a:spAutoFit/>
            </a:bodyPr>
            <a:lstStyle/>
            <a:p>
              <a:pPr marL="0" lvl="0" indent="0" algn="ctr">
                <a:lnSpc>
                  <a:spcPts val="8190"/>
                </a:lnSpc>
                <a:spcBef>
                  <a:spcPct val="0"/>
                </a:spcBef>
              </a:pPr>
              <a:r>
                <a:rPr lang="en-US" sz="6500">
                  <a:solidFill>
                    <a:srgbClr val="F0F0EE"/>
                  </a:solidFill>
                  <a:latin typeface="Calibri" panose="020F0502020204030204" charset="0"/>
                  <a:cs typeface="Calibri" panose="020F0502020204030204" charset="0"/>
                </a:rPr>
                <a:t>TO DO</a:t>
              </a:r>
            </a:p>
          </p:txBody>
        </p:sp>
        <p:sp>
          <p:nvSpPr>
            <p:cNvPr id="9" name="TextBox 9"/>
            <p:cNvSpPr txBox="1"/>
            <p:nvPr/>
          </p:nvSpPr>
          <p:spPr>
            <a:xfrm>
              <a:off x="0" y="1686496"/>
              <a:ext cx="7195086" cy="6541164"/>
            </a:xfrm>
            <a:prstGeom prst="rect">
              <a:avLst/>
            </a:prstGeom>
          </p:spPr>
          <p:txBody>
            <a:bodyPr lIns="0" tIns="0" rIns="0" bIns="0" rtlCol="0" anchor="t">
              <a:spAutoFit/>
            </a:bodyPr>
            <a:lstStyle/>
            <a:p>
              <a:pPr algn="ctr">
                <a:lnSpc>
                  <a:spcPts val="5110"/>
                </a:lnSpc>
              </a:pPr>
              <a:r>
                <a:rPr lang="en-US" sz="3600">
                  <a:solidFill>
                    <a:srgbClr val="F0F0EE"/>
                  </a:solidFill>
                  <a:latin typeface="HK Grotesk Light" panose="00000400000000000000"/>
                </a:rPr>
                <a:t>1.Develop the code so that  inpute files can be taken both from computer and url.</a:t>
              </a:r>
            </a:p>
            <a:p>
              <a:pPr marL="0" lvl="0" indent="0" algn="ctr">
                <a:lnSpc>
                  <a:spcPts val="5110"/>
                </a:lnSpc>
                <a:spcBef>
                  <a:spcPct val="0"/>
                </a:spcBef>
              </a:pPr>
              <a:r>
                <a:rPr lang="en-US" sz="3600">
                  <a:solidFill>
                    <a:srgbClr val="F0F0EE"/>
                  </a:solidFill>
                  <a:latin typeface="HK Grotesk Light" panose="00000400000000000000"/>
                </a:rPr>
                <a:t>2. Develop an online application using react and django.</a:t>
              </a:r>
            </a:p>
          </p:txBody>
        </p:sp>
      </p:grpSp>
      <p:sp>
        <p:nvSpPr>
          <p:cNvPr id="10" name="TextBox 10"/>
          <p:cNvSpPr txBox="1"/>
          <p:nvPr/>
        </p:nvSpPr>
        <p:spPr>
          <a:xfrm>
            <a:off x="12658846" y="5114925"/>
            <a:ext cx="4060633" cy="754557"/>
          </a:xfrm>
          <a:prstGeom prst="rect">
            <a:avLst/>
          </a:prstGeom>
        </p:spPr>
        <p:txBody>
          <a:bodyPr lIns="0" tIns="0" rIns="0" bIns="0" rtlCol="0" anchor="t">
            <a:spAutoFit/>
          </a:bodyPr>
          <a:lstStyle/>
          <a:p>
            <a:pPr marL="0" lvl="0" indent="0" algn="ctr">
              <a:lnSpc>
                <a:spcPts val="6050"/>
              </a:lnSpc>
              <a:spcBef>
                <a:spcPct val="0"/>
              </a:spcBef>
            </a:pPr>
            <a:endParaRPr/>
          </a:p>
        </p:txBody>
      </p:sp>
      <p:sp>
        <p:nvSpPr>
          <p:cNvPr id="11" name="TextBox 11"/>
          <p:cNvSpPr txBox="1"/>
          <p:nvPr/>
        </p:nvSpPr>
        <p:spPr>
          <a:xfrm>
            <a:off x="996888" y="1199766"/>
            <a:ext cx="16262412" cy="1400175"/>
          </a:xfrm>
          <a:prstGeom prst="rect">
            <a:avLst/>
          </a:prstGeom>
        </p:spPr>
        <p:txBody>
          <a:bodyPr lIns="0" tIns="0" rIns="0" bIns="0" rtlCol="0" anchor="t">
            <a:spAutoFit/>
          </a:bodyPr>
          <a:lstStyle/>
          <a:p>
            <a:pPr algn="ctr">
              <a:lnSpc>
                <a:spcPts val="10920"/>
              </a:lnSpc>
            </a:pPr>
            <a:r>
              <a:rPr lang="en-US" sz="9100" spc="-181">
                <a:solidFill>
                  <a:srgbClr val="17242D"/>
                </a:solidFill>
                <a:latin typeface="Calibri" panose="020F0502020204030204" charset="0"/>
                <a:cs typeface="Calibri" panose="020F0502020204030204" charset="0"/>
              </a:rPr>
              <a:t>Work Progress: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428</Words>
  <Application>WPS Presentation</Application>
  <PresentationFormat>Custom</PresentationFormat>
  <Paragraphs>76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HK Grotesk Bold</vt:lpstr>
      <vt:lpstr>HK Grotesk Medium</vt:lpstr>
      <vt:lpstr>Calibri</vt:lpstr>
      <vt:lpstr>HK Grotesk Medium Bold</vt:lpstr>
      <vt:lpstr>HK Grotesk Light</vt:lpstr>
      <vt:lpstr>HK Grotesk Light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TO AUDIO CONVERTOR</dc:title>
  <dc:creator>Lahari</dc:creator>
  <cp:lastModifiedBy>Lahari</cp:lastModifiedBy>
  <cp:revision>21</cp:revision>
  <dcterms:created xsi:type="dcterms:W3CDTF">2006-08-16T00:00:00Z</dcterms:created>
  <dcterms:modified xsi:type="dcterms:W3CDTF">2022-03-03T07:07:40Z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0FBDAAFFD156423193DAF26831CF0B92</vt:lpwstr>
  </property>
  <property fmtid="{D5CDD505-2E9C-101B-9397-08002B2CF9AE}" pid="3" name="KSOProductBuildVer">
    <vt:lpwstr>1033-11.2.0.10463</vt:lpwstr>
  </property>
</Properties>
</file>