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8288000" cy="10287000"/>
  <p:notesSz cx="6858000" cy="9144000"/>
  <p:embeddedFontLst>
    <p:embeddedFont>
      <p:font typeface="Ovo" charset="0"/>
      <p:regular r:id="rId11"/>
    </p:embeddedFont>
    <p:embeddedFont>
      <p:font typeface="Calibri" pitchFamily="34" charset="0"/>
      <p:regular r:id="rId12"/>
      <p:bold r:id="rId13"/>
      <p:italic r:id="rId14"/>
      <p:boldItalic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autoAdjust="0"/>
    <p:restoredTop sz="94622" autoAdjust="0"/>
  </p:normalViewPr>
  <p:slideViewPr>
    <p:cSldViewPr>
      <p:cViewPr varScale="1">
        <p:scale>
          <a:sx n="55" d="100"/>
          <a:sy n="55" d="100"/>
        </p:scale>
        <p:origin x="-65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418AC1-6905-49EB-850C-4FF2BC6752E9}" type="datetimeFigureOut">
              <a:rPr lang="en-US" smtClean="0"/>
              <a:pPr/>
              <a:t>1/31/2022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000D44-E03C-4467-9481-EC5F22C9844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8000D44-E03C-4467-9481-EC5F22C98448}"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1/31/2022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8288000" cy="10287000"/>
          </a:xfrm>
          <a:prstGeom prst="rect">
            <a:avLst/>
          </a:prstGeom>
          <a:solidFill>
            <a:srgbClr val="EB8208"/>
          </a:solidFill>
        </p:spPr>
      </p:sp>
      <p:sp>
        <p:nvSpPr>
          <p:cNvPr id="3" name="AutoShape 3"/>
          <p:cNvSpPr/>
          <p:nvPr/>
        </p:nvSpPr>
        <p:spPr>
          <a:xfrm rot="-10800000">
            <a:off x="8726538" y="7763677"/>
            <a:ext cx="10845" cy="818480"/>
          </a:xfrm>
          <a:prstGeom prst="rect">
            <a:avLst/>
          </a:prstGeom>
          <a:solidFill>
            <a:srgbClr val="FFFFFF"/>
          </a:solidFill>
        </p:spPr>
      </p:sp>
      <p:pic>
        <p:nvPicPr>
          <p:cNvPr id="4" name="Picture 4"/>
          <p:cNvPicPr>
            <a:picLocks noChangeAspect="1"/>
          </p:cNvPicPr>
          <p:nvPr/>
        </p:nvPicPr>
        <p:blipFill>
          <a:blip r:embed="rId3"/>
          <a:srcRect l="8941" r="6128" b="1279"/>
          <a:stretch>
            <a:fillRect/>
          </a:stretch>
        </p:blipFill>
        <p:spPr>
          <a:xfrm>
            <a:off x="457200" y="1409700"/>
            <a:ext cx="6505922" cy="7562342"/>
          </a:xfrm>
          <a:prstGeom prst="rect">
            <a:avLst/>
          </a:prstGeom>
        </p:spPr>
      </p:pic>
      <p:sp>
        <p:nvSpPr>
          <p:cNvPr id="5" name="TextBox 5"/>
          <p:cNvSpPr txBox="1"/>
          <p:nvPr/>
        </p:nvSpPr>
        <p:spPr>
          <a:xfrm>
            <a:off x="8556271" y="739762"/>
            <a:ext cx="7484025" cy="3660371"/>
          </a:xfrm>
          <a:prstGeom prst="rect">
            <a:avLst/>
          </a:prstGeom>
        </p:spPr>
        <p:txBody>
          <a:bodyPr lIns="0" tIns="0" rIns="0" bIns="0" rtlCol="0" anchor="t">
            <a:spAutoFit/>
          </a:bodyPr>
          <a:lstStyle/>
          <a:p>
            <a:pPr>
              <a:lnSpc>
                <a:spcPts val="9576"/>
              </a:lnSpc>
            </a:pPr>
            <a:r>
              <a:rPr lang="en-US" sz="7980" spc="-159">
                <a:solidFill>
                  <a:srgbClr val="FFFFFF"/>
                </a:solidFill>
                <a:latin typeface="Ovo"/>
              </a:rPr>
              <a:t>VIDEO TO AUDIO CONVERTOR</a:t>
            </a:r>
          </a:p>
        </p:txBody>
      </p:sp>
      <p:sp>
        <p:nvSpPr>
          <p:cNvPr id="8193" name="Rectangle 1"/>
          <p:cNvSpPr>
            <a:spLocks noChangeArrowheads="1"/>
          </p:cNvSpPr>
          <p:nvPr/>
        </p:nvSpPr>
        <p:spPr bwMode="auto">
          <a:xfrm>
            <a:off x="7162800" y="6286500"/>
            <a:ext cx="11125200" cy="34778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en-US" sz="4400" b="0" i="0" u="none" strike="noStrike" cap="none" normalizeH="0" baseline="0" dirty="0" smtClean="0">
                <a:ln>
                  <a:noFill/>
                </a:ln>
                <a:solidFill>
                  <a:schemeClr val="bg1"/>
                </a:solidFill>
                <a:effectLst/>
                <a:latin typeface="Arial" charset="0"/>
                <a:cs typeface="Arial" charset="0"/>
              </a:rPr>
              <a:t>PRESENTER :                             GUIDE: </a:t>
            </a:r>
          </a:p>
          <a:p>
            <a:pPr lvl="0" fontAlgn="base">
              <a:spcBef>
                <a:spcPct val="0"/>
              </a:spcBef>
              <a:spcAft>
                <a:spcPct val="0"/>
              </a:spcAft>
            </a:pPr>
            <a:r>
              <a:rPr kumimoji="0" lang="en-US" sz="4400" b="0" i="0" u="none" strike="noStrike" cap="none" normalizeH="0" baseline="0" dirty="0" smtClean="0">
                <a:ln>
                  <a:noFill/>
                </a:ln>
                <a:solidFill>
                  <a:schemeClr val="bg1"/>
                </a:solidFill>
                <a:effectLst/>
                <a:latin typeface="Arial" charset="0"/>
                <a:cs typeface="Arial" charset="0"/>
              </a:rPr>
              <a:t>HANEESH-2010030323   </a:t>
            </a:r>
            <a:r>
              <a:rPr lang="en-US" sz="4400" dirty="0" smtClean="0">
                <a:solidFill>
                  <a:schemeClr val="bg1"/>
                </a:solidFill>
                <a:latin typeface="Arial" charset="0"/>
                <a:cs typeface="Arial" charset="0"/>
              </a:rPr>
              <a:t>P.SREELAKSHMI</a:t>
            </a:r>
            <a:r>
              <a:rPr kumimoji="0" lang="en-US" sz="4400" b="0" i="0" u="none" strike="noStrike" cap="none" normalizeH="0" baseline="0" dirty="0" smtClean="0">
                <a:ln>
                  <a:noFill/>
                </a:ln>
                <a:solidFill>
                  <a:schemeClr val="bg1"/>
                </a:solidFill>
                <a:effectLst/>
                <a:latin typeface="Arial" charset="0"/>
                <a:cs typeface="Arial" charset="0"/>
              </a:rPr>
              <a:t> LAHARI -2010030372 </a:t>
            </a:r>
          </a:p>
          <a:p>
            <a:pPr lvl="0" fontAlgn="base">
              <a:spcBef>
                <a:spcPct val="0"/>
              </a:spcBef>
              <a:spcAft>
                <a:spcPct val="0"/>
              </a:spcAft>
            </a:pPr>
            <a:r>
              <a:rPr kumimoji="0" lang="en-US" sz="4400" b="0" i="0" u="none" strike="noStrike" cap="none" normalizeH="0" baseline="0" dirty="0" smtClean="0">
                <a:ln>
                  <a:noFill/>
                </a:ln>
                <a:solidFill>
                  <a:schemeClr val="bg1"/>
                </a:solidFill>
                <a:effectLst/>
                <a:latin typeface="Arial" charset="0"/>
                <a:cs typeface="Arial" charset="0"/>
              </a:rPr>
              <a:t>MOUNIKA -2010030384</a:t>
            </a:r>
          </a:p>
          <a:p>
            <a:pPr lvl="0" fontAlgn="base">
              <a:spcBef>
                <a:spcPct val="0"/>
              </a:spcBef>
              <a:spcAft>
                <a:spcPct val="0"/>
              </a:spcAft>
            </a:pPr>
            <a:r>
              <a:rPr kumimoji="0" lang="en-US" sz="4400" b="0" i="0" u="none" strike="noStrike" cap="none" normalizeH="0" baseline="0" dirty="0" smtClean="0">
                <a:ln>
                  <a:noFill/>
                </a:ln>
                <a:solidFill>
                  <a:schemeClr val="bg1"/>
                </a:solidFill>
                <a:effectLst/>
                <a:latin typeface="Arial" charset="0"/>
                <a:cs typeface="Arial" charset="0"/>
              </a:rPr>
              <a:t>RITHVIK -2010030421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8288000" cy="1403621"/>
          </a:xfrm>
          <a:prstGeom prst="rect">
            <a:avLst/>
          </a:prstGeom>
          <a:solidFill>
            <a:srgbClr val="EB8208"/>
          </a:solidFill>
        </p:spPr>
      </p:sp>
      <p:sp>
        <p:nvSpPr>
          <p:cNvPr id="3" name="TextBox 3"/>
          <p:cNvSpPr txBox="1"/>
          <p:nvPr/>
        </p:nvSpPr>
        <p:spPr>
          <a:xfrm>
            <a:off x="0" y="3652232"/>
            <a:ext cx="3785321" cy="767947"/>
          </a:xfrm>
          <a:prstGeom prst="rect">
            <a:avLst/>
          </a:prstGeom>
        </p:spPr>
        <p:txBody>
          <a:bodyPr lIns="0" tIns="0" rIns="0" bIns="0" rtlCol="0" anchor="t">
            <a:spAutoFit/>
          </a:bodyPr>
          <a:lstStyle/>
          <a:p>
            <a:pPr marL="0" lvl="0" indent="0" algn="r">
              <a:lnSpc>
                <a:spcPts val="6216"/>
              </a:lnSpc>
            </a:pPr>
            <a:r>
              <a:rPr lang="en-US" sz="4781" spc="239">
                <a:solidFill>
                  <a:srgbClr val="EB8208"/>
                </a:solidFill>
                <a:latin typeface="Open Sauce Bold"/>
              </a:rPr>
              <a:t>ABSTRACT</a:t>
            </a:r>
          </a:p>
        </p:txBody>
      </p:sp>
      <p:sp>
        <p:nvSpPr>
          <p:cNvPr id="4" name="TextBox 4"/>
          <p:cNvSpPr txBox="1"/>
          <p:nvPr/>
        </p:nvSpPr>
        <p:spPr>
          <a:xfrm>
            <a:off x="3785321" y="1386431"/>
            <a:ext cx="13922462" cy="8900569"/>
          </a:xfrm>
          <a:prstGeom prst="rect">
            <a:avLst/>
          </a:prstGeom>
        </p:spPr>
        <p:txBody>
          <a:bodyPr lIns="0" tIns="0" rIns="0" bIns="0" rtlCol="0" anchor="t">
            <a:spAutoFit/>
          </a:bodyPr>
          <a:lstStyle/>
          <a:p>
            <a:pPr>
              <a:lnSpc>
                <a:spcPts val="6393"/>
              </a:lnSpc>
            </a:pPr>
            <a:r>
              <a:rPr lang="en-US" sz="4917">
                <a:solidFill>
                  <a:srgbClr val="3F4042"/>
                </a:solidFill>
                <a:latin typeface="Ovo"/>
              </a:rPr>
              <a:t>Converting videos to audio files is the one of the best way to listen the desirable audio without having to watch the video.It is most often used to record the soundtrack of videos or to extract other audio tracks from videos where you are only interested in the sound.As, the size of the audio file is much smaller than that of a video file. If you like that video file but your device is running out of space, and thus you cannot download and store it in the device, you can easily convert it to audio format and store easily.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377017"/>
            <a:ext cx="15114718" cy="9909983"/>
          </a:xfrm>
          <a:prstGeom prst="rect">
            <a:avLst/>
          </a:prstGeom>
          <a:solidFill>
            <a:srgbClr val="EB8208"/>
          </a:solidFill>
        </p:spPr>
      </p:sp>
      <p:sp>
        <p:nvSpPr>
          <p:cNvPr id="3" name="TextBox 3"/>
          <p:cNvSpPr txBox="1"/>
          <p:nvPr/>
        </p:nvSpPr>
        <p:spPr>
          <a:xfrm>
            <a:off x="1042883" y="2425266"/>
            <a:ext cx="12849799" cy="7048472"/>
          </a:xfrm>
          <a:prstGeom prst="rect">
            <a:avLst/>
          </a:prstGeom>
        </p:spPr>
        <p:txBody>
          <a:bodyPr lIns="0" tIns="0" rIns="0" bIns="0" rtlCol="0" anchor="t">
            <a:spAutoFit/>
          </a:bodyPr>
          <a:lstStyle/>
          <a:p>
            <a:pPr>
              <a:lnSpc>
                <a:spcPts val="5695"/>
              </a:lnSpc>
              <a:spcBef>
                <a:spcPct val="0"/>
              </a:spcBef>
            </a:pPr>
            <a:r>
              <a:rPr lang="en-US" sz="4067">
                <a:solidFill>
                  <a:srgbClr val="FFFFFF"/>
                </a:solidFill>
                <a:latin typeface="Open Sauce Light"/>
              </a:rPr>
              <a:t>                       Converting video to audio files is very essential step when you are passionate music mixer or you like to create videos using different  sound effects . It will be easy Gather Sound Effects to do Remixes, special versions or covers of popular songs with desirable audio files then from video files. You can store the audio of your favourite video which may not be found from other sources. It also helps to save space, improves Sound quality, Extract Famous Movie Quotes</a:t>
            </a:r>
          </a:p>
        </p:txBody>
      </p:sp>
      <p:sp>
        <p:nvSpPr>
          <p:cNvPr id="4" name="TextBox 4"/>
          <p:cNvSpPr txBox="1"/>
          <p:nvPr/>
        </p:nvSpPr>
        <p:spPr>
          <a:xfrm>
            <a:off x="345525" y="692727"/>
            <a:ext cx="6960680" cy="1139723"/>
          </a:xfrm>
          <a:prstGeom prst="rect">
            <a:avLst/>
          </a:prstGeom>
        </p:spPr>
        <p:txBody>
          <a:bodyPr lIns="0" tIns="0" rIns="0" bIns="0" rtlCol="0" anchor="t">
            <a:spAutoFit/>
          </a:bodyPr>
          <a:lstStyle/>
          <a:p>
            <a:pPr marL="0" lvl="0" indent="0">
              <a:lnSpc>
                <a:spcPts val="9110"/>
              </a:lnSpc>
              <a:spcBef>
                <a:spcPct val="0"/>
              </a:spcBef>
            </a:pPr>
            <a:r>
              <a:rPr lang="en-US" sz="7008" spc="-210">
                <a:solidFill>
                  <a:srgbClr val="FFFFFF"/>
                </a:solidFill>
                <a:latin typeface="Ovo Bold"/>
              </a:rPr>
              <a:t>INTRODUCTION: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1110450" cy="3494477"/>
          </a:xfrm>
          <a:prstGeom prst="rect">
            <a:avLst/>
          </a:prstGeom>
          <a:solidFill>
            <a:srgbClr val="EB8208"/>
          </a:solidFill>
        </p:spPr>
      </p:sp>
      <p:sp>
        <p:nvSpPr>
          <p:cNvPr id="3" name="TextBox 3"/>
          <p:cNvSpPr txBox="1"/>
          <p:nvPr/>
        </p:nvSpPr>
        <p:spPr>
          <a:xfrm>
            <a:off x="533400" y="723900"/>
            <a:ext cx="10375583" cy="1377950"/>
          </a:xfrm>
          <a:prstGeom prst="rect">
            <a:avLst/>
          </a:prstGeom>
        </p:spPr>
        <p:txBody>
          <a:bodyPr lIns="0" tIns="0" rIns="0" bIns="0" rtlCol="0" anchor="t">
            <a:spAutoFit/>
          </a:bodyPr>
          <a:lstStyle/>
          <a:p>
            <a:pPr marL="0" lvl="0" indent="0">
              <a:lnSpc>
                <a:spcPts val="11049"/>
              </a:lnSpc>
            </a:pPr>
            <a:r>
              <a:rPr lang="en-US" sz="8499" spc="-254" dirty="0">
                <a:solidFill>
                  <a:srgbClr val="FFFFFF"/>
                </a:solidFill>
                <a:latin typeface="Ovo"/>
              </a:rPr>
              <a:t>LITERATURE REVIEW:</a:t>
            </a:r>
          </a:p>
        </p:txBody>
      </p:sp>
      <p:sp>
        <p:nvSpPr>
          <p:cNvPr id="4" name="TextBox 4"/>
          <p:cNvSpPr txBox="1"/>
          <p:nvPr/>
        </p:nvSpPr>
        <p:spPr>
          <a:xfrm>
            <a:off x="1944312" y="3831748"/>
            <a:ext cx="15130330" cy="5887499"/>
          </a:xfrm>
          <a:prstGeom prst="rect">
            <a:avLst/>
          </a:prstGeom>
        </p:spPr>
        <p:txBody>
          <a:bodyPr lIns="0" tIns="0" rIns="0" bIns="0" rtlCol="0" anchor="t">
            <a:spAutoFit/>
          </a:bodyPr>
          <a:lstStyle/>
          <a:p>
            <a:pPr>
              <a:lnSpc>
                <a:spcPts val="5192"/>
              </a:lnSpc>
              <a:spcBef>
                <a:spcPct val="0"/>
              </a:spcBef>
            </a:pPr>
            <a:r>
              <a:rPr lang="en-US" sz="3708">
                <a:solidFill>
                  <a:srgbClr val="3F4042"/>
                </a:solidFill>
                <a:latin typeface="Open Sauce Light"/>
              </a:rPr>
              <a:t>This tool helps in converting the video files present in computer or  youtube to mp3 audio files. It comes with a very simple user interface. You will want to grab the URL and it should be pasted into the stipulated textbox on the website. As you click on the ‘convert to mp3’ button, you will obtain the lightweight audio file in few seconds. You can download the audio file by clicking on the ‘download’ button. Most of the converters have used Python libraries like FFmpeg and MoviePy for the conversion of Video to Audio</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8288000" cy="1403621"/>
          </a:xfrm>
          <a:prstGeom prst="rect">
            <a:avLst/>
          </a:prstGeom>
          <a:solidFill>
            <a:srgbClr val="EB8208"/>
          </a:solidFill>
        </p:spPr>
      </p:sp>
      <p:pic>
        <p:nvPicPr>
          <p:cNvPr id="3" name="Picture 3"/>
          <p:cNvPicPr>
            <a:picLocks noChangeAspect="1"/>
          </p:cNvPicPr>
          <p:nvPr/>
        </p:nvPicPr>
        <p:blipFill>
          <a:blip r:embed="rId2"/>
          <a:srcRect l="537" t="72" r="938" b="72"/>
          <a:stretch>
            <a:fillRect/>
          </a:stretch>
        </p:blipFill>
        <p:spPr>
          <a:xfrm>
            <a:off x="3321399" y="1868061"/>
            <a:ext cx="11622638" cy="7483093"/>
          </a:xfrm>
          <a:prstGeom prst="rect">
            <a:avLst/>
          </a:prstGeom>
        </p:spPr>
      </p:pic>
      <p:sp>
        <p:nvSpPr>
          <p:cNvPr id="4" name="TextBox 4"/>
          <p:cNvSpPr txBox="1"/>
          <p:nvPr/>
        </p:nvSpPr>
        <p:spPr>
          <a:xfrm>
            <a:off x="1028700" y="187461"/>
            <a:ext cx="8115300" cy="1019175"/>
          </a:xfrm>
          <a:prstGeom prst="rect">
            <a:avLst/>
          </a:prstGeom>
        </p:spPr>
        <p:txBody>
          <a:bodyPr lIns="0" tIns="0" rIns="0" bIns="0" rtlCol="0" anchor="t">
            <a:spAutoFit/>
          </a:bodyPr>
          <a:lstStyle/>
          <a:p>
            <a:pPr>
              <a:lnSpc>
                <a:spcPts val="8016"/>
              </a:lnSpc>
            </a:pPr>
            <a:r>
              <a:rPr lang="en-US" sz="6680" spc="253">
                <a:solidFill>
                  <a:srgbClr val="FFFFFF"/>
                </a:solidFill>
                <a:latin typeface="Open Sauce Light Bold"/>
              </a:rPr>
              <a:t>METHODS USED: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8288000" cy="2215199"/>
          </a:xfrm>
          <a:prstGeom prst="rect">
            <a:avLst/>
          </a:prstGeom>
          <a:solidFill>
            <a:srgbClr val="EDEDED"/>
          </a:solidFill>
        </p:spPr>
      </p:sp>
      <p:sp>
        <p:nvSpPr>
          <p:cNvPr id="3" name="TextBox 3"/>
          <p:cNvSpPr txBox="1"/>
          <p:nvPr/>
        </p:nvSpPr>
        <p:spPr>
          <a:xfrm>
            <a:off x="1028700" y="340044"/>
            <a:ext cx="9134677" cy="1767210"/>
          </a:xfrm>
          <a:prstGeom prst="rect">
            <a:avLst/>
          </a:prstGeom>
        </p:spPr>
        <p:txBody>
          <a:bodyPr lIns="0" tIns="0" rIns="0" bIns="0" rtlCol="0" anchor="t">
            <a:spAutoFit/>
          </a:bodyPr>
          <a:lstStyle/>
          <a:p>
            <a:pPr>
              <a:lnSpc>
                <a:spcPts val="14419"/>
              </a:lnSpc>
              <a:spcBef>
                <a:spcPct val="0"/>
              </a:spcBef>
            </a:pPr>
            <a:r>
              <a:rPr lang="en-US" sz="10299">
                <a:solidFill>
                  <a:srgbClr val="3F4042"/>
                </a:solidFill>
                <a:latin typeface="Open Sauce Light"/>
              </a:rPr>
              <a:t>RESULTS:</a:t>
            </a:r>
          </a:p>
        </p:txBody>
      </p:sp>
      <p:sp>
        <p:nvSpPr>
          <p:cNvPr id="4" name="TextBox 4"/>
          <p:cNvSpPr txBox="1"/>
          <p:nvPr/>
        </p:nvSpPr>
        <p:spPr>
          <a:xfrm>
            <a:off x="1028700" y="3038614"/>
            <a:ext cx="16956405" cy="5691110"/>
          </a:xfrm>
          <a:prstGeom prst="rect">
            <a:avLst/>
          </a:prstGeom>
        </p:spPr>
        <p:txBody>
          <a:bodyPr lIns="0" tIns="0" rIns="0" bIns="0" rtlCol="0" anchor="t">
            <a:spAutoFit/>
          </a:bodyPr>
          <a:lstStyle/>
          <a:p>
            <a:pPr>
              <a:lnSpc>
                <a:spcPts val="5590"/>
              </a:lnSpc>
            </a:pPr>
            <a:r>
              <a:rPr lang="en-US" sz="4300" spc="-129" dirty="0">
                <a:solidFill>
                  <a:srgbClr val="3F4042"/>
                </a:solidFill>
                <a:latin typeface="Ovo Bold"/>
              </a:rPr>
              <a:t>There are many tools available online, those help users convert </a:t>
            </a:r>
            <a:r>
              <a:rPr lang="en-US" sz="4300" spc="-129" dirty="0" smtClean="0">
                <a:solidFill>
                  <a:srgbClr val="3F4042"/>
                </a:solidFill>
                <a:latin typeface="Ovo Bold"/>
              </a:rPr>
              <a:t>video</a:t>
            </a:r>
            <a:r>
              <a:rPr lang="en-US" sz="4300" spc="-129" dirty="0" smtClean="0">
                <a:solidFill>
                  <a:srgbClr val="3F4042"/>
                </a:solidFill>
                <a:latin typeface="Ovo Bold"/>
              </a:rPr>
              <a:t> </a:t>
            </a:r>
            <a:r>
              <a:rPr lang="en-US" sz="4300" spc="-129" dirty="0">
                <a:solidFill>
                  <a:srgbClr val="3F4042"/>
                </a:solidFill>
                <a:latin typeface="Ovo Bold"/>
              </a:rPr>
              <a:t>to </a:t>
            </a:r>
            <a:r>
              <a:rPr lang="en-US" sz="4300" spc="-129" dirty="0" smtClean="0">
                <a:solidFill>
                  <a:srgbClr val="3F4042"/>
                </a:solidFill>
                <a:latin typeface="Ovo Bold"/>
              </a:rPr>
              <a:t>audio</a:t>
            </a:r>
            <a:r>
              <a:rPr lang="en-US" sz="4300" spc="-129" dirty="0" smtClean="0">
                <a:solidFill>
                  <a:srgbClr val="3F4042"/>
                </a:solidFill>
                <a:latin typeface="Ovo Bold"/>
              </a:rPr>
              <a:t> </a:t>
            </a:r>
            <a:r>
              <a:rPr lang="en-US" sz="4300" spc="-129" dirty="0">
                <a:solidFill>
                  <a:srgbClr val="3F4042"/>
                </a:solidFill>
                <a:latin typeface="Ovo Bold"/>
              </a:rPr>
              <a:t>files. Some of the tools take video URLs as video input files while others take video files directly. Some of the video editing software can also do this work easily. Some of the converters can be guaranteed of the best quality sound after converting. During the research, most of the converters used </a:t>
            </a:r>
            <a:r>
              <a:rPr lang="en-US" sz="4300" spc="-129" dirty="0" err="1">
                <a:solidFill>
                  <a:srgbClr val="3F4042"/>
                </a:solidFill>
                <a:latin typeface="Ovo Bold"/>
              </a:rPr>
              <a:t>FFmpeg</a:t>
            </a:r>
            <a:r>
              <a:rPr lang="en-US" sz="4300" spc="-129" dirty="0">
                <a:solidFill>
                  <a:srgbClr val="3F4042"/>
                </a:solidFill>
                <a:latin typeface="Ovo Bold"/>
              </a:rPr>
              <a:t> and </a:t>
            </a:r>
            <a:r>
              <a:rPr lang="en-US" sz="4300" spc="-129" dirty="0" err="1">
                <a:solidFill>
                  <a:srgbClr val="3F4042"/>
                </a:solidFill>
                <a:latin typeface="Ovo Bold"/>
              </a:rPr>
              <a:t>MoviePy</a:t>
            </a:r>
            <a:r>
              <a:rPr lang="en-US" sz="4300" spc="-129" dirty="0">
                <a:solidFill>
                  <a:srgbClr val="3F4042"/>
                </a:solidFill>
                <a:latin typeface="Ovo Bold"/>
              </a:rPr>
              <a:t> libraries in their code.</a:t>
            </a:r>
          </a:p>
          <a:p>
            <a:pPr marL="0" lvl="0" indent="0">
              <a:lnSpc>
                <a:spcPts val="5590"/>
              </a:lnSpc>
              <a:spcBef>
                <a:spcPct val="0"/>
              </a:spcBef>
            </a:pPr>
            <a:r>
              <a:rPr lang="en-US" sz="4300" spc="-105" dirty="0">
                <a:solidFill>
                  <a:srgbClr val="3F4042"/>
                </a:solidFill>
                <a:latin typeface="Ovo"/>
              </a:rPr>
              <a:t>          </a:t>
            </a:r>
            <a:r>
              <a:rPr lang="en-US" sz="4300" spc="-3" dirty="0">
                <a:solidFill>
                  <a:srgbClr val="3F4042"/>
                </a:solidFill>
                <a:latin typeface="Ovo Bold"/>
              </a:rPr>
              <a:t>So, we want to develop a similar kind of application with simple GUI using python language.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6325923" cy="10287000"/>
          </a:xfrm>
          <a:prstGeom prst="rect">
            <a:avLst/>
          </a:prstGeom>
          <a:solidFill>
            <a:srgbClr val="EDEDED"/>
          </a:solidFill>
        </p:spPr>
      </p:sp>
      <p:sp>
        <p:nvSpPr>
          <p:cNvPr id="3" name="TextBox 3"/>
          <p:cNvSpPr txBox="1"/>
          <p:nvPr/>
        </p:nvSpPr>
        <p:spPr>
          <a:xfrm>
            <a:off x="306275" y="1221798"/>
            <a:ext cx="5668871" cy="1044068"/>
          </a:xfrm>
          <a:prstGeom prst="rect">
            <a:avLst/>
          </a:prstGeom>
        </p:spPr>
        <p:txBody>
          <a:bodyPr lIns="0" tIns="0" rIns="0" bIns="0" rtlCol="0" anchor="t">
            <a:spAutoFit/>
          </a:bodyPr>
          <a:lstStyle/>
          <a:p>
            <a:pPr marL="0" lvl="0" indent="0">
              <a:lnSpc>
                <a:spcPts val="8802"/>
              </a:lnSpc>
            </a:pPr>
            <a:r>
              <a:rPr lang="en-US" sz="6600" spc="-203" dirty="0">
                <a:solidFill>
                  <a:srgbClr val="3F4042"/>
                </a:solidFill>
                <a:latin typeface="Ovo Bold"/>
              </a:rPr>
              <a:t>CONCLUSION</a:t>
            </a:r>
            <a:r>
              <a:rPr lang="en-US" sz="6771" spc="-203" dirty="0">
                <a:solidFill>
                  <a:srgbClr val="3F4042"/>
                </a:solidFill>
                <a:latin typeface="Ovo Bold"/>
              </a:rPr>
              <a:t>:</a:t>
            </a:r>
          </a:p>
        </p:txBody>
      </p:sp>
      <p:sp>
        <p:nvSpPr>
          <p:cNvPr id="4" name="TextBox 4"/>
          <p:cNvSpPr txBox="1"/>
          <p:nvPr/>
        </p:nvSpPr>
        <p:spPr>
          <a:xfrm>
            <a:off x="7162800" y="1257300"/>
            <a:ext cx="9525000" cy="6283771"/>
          </a:xfrm>
          <a:prstGeom prst="rect">
            <a:avLst/>
          </a:prstGeom>
        </p:spPr>
        <p:txBody>
          <a:bodyPr wrap="square" lIns="0" tIns="0" rIns="0" bIns="0" rtlCol="0" anchor="t">
            <a:spAutoFit/>
          </a:bodyPr>
          <a:lstStyle/>
          <a:p>
            <a:pPr marL="0" lvl="0" indent="0" algn="l">
              <a:lnSpc>
                <a:spcPts val="4874"/>
              </a:lnSpc>
              <a:spcBef>
                <a:spcPct val="0"/>
              </a:spcBef>
            </a:pPr>
            <a:r>
              <a:rPr lang="en-US" sz="3749" spc="-112" dirty="0">
                <a:solidFill>
                  <a:srgbClr val="3F4042"/>
                </a:solidFill>
                <a:latin typeface="Open Sauce Light Bold"/>
              </a:rPr>
              <a:t>                     </a:t>
            </a:r>
            <a:r>
              <a:rPr lang="en-US" sz="3200" spc="-112" dirty="0" smtClean="0">
                <a:solidFill>
                  <a:srgbClr val="3F4042"/>
                </a:solidFill>
                <a:latin typeface="Arial" pitchFamily="34" charset="0"/>
                <a:cs typeface="Arial" pitchFamily="34" charset="0"/>
              </a:rPr>
              <a:t>This convertor is most useful for heavy listeners of music as they prefer keeping audio files on their phone than video files to consume less disk space. </a:t>
            </a:r>
            <a:r>
              <a:rPr lang="en-US" sz="3200" spc="-90" dirty="0" smtClean="0">
                <a:solidFill>
                  <a:srgbClr val="3F4042"/>
                </a:solidFill>
                <a:latin typeface="Arial" pitchFamily="34" charset="0"/>
                <a:cs typeface="Arial" pitchFamily="34" charset="0"/>
              </a:rPr>
              <a:t>The </a:t>
            </a:r>
            <a:r>
              <a:rPr lang="en-US" sz="3200" spc="-90" dirty="0">
                <a:solidFill>
                  <a:srgbClr val="3F4042"/>
                </a:solidFill>
                <a:latin typeface="Arial" pitchFamily="34" charset="0"/>
                <a:cs typeface="Arial" pitchFamily="34" charset="0"/>
              </a:rPr>
              <a:t>content posted on </a:t>
            </a:r>
            <a:r>
              <a:rPr lang="en-US" sz="3200" spc="-90" dirty="0" err="1">
                <a:solidFill>
                  <a:srgbClr val="3F4042"/>
                </a:solidFill>
                <a:latin typeface="Arial" pitchFamily="34" charset="0"/>
                <a:cs typeface="Arial" pitchFamily="34" charset="0"/>
              </a:rPr>
              <a:t>youtube</a:t>
            </a:r>
            <a:r>
              <a:rPr lang="en-US" sz="3200" spc="-90" dirty="0">
                <a:solidFill>
                  <a:srgbClr val="3F4042"/>
                </a:solidFill>
                <a:latin typeface="Arial" pitchFamily="34" charset="0"/>
                <a:cs typeface="Arial" pitchFamily="34" charset="0"/>
              </a:rPr>
              <a:t> will not last forever. If any videos violate the piracy norms, they will be pulled down. Hence, you will not be able to access those videos. Using the video to audio converter tool, you can convert the video file into an audio file very quickly and it is possible to make the most of your time, effort, and money.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3530874" y="2698505"/>
            <a:ext cx="11226253" cy="4889991"/>
          </a:xfrm>
          <a:prstGeom prst="rect">
            <a:avLst/>
          </a:prstGeom>
          <a:solidFill>
            <a:srgbClr val="EB8208"/>
          </a:solidFill>
        </p:spPr>
      </p:sp>
      <p:grpSp>
        <p:nvGrpSpPr>
          <p:cNvPr id="3" name="Group 3"/>
          <p:cNvGrpSpPr/>
          <p:nvPr/>
        </p:nvGrpSpPr>
        <p:grpSpPr>
          <a:xfrm>
            <a:off x="8862020" y="6202101"/>
            <a:ext cx="493142" cy="114947"/>
            <a:chOff x="0" y="0"/>
            <a:chExt cx="1841591" cy="429260"/>
          </a:xfrm>
        </p:grpSpPr>
        <p:sp>
          <p:nvSpPr>
            <p:cNvPr id="4" name="Freeform 4"/>
            <p:cNvSpPr/>
            <p:nvPr/>
          </p:nvSpPr>
          <p:spPr>
            <a:xfrm>
              <a:off x="0" y="-5080"/>
              <a:ext cx="1841591" cy="434340"/>
            </a:xfrm>
            <a:custGeom>
              <a:avLst/>
              <a:gdLst/>
              <a:ahLst/>
              <a:cxnLst/>
              <a:rect l="l" t="t" r="r" b="b"/>
              <a:pathLst>
                <a:path w="1841591" h="434340">
                  <a:moveTo>
                    <a:pt x="1823811" y="187960"/>
                  </a:moveTo>
                  <a:lnTo>
                    <a:pt x="1562191" y="11430"/>
                  </a:lnTo>
                  <a:cubicBezTo>
                    <a:pt x="1544411" y="0"/>
                    <a:pt x="1521551" y="3810"/>
                    <a:pt x="1508851" y="21590"/>
                  </a:cubicBezTo>
                  <a:cubicBezTo>
                    <a:pt x="1497421" y="39370"/>
                    <a:pt x="1501231" y="62230"/>
                    <a:pt x="1519011" y="74930"/>
                  </a:cubicBezTo>
                  <a:lnTo>
                    <a:pt x="1677761" y="181610"/>
                  </a:lnTo>
                  <a:lnTo>
                    <a:pt x="0" y="181610"/>
                  </a:lnTo>
                  <a:lnTo>
                    <a:pt x="0" y="257810"/>
                  </a:lnTo>
                  <a:lnTo>
                    <a:pt x="1677761" y="257810"/>
                  </a:lnTo>
                  <a:lnTo>
                    <a:pt x="1519011" y="364490"/>
                  </a:lnTo>
                  <a:cubicBezTo>
                    <a:pt x="1501231" y="375920"/>
                    <a:pt x="1497421" y="400050"/>
                    <a:pt x="1508851" y="417830"/>
                  </a:cubicBezTo>
                  <a:cubicBezTo>
                    <a:pt x="1516471" y="429260"/>
                    <a:pt x="1527901" y="434340"/>
                    <a:pt x="1540601" y="434340"/>
                  </a:cubicBezTo>
                  <a:cubicBezTo>
                    <a:pt x="1548221" y="434340"/>
                    <a:pt x="1555841" y="431800"/>
                    <a:pt x="1562191" y="427990"/>
                  </a:cubicBezTo>
                  <a:lnTo>
                    <a:pt x="1825081" y="251460"/>
                  </a:lnTo>
                  <a:cubicBezTo>
                    <a:pt x="1835241" y="243840"/>
                    <a:pt x="1841591" y="232410"/>
                    <a:pt x="1841591" y="219710"/>
                  </a:cubicBezTo>
                  <a:cubicBezTo>
                    <a:pt x="1841591" y="207010"/>
                    <a:pt x="1835241" y="195580"/>
                    <a:pt x="1823811" y="187960"/>
                  </a:cubicBezTo>
                  <a:close/>
                </a:path>
              </a:pathLst>
            </a:custGeom>
            <a:solidFill>
              <a:srgbClr val="FFFFFF"/>
            </a:solidFill>
          </p:spPr>
        </p:sp>
      </p:grpSp>
      <p:sp>
        <p:nvSpPr>
          <p:cNvPr id="5" name="TextBox 5"/>
          <p:cNvSpPr txBox="1"/>
          <p:nvPr/>
        </p:nvSpPr>
        <p:spPr>
          <a:xfrm>
            <a:off x="4594983" y="3872288"/>
            <a:ext cx="9062624" cy="1858569"/>
          </a:xfrm>
          <a:prstGeom prst="rect">
            <a:avLst/>
          </a:prstGeom>
        </p:spPr>
        <p:txBody>
          <a:bodyPr lIns="0" tIns="0" rIns="0" bIns="0" rtlCol="0" anchor="t">
            <a:spAutoFit/>
          </a:bodyPr>
          <a:lstStyle/>
          <a:p>
            <a:pPr marL="0" lvl="0" indent="0" algn="ctr">
              <a:lnSpc>
                <a:spcPts val="14834"/>
              </a:lnSpc>
            </a:pPr>
            <a:r>
              <a:rPr lang="en-US" sz="11410" spc="-342">
                <a:solidFill>
                  <a:srgbClr val="FFFFFF"/>
                </a:solidFill>
                <a:latin typeface="Ovo"/>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TotalTime>
  <Words>532</Words>
  <Application>Microsoft Office PowerPoint</Application>
  <PresentationFormat>Custom</PresentationFormat>
  <Paragraphs>19</Paragraphs>
  <Slides>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Ovo</vt:lpstr>
      <vt:lpstr>Open Sauce Bold</vt:lpstr>
      <vt:lpstr>Open Sauce Light</vt:lpstr>
      <vt:lpstr>Ovo Bold</vt:lpstr>
      <vt:lpstr>Open Sauce Light Bold</vt:lpstr>
      <vt:lpstr>Calibri</vt:lpstr>
      <vt:lpstr>Office Theme</vt:lpstr>
      <vt:lpstr>Slide 1</vt:lpstr>
      <vt:lpstr>Slide 2</vt:lpstr>
      <vt:lpstr>Slide 3</vt:lpstr>
      <vt:lpstr>Slide 4</vt:lpstr>
      <vt:lpstr>Slide 5</vt:lpstr>
      <vt:lpstr>Slide 6</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TO AUDIO CONVERTOR</dc:title>
  <dc:creator>Lahari</dc:creator>
  <cp:lastModifiedBy>Lahari</cp:lastModifiedBy>
  <cp:revision>4</cp:revision>
  <dcterms:created xsi:type="dcterms:W3CDTF">2006-08-16T00:00:00Z</dcterms:created>
  <dcterms:modified xsi:type="dcterms:W3CDTF">2022-01-31T05:15:14Z</dcterms:modified>
  <dc:identifier>DAE27ZpWYzQ</dc:identifier>
</cp:coreProperties>
</file>