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68" r:id="rId3"/>
    <p:sldId id="256" r:id="rId4"/>
    <p:sldId id="260" r:id="rId5"/>
    <p:sldId id="263" r:id="rId6"/>
    <p:sldId id="272" r:id="rId7"/>
    <p:sldId id="264" r:id="rId8"/>
    <p:sldId id="271" r:id="rId9"/>
    <p:sldId id="265" r:id="rId10"/>
    <p:sldId id="269" r:id="rId11"/>
    <p:sldId id="266" r:id="rId12"/>
    <p:sldId id="270"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65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EE69303-2C52-4B37-86E5-A2BBE58D6B41}" type="datetimeFigureOut">
              <a:rPr lang="en-US" smtClean="0"/>
              <a:pPr/>
              <a:t>10/29/2022</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1163159-AD59-4995-A90E-A32C2136C8AA}" type="slidenum">
              <a:rPr lang="en-US" smtClean="0"/>
              <a:pPr/>
              <a:t>‹#›</a:t>
            </a:fld>
            <a:endParaRPr lang="en-US"/>
          </a:p>
        </p:txBody>
      </p:sp>
    </p:spTree>
    <p:extLst>
      <p:ext uri="{BB962C8B-B14F-4D97-AF65-F5344CB8AC3E}">
        <p14:creationId xmlns="" xmlns:p14="http://schemas.microsoft.com/office/powerpoint/2010/main" val="53393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163159-AD59-4995-A90E-A32C2136C8AA}" type="slidenum">
              <a:rPr lang="en-US" smtClean="0"/>
              <a:pPr/>
              <a:t>11</a:t>
            </a:fld>
            <a:endParaRPr lang="en-US"/>
          </a:p>
        </p:txBody>
      </p:sp>
    </p:spTree>
    <p:extLst>
      <p:ext uri="{BB962C8B-B14F-4D97-AF65-F5344CB8AC3E}">
        <p14:creationId xmlns="" xmlns:p14="http://schemas.microsoft.com/office/powerpoint/2010/main" val="1077110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760677" y="2328242"/>
            <a:ext cx="14766645" cy="459867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E3D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000" b="0" i="0">
                <a:solidFill>
                  <a:srgbClr val="FFE3DD"/>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FFE3DD"/>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FFE3DD"/>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3243D"/>
          </a:solidFill>
        </p:spPr>
        <p:txBody>
          <a:bodyPr wrap="square" lIns="0" tIns="0" rIns="0" bIns="0" rtlCol="0"/>
          <a:lstStyle/>
          <a:p>
            <a:endParaRPr/>
          </a:p>
        </p:txBody>
      </p:sp>
      <p:sp>
        <p:nvSpPr>
          <p:cNvPr id="2" name="Holder 2"/>
          <p:cNvSpPr>
            <a:spLocks noGrp="1"/>
          </p:cNvSpPr>
          <p:nvPr>
            <p:ph type="title"/>
          </p:nvPr>
        </p:nvSpPr>
        <p:spPr>
          <a:xfrm>
            <a:off x="3105655" y="3955382"/>
            <a:ext cx="12076689" cy="3683000"/>
          </a:xfrm>
          <a:prstGeom prst="rect">
            <a:avLst/>
          </a:prstGeom>
        </p:spPr>
        <p:txBody>
          <a:bodyPr wrap="square" lIns="0" tIns="0" rIns="0" bIns="0">
            <a:spAutoFit/>
          </a:bodyPr>
          <a:lstStyle>
            <a:lvl1pPr>
              <a:defRPr sz="8000" b="0" i="0">
                <a:solidFill>
                  <a:srgbClr val="FFE3DD"/>
                </a:solidFill>
                <a:latin typeface="Tahoma"/>
                <a:cs typeface="Tahom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3314700"/>
            <a:ext cx="14243865" cy="2413096"/>
          </a:xfrm>
          <a:prstGeom prst="rect">
            <a:avLst/>
          </a:prstGeom>
        </p:spPr>
        <p:txBody>
          <a:bodyPr vert="horz" wrap="square" lIns="0" tIns="12065" rIns="0" bIns="0" rtlCol="0">
            <a:spAutoFit/>
          </a:bodyPr>
          <a:lstStyle/>
          <a:p>
            <a:pPr marL="2795905" marR="5080" indent="-2783840">
              <a:lnSpc>
                <a:spcPct val="115900"/>
              </a:lnSpc>
              <a:spcBef>
                <a:spcPts val="95"/>
              </a:spcBef>
            </a:pPr>
            <a:r>
              <a:rPr lang="en-US" sz="6600" spc="-360" dirty="0">
                <a:solidFill>
                  <a:schemeClr val="bg1"/>
                </a:solidFill>
                <a:latin typeface="Book Antiqua" panose="02040602050305030304" pitchFamily="18" charset="0"/>
              </a:rPr>
              <a:t>Placement </a:t>
            </a:r>
            <a:r>
              <a:rPr lang="en-US" sz="6600" spc="-360" dirty="0" smtClean="0">
                <a:solidFill>
                  <a:schemeClr val="bg1"/>
                </a:solidFill>
                <a:latin typeface="Book Antiqua" panose="02040602050305030304" pitchFamily="18" charset="0"/>
              </a:rPr>
              <a:t>&amp; Information  </a:t>
            </a:r>
            <a:r>
              <a:rPr lang="en-US" sz="6600" spc="-360" dirty="0">
                <a:solidFill>
                  <a:schemeClr val="bg1"/>
                </a:solidFill>
                <a:latin typeface="Book Antiqua" panose="02040602050305030304" pitchFamily="18" charset="0"/>
              </a:rPr>
              <a:t>System</a:t>
            </a:r>
            <a:r>
              <a:rPr lang="en-US" sz="6600" dirty="0">
                <a:solidFill>
                  <a:schemeClr val="bg1"/>
                </a:solidFill>
                <a:latin typeface="Tahoma"/>
                <a:cs typeface="Tahoma"/>
              </a:rPr>
              <a:t/>
            </a:r>
            <a:br>
              <a:rPr lang="en-US" sz="6600" dirty="0">
                <a:solidFill>
                  <a:schemeClr val="bg1"/>
                </a:solidFill>
                <a:latin typeface="Tahoma"/>
                <a:cs typeface="Tahoma"/>
              </a:rPr>
            </a:br>
            <a:endParaRPr sz="6850" dirty="0">
              <a:solidFill>
                <a:schemeClr val="bg1"/>
              </a:solidFill>
            </a:endParaRPr>
          </a:p>
        </p:txBody>
      </p:sp>
      <p:sp>
        <p:nvSpPr>
          <p:cNvPr id="3" name="object 3"/>
          <p:cNvSpPr/>
          <p:nvPr/>
        </p:nvSpPr>
        <p:spPr>
          <a:xfrm>
            <a:off x="0" y="8426662"/>
            <a:ext cx="18288000" cy="1860550"/>
          </a:xfrm>
          <a:custGeom>
            <a:avLst/>
            <a:gdLst/>
            <a:ahLst/>
            <a:cxnLst/>
            <a:rect l="l" t="t" r="r" b="b"/>
            <a:pathLst>
              <a:path w="18288000" h="1860550">
                <a:moveTo>
                  <a:pt x="18287999" y="1860337"/>
                </a:moveTo>
                <a:lnTo>
                  <a:pt x="0" y="1860337"/>
                </a:lnTo>
                <a:lnTo>
                  <a:pt x="0" y="0"/>
                </a:lnTo>
                <a:lnTo>
                  <a:pt x="18287999" y="0"/>
                </a:lnTo>
                <a:lnTo>
                  <a:pt x="18287999" y="1860337"/>
                </a:lnTo>
                <a:close/>
              </a:path>
            </a:pathLst>
          </a:custGeom>
          <a:solidFill>
            <a:srgbClr val="FFE3DD"/>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8FD26E4-27DD-0374-827C-63E8CD7FC99C}"/>
              </a:ext>
            </a:extLst>
          </p:cNvPr>
          <p:cNvSpPr txBox="1"/>
          <p:nvPr/>
        </p:nvSpPr>
        <p:spPr>
          <a:xfrm>
            <a:off x="990600" y="1866900"/>
            <a:ext cx="16002000" cy="3477875"/>
          </a:xfrm>
          <a:prstGeom prst="rect">
            <a:avLst/>
          </a:prstGeom>
          <a:noFill/>
        </p:spPr>
        <p:txBody>
          <a:bodyPr wrap="square">
            <a:spAutoFit/>
          </a:bodyPr>
          <a:lstStyle/>
          <a:p>
            <a:r>
              <a:rPr lang="en-US" sz="4400" dirty="0">
                <a:latin typeface="Book Antiqua" panose="02040602050305030304" pitchFamily="18" charset="0"/>
              </a:rPr>
              <a:t>3. The Head of the Dept :</a:t>
            </a:r>
          </a:p>
          <a:p>
            <a:endParaRPr lang="en-US" sz="4400" dirty="0">
              <a:latin typeface="Book Antiqua" panose="02040602050305030304" pitchFamily="18" charset="0"/>
            </a:endParaRPr>
          </a:p>
          <a:p>
            <a:r>
              <a:rPr lang="en-US" sz="4400" dirty="0">
                <a:latin typeface="Book Antiqua" panose="02040602050305030304" pitchFamily="18" charset="0"/>
              </a:rPr>
              <a:t>The Head of the Dept. can view the complete details of the students who registered for the placements. </a:t>
            </a:r>
            <a:r>
              <a:rPr lang="en-US" sz="4400" dirty="0" smtClean="0">
                <a:latin typeface="Book Antiqua" panose="02040602050305030304" pitchFamily="18" charset="0"/>
              </a:rPr>
              <a:t>He/she is responsible for giving access to website.</a:t>
            </a:r>
            <a:endParaRPr lang="en-US" sz="4400" dirty="0">
              <a:latin typeface="Book Antiqua" panose="02040602050305030304" pitchFamily="18" charset="0"/>
            </a:endParaRPr>
          </a:p>
        </p:txBody>
      </p:sp>
      <p:sp>
        <p:nvSpPr>
          <p:cNvPr id="6" name="object 2">
            <a:extLst>
              <a:ext uri="{FF2B5EF4-FFF2-40B4-BE49-F238E27FC236}">
                <a16:creationId xmlns="" xmlns:a16="http://schemas.microsoft.com/office/drawing/2014/main" id="{46C29FD9-A3E5-3B00-8D88-27AAE2724BF6}"/>
              </a:ext>
            </a:extLst>
          </p:cNvPr>
          <p:cNvSpPr/>
          <p:nvPr/>
        </p:nvSpPr>
        <p:spPr>
          <a:xfrm>
            <a:off x="0" y="8457144"/>
            <a:ext cx="18288000" cy="1860550"/>
          </a:xfrm>
          <a:custGeom>
            <a:avLst/>
            <a:gdLst/>
            <a:ahLst/>
            <a:cxnLst/>
            <a:rect l="l" t="t" r="r" b="b"/>
            <a:pathLst>
              <a:path w="18288000" h="1860550">
                <a:moveTo>
                  <a:pt x="18287999" y="1860334"/>
                </a:moveTo>
                <a:lnTo>
                  <a:pt x="0" y="1860334"/>
                </a:lnTo>
                <a:lnTo>
                  <a:pt x="0" y="0"/>
                </a:lnTo>
                <a:lnTo>
                  <a:pt x="18287999" y="0"/>
                </a:lnTo>
                <a:lnTo>
                  <a:pt x="18287999" y="1860334"/>
                </a:lnTo>
                <a:close/>
              </a:path>
            </a:pathLst>
          </a:custGeom>
          <a:solidFill>
            <a:srgbClr val="53243D"/>
          </a:solidFill>
        </p:spPr>
        <p:txBody>
          <a:bodyPr wrap="square" lIns="0" tIns="0" rIns="0" bIns="0" rtlCol="0"/>
          <a:lstStyle/>
          <a:p>
            <a:endParaRPr/>
          </a:p>
        </p:txBody>
      </p:sp>
    </p:spTree>
    <p:extLst>
      <p:ext uri="{BB962C8B-B14F-4D97-AF65-F5344CB8AC3E}">
        <p14:creationId xmlns="" xmlns:p14="http://schemas.microsoft.com/office/powerpoint/2010/main" val="224319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77097"/>
            <a:ext cx="18288000" cy="1860550"/>
          </a:xfrm>
          <a:custGeom>
            <a:avLst/>
            <a:gdLst/>
            <a:ahLst/>
            <a:cxnLst/>
            <a:rect l="l" t="t" r="r" b="b"/>
            <a:pathLst>
              <a:path w="18288000" h="1860550">
                <a:moveTo>
                  <a:pt x="18287999" y="1860334"/>
                </a:moveTo>
                <a:lnTo>
                  <a:pt x="0" y="1860334"/>
                </a:lnTo>
                <a:lnTo>
                  <a:pt x="0" y="0"/>
                </a:lnTo>
                <a:lnTo>
                  <a:pt x="18287999" y="0"/>
                </a:lnTo>
                <a:lnTo>
                  <a:pt x="18287999" y="1860334"/>
                </a:lnTo>
                <a:close/>
              </a:path>
            </a:pathLst>
          </a:custGeom>
          <a:solidFill>
            <a:srgbClr val="53243D"/>
          </a:solidFill>
        </p:spPr>
        <p:txBody>
          <a:bodyPr wrap="square" lIns="0" tIns="0" rIns="0" bIns="0" rtlCol="0"/>
          <a:lstStyle/>
          <a:p>
            <a:endParaRPr>
              <a:solidFill>
                <a:schemeClr val="accent2">
                  <a:lumMod val="75000"/>
                </a:schemeClr>
              </a:solidFill>
            </a:endParaRPr>
          </a:p>
        </p:txBody>
      </p:sp>
      <p:sp>
        <p:nvSpPr>
          <p:cNvPr id="5" name="TextBox 4">
            <a:extLst>
              <a:ext uri="{FF2B5EF4-FFF2-40B4-BE49-F238E27FC236}">
                <a16:creationId xmlns="" xmlns:a16="http://schemas.microsoft.com/office/drawing/2014/main" id="{4FD90A9D-7196-AA09-0413-F1876636740E}"/>
              </a:ext>
            </a:extLst>
          </p:cNvPr>
          <p:cNvSpPr txBox="1"/>
          <p:nvPr/>
        </p:nvSpPr>
        <p:spPr>
          <a:xfrm>
            <a:off x="990600" y="1650236"/>
            <a:ext cx="16306800" cy="5709255"/>
          </a:xfrm>
          <a:prstGeom prst="rect">
            <a:avLst/>
          </a:prstGeom>
          <a:noFill/>
        </p:spPr>
        <p:txBody>
          <a:bodyPr wrap="square" rtlCol="0">
            <a:spAutoFit/>
          </a:bodyPr>
          <a:lstStyle/>
          <a:p>
            <a:r>
              <a:rPr lang="en-US" sz="7050" b="1" dirty="0">
                <a:solidFill>
                  <a:schemeClr val="accent2">
                    <a:lumMod val="50000"/>
                  </a:schemeClr>
                </a:solidFill>
                <a:latin typeface="Book Antiqua" panose="02040602050305030304" pitchFamily="18" charset="0"/>
              </a:rPr>
              <a:t>Conclusion</a:t>
            </a:r>
          </a:p>
          <a:p>
            <a:endParaRPr lang="en-US" sz="7050" b="1" dirty="0">
              <a:solidFill>
                <a:schemeClr val="accent2">
                  <a:lumMod val="50000"/>
                </a:schemeClr>
              </a:solidFill>
              <a:latin typeface="Book Antiqua" panose="02040602050305030304" pitchFamily="18" charset="0"/>
            </a:endParaRPr>
          </a:p>
          <a:p>
            <a:pPr algn="l" rtl="0"/>
            <a:r>
              <a:rPr lang="en-US" sz="3600" dirty="0">
                <a:latin typeface="Book Antiqua" panose="02040602050305030304" pitchFamily="18" charset="0"/>
              </a:rPr>
              <a:t>As placement plays a very crucial role for every student , </a:t>
            </a:r>
            <a:r>
              <a:rPr lang="en-US" sz="3600" dirty="0">
                <a:solidFill>
                  <a:srgbClr val="000000"/>
                </a:solidFill>
                <a:latin typeface="Book Antiqua" panose="02040602050305030304" pitchFamily="18" charset="0"/>
              </a:rPr>
              <a:t>w</a:t>
            </a:r>
            <a:r>
              <a:rPr lang="en-US" sz="3600" b="0" i="0" dirty="0">
                <a:solidFill>
                  <a:srgbClr val="000000"/>
                </a:solidFill>
                <a:effectLst/>
                <a:latin typeface="Book Antiqua" panose="02040602050305030304" pitchFamily="18" charset="0"/>
              </a:rPr>
              <a:t>e </a:t>
            </a:r>
            <a:r>
              <a:rPr lang="en-US" sz="3600" dirty="0">
                <a:latin typeface="Book Antiqua" panose="02040602050305030304" pitchFamily="18" charset="0"/>
              </a:rPr>
              <a:t>designed our Training &amp; Placement Cell to be very User Friendly. </a:t>
            </a:r>
            <a:r>
              <a:rPr lang="en-US" sz="3600" b="0" i="0" dirty="0">
                <a:effectLst/>
                <a:latin typeface="Book Antiqua" panose="02040602050305030304" pitchFamily="18" charset="0"/>
              </a:rPr>
              <a:t>The creation and management of accurate, information regarding The placements is done up-to-date.</a:t>
            </a:r>
          </a:p>
          <a:p>
            <a:pPr algn="l" rtl="0"/>
            <a:r>
              <a:rPr lang="en-US" sz="3600" dirty="0"/>
              <a:t/>
            </a:r>
            <a:br>
              <a:rPr lang="en-US" sz="3600" dirty="0"/>
            </a:br>
            <a:endParaRPr lang="en-US" sz="4400" dirty="0">
              <a:latin typeface="Book Antiqua" panose="02040602050305030304" pitchFamily="18" charset="0"/>
            </a:endParaRPr>
          </a:p>
        </p:txBody>
      </p:sp>
    </p:spTree>
    <p:extLst>
      <p:ext uri="{BB962C8B-B14F-4D97-AF65-F5344CB8AC3E}">
        <p14:creationId xmlns="" xmlns:p14="http://schemas.microsoft.com/office/powerpoint/2010/main" val="295227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50BCB3-B316-024C-4341-204E4E60822A}"/>
              </a:ext>
            </a:extLst>
          </p:cNvPr>
          <p:cNvSpPr txBox="1"/>
          <p:nvPr/>
        </p:nvSpPr>
        <p:spPr>
          <a:xfrm>
            <a:off x="6096000" y="4213981"/>
            <a:ext cx="10439400" cy="1569660"/>
          </a:xfrm>
          <a:prstGeom prst="rect">
            <a:avLst/>
          </a:prstGeom>
          <a:noFill/>
        </p:spPr>
        <p:txBody>
          <a:bodyPr wrap="square" rtlCol="0">
            <a:spAutoFit/>
          </a:bodyPr>
          <a:lstStyle/>
          <a:p>
            <a:r>
              <a:rPr lang="en-US" sz="9600" spc="-360" dirty="0">
                <a:solidFill>
                  <a:schemeClr val="bg1"/>
                </a:solidFill>
                <a:latin typeface="Book Antiqua" panose="02040602050305030304" pitchFamily="18" charset="0"/>
              </a:rPr>
              <a:t>Thank You</a:t>
            </a:r>
            <a:endParaRPr lang="en-IN" sz="9600" dirty="0"/>
          </a:p>
        </p:txBody>
      </p:sp>
    </p:spTree>
    <p:extLst>
      <p:ext uri="{BB962C8B-B14F-4D97-AF65-F5344CB8AC3E}">
        <p14:creationId xmlns="" xmlns:p14="http://schemas.microsoft.com/office/powerpoint/2010/main" val="264589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 xmlns:a16="http://schemas.microsoft.com/office/drawing/2014/main" id="{9A2829A6-F388-3BA4-0C78-DA2A4C012E2F}"/>
              </a:ext>
            </a:extLst>
          </p:cNvPr>
          <p:cNvSpPr>
            <a:spLocks noGrp="1"/>
          </p:cNvSpPr>
          <p:nvPr>
            <p:ph type="body" idx="1"/>
          </p:nvPr>
        </p:nvSpPr>
        <p:spPr>
          <a:xfrm>
            <a:off x="0" y="8115300"/>
            <a:ext cx="18288000" cy="2362200"/>
          </a:xfrm>
          <a:custGeom>
            <a:avLst/>
            <a:gdLst/>
            <a:ahLst/>
            <a:cxnLst/>
            <a:rect l="l" t="t" r="r" b="b"/>
            <a:pathLst>
              <a:path w="18288000" h="1860550">
                <a:moveTo>
                  <a:pt x="18287999" y="1860338"/>
                </a:moveTo>
                <a:lnTo>
                  <a:pt x="0" y="1860338"/>
                </a:lnTo>
                <a:lnTo>
                  <a:pt x="0" y="0"/>
                </a:lnTo>
                <a:lnTo>
                  <a:pt x="18287999" y="0"/>
                </a:lnTo>
                <a:lnTo>
                  <a:pt x="18287999" y="1860338"/>
                </a:lnTo>
                <a:close/>
              </a:path>
            </a:pathLst>
          </a:custGeom>
          <a:solidFill>
            <a:srgbClr val="53243D"/>
          </a:solidFill>
        </p:spPr>
        <p:txBody>
          <a:bodyPr wrap="square" lIns="0" tIns="0" rIns="0" bIns="0" rtlCol="0"/>
          <a:lstStyle/>
          <a:p>
            <a:pPr algn="ctr"/>
            <a:endParaRPr lang="en-US" sz="4000" spc="-360" dirty="0">
              <a:solidFill>
                <a:schemeClr val="bg1"/>
              </a:solidFill>
              <a:latin typeface="Book Antiqua" panose="02040602050305030304" pitchFamily="18" charset="0"/>
            </a:endParaRPr>
          </a:p>
          <a:p>
            <a:pPr algn="ctr"/>
            <a:r>
              <a:rPr lang="en-US" sz="4000" spc="-360" dirty="0">
                <a:solidFill>
                  <a:schemeClr val="bg1"/>
                </a:solidFill>
                <a:latin typeface="Book Antiqua" panose="02040602050305030304" pitchFamily="18" charset="0"/>
              </a:rPr>
              <a:t>SASHIDHAR  AND  MADHUKAR   SIR</a:t>
            </a:r>
            <a:endParaRPr lang="en-IN" sz="4000" dirty="0"/>
          </a:p>
        </p:txBody>
      </p:sp>
      <p:sp>
        <p:nvSpPr>
          <p:cNvPr id="5" name="Title 4">
            <a:extLst>
              <a:ext uri="{FF2B5EF4-FFF2-40B4-BE49-F238E27FC236}">
                <a16:creationId xmlns="" xmlns:a16="http://schemas.microsoft.com/office/drawing/2014/main" id="{A62BF6C7-6A43-94D9-5A41-D1F963E0C42F}"/>
              </a:ext>
            </a:extLst>
          </p:cNvPr>
          <p:cNvSpPr txBox="1">
            <a:spLocks noGrp="1"/>
          </p:cNvSpPr>
          <p:nvPr>
            <p:ph type="title"/>
          </p:nvPr>
        </p:nvSpPr>
        <p:spPr>
          <a:xfrm>
            <a:off x="2352675" y="2506980"/>
            <a:ext cx="13582650" cy="5772150"/>
          </a:xfrm>
          <a:prstGeom prst="rect">
            <a:avLst/>
          </a:prstGeom>
        </p:spPr>
        <p:txBody>
          <a:bodyPr lIns="0" tIns="0" rIns="0" bIns="0" rtlCol="0" anchor="t">
            <a:spAutoFit/>
          </a:bodyPr>
          <a:lstStyle/>
          <a:p>
            <a:pPr algn="ctr">
              <a:lnSpc>
                <a:spcPts val="6920"/>
              </a:lnSpc>
            </a:pPr>
            <a:r>
              <a:rPr lang="en-US" sz="3640" spc="72" dirty="0">
                <a:solidFill>
                  <a:srgbClr val="000000"/>
                </a:solidFill>
                <a:latin typeface="Cambria Math" panose="02040503050406030204" pitchFamily="18" charset="0"/>
                <a:ea typeface="Cambria Math" panose="02040503050406030204" pitchFamily="18" charset="0"/>
              </a:rPr>
              <a:t>PYDIKONDALA LAHARI - 2010030372</a:t>
            </a:r>
          </a:p>
          <a:p>
            <a:pPr algn="ctr">
              <a:lnSpc>
                <a:spcPts val="6920"/>
              </a:lnSpc>
            </a:pPr>
            <a:r>
              <a:rPr lang="en-US" sz="3640" spc="72" dirty="0">
                <a:solidFill>
                  <a:srgbClr val="000000"/>
                </a:solidFill>
                <a:latin typeface="Cambria Math" panose="02040503050406030204" pitchFamily="18" charset="0"/>
                <a:ea typeface="Cambria Math" panose="02040503050406030204" pitchFamily="18" charset="0"/>
              </a:rPr>
              <a:t>KOLLI MOUNIKA -    2010030384</a:t>
            </a:r>
          </a:p>
          <a:p>
            <a:pPr algn="ctr">
              <a:lnSpc>
                <a:spcPts val="6920"/>
              </a:lnSpc>
            </a:pPr>
            <a:r>
              <a:rPr lang="en-US" sz="3640" spc="72" dirty="0">
                <a:solidFill>
                  <a:srgbClr val="000000"/>
                </a:solidFill>
                <a:latin typeface="Cambria Math" panose="02040503050406030204" pitchFamily="18" charset="0"/>
                <a:ea typeface="Cambria Math" panose="02040503050406030204" pitchFamily="18" charset="0"/>
              </a:rPr>
              <a:t>KAMANI NANDINI - 2010030385</a:t>
            </a:r>
          </a:p>
          <a:p>
            <a:pPr algn="ctr">
              <a:lnSpc>
                <a:spcPts val="6920"/>
              </a:lnSpc>
            </a:pPr>
            <a:r>
              <a:rPr lang="en-US" sz="3640" spc="72" dirty="0">
                <a:solidFill>
                  <a:srgbClr val="000000"/>
                </a:solidFill>
                <a:latin typeface="Cambria Math" panose="02040503050406030204" pitchFamily="18" charset="0"/>
                <a:ea typeface="Cambria Math" panose="02040503050406030204" pitchFamily="18" charset="0"/>
              </a:rPr>
              <a:t>PULUGUM KEERTHANA - 2010030445</a:t>
            </a:r>
          </a:p>
        </p:txBody>
      </p:sp>
      <p:sp>
        <p:nvSpPr>
          <p:cNvPr id="7" name="TextBox 6">
            <a:extLst>
              <a:ext uri="{FF2B5EF4-FFF2-40B4-BE49-F238E27FC236}">
                <a16:creationId xmlns="" xmlns:a16="http://schemas.microsoft.com/office/drawing/2014/main" id="{534A8067-A7AB-5275-C1BC-7233D923576C}"/>
              </a:ext>
            </a:extLst>
          </p:cNvPr>
          <p:cNvSpPr txBox="1"/>
          <p:nvPr/>
        </p:nvSpPr>
        <p:spPr>
          <a:xfrm>
            <a:off x="3505200" y="1104900"/>
            <a:ext cx="9982200" cy="923330"/>
          </a:xfrm>
          <a:prstGeom prst="rect">
            <a:avLst/>
          </a:prstGeom>
          <a:noFill/>
        </p:spPr>
        <p:txBody>
          <a:bodyPr wrap="square">
            <a:spAutoFit/>
          </a:bodyPr>
          <a:lstStyle/>
          <a:p>
            <a:pPr algn="ctr">
              <a:lnSpc>
                <a:spcPct val="100000"/>
              </a:lnSpc>
              <a:spcBef>
                <a:spcPts val="1260"/>
              </a:spcBef>
            </a:pPr>
            <a:r>
              <a:rPr lang="en-US" sz="5400" dirty="0" smtClean="0">
                <a:solidFill>
                  <a:schemeClr val="accent2">
                    <a:lumMod val="50000"/>
                  </a:schemeClr>
                </a:solidFill>
                <a:latin typeface="Tahoma"/>
                <a:cs typeface="Tahoma"/>
              </a:rPr>
              <a:t>    PRESENTERS</a:t>
            </a:r>
            <a:endParaRPr lang="en-US" sz="5400" dirty="0">
              <a:solidFill>
                <a:schemeClr val="accent2">
                  <a:lumMod val="50000"/>
                </a:schemeClr>
              </a:solidFill>
              <a:latin typeface="Trebuchet MS"/>
              <a:cs typeface="Trebuchet MS"/>
            </a:endParaRPr>
          </a:p>
        </p:txBody>
      </p:sp>
      <p:sp>
        <p:nvSpPr>
          <p:cNvPr id="9" name="TextBox 8">
            <a:extLst>
              <a:ext uri="{FF2B5EF4-FFF2-40B4-BE49-F238E27FC236}">
                <a16:creationId xmlns="" xmlns:a16="http://schemas.microsoft.com/office/drawing/2014/main" id="{A14A7A08-9D2E-87DD-2B97-26B82E69C628}"/>
              </a:ext>
            </a:extLst>
          </p:cNvPr>
          <p:cNvSpPr txBox="1"/>
          <p:nvPr/>
        </p:nvSpPr>
        <p:spPr>
          <a:xfrm>
            <a:off x="5110163" y="6591300"/>
            <a:ext cx="8001000" cy="2941511"/>
          </a:xfrm>
          <a:prstGeom prst="rect">
            <a:avLst/>
          </a:prstGeom>
        </p:spPr>
        <p:txBody>
          <a:bodyPr wrap="square" lIns="0" tIns="0" rIns="0" bIns="0" rtlCol="0" anchor="t">
            <a:spAutoFit/>
          </a:bodyPr>
          <a:lstStyle/>
          <a:p>
            <a:pPr algn="ctr">
              <a:lnSpc>
                <a:spcPts val="12005"/>
              </a:lnSpc>
              <a:spcBef>
                <a:spcPct val="0"/>
              </a:spcBef>
            </a:pPr>
            <a:r>
              <a:rPr lang="en-US" sz="5400" dirty="0">
                <a:solidFill>
                  <a:schemeClr val="accent2">
                    <a:lumMod val="50000"/>
                  </a:schemeClr>
                </a:solidFill>
                <a:latin typeface="Tahoma"/>
                <a:cs typeface="Tahoma"/>
              </a:rPr>
              <a:t>GUIDE</a:t>
            </a:r>
            <a:endParaRPr lang="en-US" sz="5400" dirty="0">
              <a:solidFill>
                <a:schemeClr val="accent2">
                  <a:lumMod val="50000"/>
                </a:schemeClr>
              </a:solidFill>
              <a:latin typeface="Trebuchet MS"/>
              <a:cs typeface="Trebuchet MS"/>
            </a:endParaRPr>
          </a:p>
          <a:p>
            <a:pPr algn="ctr">
              <a:lnSpc>
                <a:spcPts val="12005"/>
              </a:lnSpc>
              <a:spcBef>
                <a:spcPct val="0"/>
              </a:spcBef>
            </a:pPr>
            <a:endParaRPr lang="en-US" sz="8575" dirty="0">
              <a:solidFill>
                <a:srgbClr val="000000"/>
              </a:solidFill>
              <a:latin typeface="Playfair Display" panose="00000500000000000000"/>
            </a:endParaRPr>
          </a:p>
        </p:txBody>
      </p:sp>
    </p:spTree>
    <p:extLst>
      <p:ext uri="{BB962C8B-B14F-4D97-AF65-F5344CB8AC3E}">
        <p14:creationId xmlns="" xmlns:p14="http://schemas.microsoft.com/office/powerpoint/2010/main" val="292283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312582" cy="9211305"/>
          </a:xfrm>
          <a:custGeom>
            <a:avLst/>
            <a:gdLst/>
            <a:ahLst/>
            <a:cxnLst/>
            <a:rect l="l" t="t" r="r" b="b"/>
            <a:pathLst>
              <a:path w="18288000" h="8427085">
                <a:moveTo>
                  <a:pt x="0" y="8426661"/>
                </a:moveTo>
                <a:lnTo>
                  <a:pt x="18287998" y="8426661"/>
                </a:lnTo>
                <a:lnTo>
                  <a:pt x="18287998" y="0"/>
                </a:lnTo>
                <a:lnTo>
                  <a:pt x="0" y="0"/>
                </a:lnTo>
                <a:lnTo>
                  <a:pt x="0" y="8426661"/>
                </a:lnTo>
                <a:close/>
              </a:path>
            </a:pathLst>
          </a:custGeom>
          <a:solidFill>
            <a:srgbClr val="FFE3DD"/>
          </a:solidFill>
        </p:spPr>
        <p:txBody>
          <a:bodyPr wrap="square" lIns="0" tIns="0" rIns="0" bIns="0" rtlCol="0"/>
          <a:lstStyle/>
          <a:p>
            <a:endParaRPr/>
          </a:p>
        </p:txBody>
      </p:sp>
      <p:sp>
        <p:nvSpPr>
          <p:cNvPr id="3" name="object 3"/>
          <p:cNvSpPr/>
          <p:nvPr/>
        </p:nvSpPr>
        <p:spPr>
          <a:xfrm>
            <a:off x="0" y="8666569"/>
            <a:ext cx="18288000" cy="1860550"/>
          </a:xfrm>
          <a:custGeom>
            <a:avLst/>
            <a:gdLst/>
            <a:ahLst/>
            <a:cxnLst/>
            <a:rect l="l" t="t" r="r" b="b"/>
            <a:pathLst>
              <a:path w="18288000" h="1860550">
                <a:moveTo>
                  <a:pt x="18287999" y="1860338"/>
                </a:moveTo>
                <a:lnTo>
                  <a:pt x="0" y="1860338"/>
                </a:lnTo>
                <a:lnTo>
                  <a:pt x="0" y="0"/>
                </a:lnTo>
                <a:lnTo>
                  <a:pt x="18287999" y="0"/>
                </a:lnTo>
                <a:lnTo>
                  <a:pt x="18287999" y="1860338"/>
                </a:lnTo>
                <a:close/>
              </a:path>
            </a:pathLst>
          </a:custGeom>
          <a:solidFill>
            <a:srgbClr val="53243D"/>
          </a:solidFill>
        </p:spPr>
        <p:txBody>
          <a:bodyPr wrap="square" lIns="0" tIns="0" rIns="0" bIns="0" rtlCol="0"/>
          <a:lstStyle/>
          <a:p>
            <a:endParaRPr/>
          </a:p>
        </p:txBody>
      </p:sp>
      <p:sp>
        <p:nvSpPr>
          <p:cNvPr id="4" name="object 4"/>
          <p:cNvSpPr txBox="1"/>
          <p:nvPr/>
        </p:nvSpPr>
        <p:spPr>
          <a:xfrm>
            <a:off x="533400" y="1251752"/>
            <a:ext cx="4800600" cy="1246495"/>
          </a:xfrm>
          <a:prstGeom prst="rect">
            <a:avLst/>
          </a:prstGeom>
        </p:spPr>
        <p:txBody>
          <a:bodyPr vert="horz" wrap="square" lIns="0" tIns="160020" rIns="0" bIns="0" rtlCol="0">
            <a:spAutoFit/>
          </a:bodyPr>
          <a:lstStyle/>
          <a:p>
            <a:pPr algn="ctr">
              <a:lnSpc>
                <a:spcPct val="100000"/>
              </a:lnSpc>
              <a:spcBef>
                <a:spcPts val="1260"/>
              </a:spcBef>
            </a:pPr>
            <a:r>
              <a:rPr lang="en-US" sz="7050" dirty="0">
                <a:solidFill>
                  <a:schemeClr val="accent2">
                    <a:lumMod val="50000"/>
                  </a:schemeClr>
                </a:solidFill>
                <a:latin typeface="Tahoma"/>
                <a:cs typeface="Tahoma"/>
              </a:rPr>
              <a:t>Content</a:t>
            </a:r>
            <a:endParaRPr sz="3450" dirty="0">
              <a:solidFill>
                <a:schemeClr val="accent2">
                  <a:lumMod val="50000"/>
                </a:schemeClr>
              </a:solidFill>
              <a:latin typeface="Trebuchet MS"/>
              <a:cs typeface="Trebuchet MS"/>
            </a:endParaRPr>
          </a:p>
        </p:txBody>
      </p:sp>
      <p:sp>
        <p:nvSpPr>
          <p:cNvPr id="6" name="TextBox 5">
            <a:extLst>
              <a:ext uri="{FF2B5EF4-FFF2-40B4-BE49-F238E27FC236}">
                <a16:creationId xmlns="" xmlns:a16="http://schemas.microsoft.com/office/drawing/2014/main" id="{84007F25-9079-FACD-4766-94791190AA55}"/>
              </a:ext>
            </a:extLst>
          </p:cNvPr>
          <p:cNvSpPr txBox="1"/>
          <p:nvPr/>
        </p:nvSpPr>
        <p:spPr>
          <a:xfrm>
            <a:off x="1295400" y="3009900"/>
            <a:ext cx="12420600" cy="5078313"/>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latin typeface="Book Antiqua" panose="02040602050305030304" pitchFamily="18" charset="0"/>
              </a:rPr>
              <a:t>Introduction</a:t>
            </a:r>
          </a:p>
          <a:p>
            <a:endParaRPr lang="en-US" sz="3600" dirty="0">
              <a:latin typeface="Book Antiqua" panose="02040602050305030304" pitchFamily="18" charset="0"/>
            </a:endParaRPr>
          </a:p>
          <a:p>
            <a:pPr marL="285750" indent="-285750">
              <a:buFont typeface="Wingdings" panose="05000000000000000000" pitchFamily="2" charset="2"/>
              <a:buChar char="Ø"/>
            </a:pPr>
            <a:r>
              <a:rPr lang="en-US" sz="3600" dirty="0">
                <a:latin typeface="Book Antiqua" panose="02040602050305030304" pitchFamily="18" charset="0"/>
              </a:rPr>
              <a:t>Abstract</a:t>
            </a:r>
          </a:p>
          <a:p>
            <a:endParaRPr lang="en-US" sz="3600" dirty="0">
              <a:latin typeface="Book Antiqua" panose="02040602050305030304" pitchFamily="18" charset="0"/>
            </a:endParaRPr>
          </a:p>
          <a:p>
            <a:pPr marL="285750" indent="-285750">
              <a:buFont typeface="Wingdings" panose="05000000000000000000" pitchFamily="2" charset="2"/>
              <a:buChar char="Ø"/>
            </a:pPr>
            <a:r>
              <a:rPr lang="en-US" sz="3600" dirty="0">
                <a:latin typeface="Book Antiqua" panose="02040602050305030304" pitchFamily="18" charset="0"/>
              </a:rPr>
              <a:t>Modules Used</a:t>
            </a:r>
          </a:p>
          <a:p>
            <a:pPr marL="285750" indent="-285750">
              <a:buFont typeface="Wingdings" panose="05000000000000000000" pitchFamily="2" charset="2"/>
              <a:buChar char="Ø"/>
            </a:pPr>
            <a:endParaRPr lang="en-US" sz="3600" dirty="0">
              <a:latin typeface="Book Antiqua" panose="02040602050305030304" pitchFamily="18" charset="0"/>
            </a:endParaRPr>
          </a:p>
          <a:p>
            <a:pPr marL="285750" indent="-285750">
              <a:buFont typeface="Wingdings" panose="05000000000000000000" pitchFamily="2" charset="2"/>
              <a:buChar char="Ø"/>
            </a:pPr>
            <a:r>
              <a:rPr lang="en-US" sz="3600" dirty="0">
                <a:latin typeface="Book Antiqua" panose="02040602050305030304" pitchFamily="18" charset="0"/>
              </a:rPr>
              <a:t>Conclusion</a:t>
            </a:r>
          </a:p>
          <a:p>
            <a:pPr marL="285750" indent="-285750">
              <a:buFont typeface="Wingdings" panose="05000000000000000000" pitchFamily="2" charset="2"/>
              <a:buChar char="Ø"/>
            </a:pPr>
            <a:endParaRPr lang="en-US" sz="3600" dirty="0">
              <a:latin typeface="Book Antiqua" panose="02040602050305030304" pitchFamily="18" charset="0"/>
            </a:endParaRPr>
          </a:p>
          <a:p>
            <a:pPr marL="285750" indent="-285750">
              <a:buFont typeface="Wingdings" panose="05000000000000000000" pitchFamily="2" charset="2"/>
              <a:buChar char="Ø"/>
            </a:pPr>
            <a:endParaRPr lang="en-US" sz="3600" dirty="0">
              <a:latin typeface="Book Antiqua" panose="020406020503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18103"/>
            <a:ext cx="18288000" cy="1860550"/>
          </a:xfrm>
          <a:custGeom>
            <a:avLst/>
            <a:gdLst/>
            <a:ahLst/>
            <a:cxnLst/>
            <a:rect l="l" t="t" r="r" b="b"/>
            <a:pathLst>
              <a:path w="18288000" h="1860550">
                <a:moveTo>
                  <a:pt x="18287999" y="1860336"/>
                </a:moveTo>
                <a:lnTo>
                  <a:pt x="0" y="1860336"/>
                </a:lnTo>
                <a:lnTo>
                  <a:pt x="0" y="0"/>
                </a:lnTo>
                <a:lnTo>
                  <a:pt x="18287999" y="0"/>
                </a:lnTo>
                <a:lnTo>
                  <a:pt x="18287999" y="1860336"/>
                </a:lnTo>
                <a:close/>
              </a:path>
            </a:pathLst>
          </a:custGeom>
          <a:solidFill>
            <a:srgbClr val="53243D"/>
          </a:solidFill>
        </p:spPr>
        <p:txBody>
          <a:bodyPr wrap="square" lIns="0" tIns="0" rIns="0" bIns="0" rtlCol="0"/>
          <a:lstStyle/>
          <a:p>
            <a:endParaRPr/>
          </a:p>
        </p:txBody>
      </p:sp>
      <p:sp>
        <p:nvSpPr>
          <p:cNvPr id="3" name="object 3"/>
          <p:cNvSpPr txBox="1">
            <a:spLocks noGrp="1"/>
          </p:cNvSpPr>
          <p:nvPr>
            <p:ph type="title"/>
          </p:nvPr>
        </p:nvSpPr>
        <p:spPr>
          <a:xfrm>
            <a:off x="1632457" y="647700"/>
            <a:ext cx="4647059" cy="1105535"/>
          </a:xfrm>
          <a:prstGeom prst="rect">
            <a:avLst/>
          </a:prstGeom>
        </p:spPr>
        <p:txBody>
          <a:bodyPr vert="horz" wrap="square" lIns="0" tIns="17145" rIns="0" bIns="0" rtlCol="0">
            <a:spAutoFit/>
          </a:bodyPr>
          <a:lstStyle/>
          <a:p>
            <a:pPr marL="12700">
              <a:lnSpc>
                <a:spcPct val="100000"/>
              </a:lnSpc>
              <a:spcBef>
                <a:spcPts val="135"/>
              </a:spcBef>
            </a:pPr>
            <a:r>
              <a:rPr lang="en-US" sz="7050" spc="-580" dirty="0">
                <a:solidFill>
                  <a:schemeClr val="accent2">
                    <a:lumMod val="50000"/>
                  </a:schemeClr>
                </a:solidFill>
              </a:rPr>
              <a:t>Introduction</a:t>
            </a:r>
            <a:endParaRPr sz="7050" dirty="0">
              <a:solidFill>
                <a:schemeClr val="accent2">
                  <a:lumMod val="50000"/>
                </a:schemeClr>
              </a:solidFill>
            </a:endParaRPr>
          </a:p>
        </p:txBody>
      </p:sp>
      <p:sp>
        <p:nvSpPr>
          <p:cNvPr id="7" name="TextBox 6">
            <a:extLst>
              <a:ext uri="{FF2B5EF4-FFF2-40B4-BE49-F238E27FC236}">
                <a16:creationId xmlns="" xmlns:a16="http://schemas.microsoft.com/office/drawing/2014/main" id="{EC89056D-AF03-A46E-14CB-74D320957E81}"/>
              </a:ext>
            </a:extLst>
          </p:cNvPr>
          <p:cNvSpPr txBox="1"/>
          <p:nvPr/>
        </p:nvSpPr>
        <p:spPr>
          <a:xfrm>
            <a:off x="1563328" y="2476500"/>
            <a:ext cx="15962672" cy="4832092"/>
          </a:xfrm>
          <a:prstGeom prst="rect">
            <a:avLst/>
          </a:prstGeom>
          <a:noFill/>
        </p:spPr>
        <p:txBody>
          <a:bodyPr wrap="square" rtlCol="0">
            <a:spAutoFit/>
          </a:bodyPr>
          <a:lstStyle/>
          <a:p>
            <a:r>
              <a:rPr lang="en-US" sz="4400" dirty="0">
                <a:latin typeface="Book Antiqua" panose="02040602050305030304" pitchFamily="18" charset="0"/>
              </a:rPr>
              <a:t>The PLACEMENT INFORMATION MANAGEMENT SYSTEM project is developing an online application for the Placement Dept. of the college. This project is mainly used by three users. They are Placement Officer, HOD, and Students. This system is mainly useful for the Training and Placement Officer (TPO) of the college to manage the student information with regards to placement cell.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426664"/>
            <a:ext cx="18288000" cy="1860550"/>
          </a:xfrm>
          <a:custGeom>
            <a:avLst/>
            <a:gdLst/>
            <a:ahLst/>
            <a:cxnLst/>
            <a:rect l="l" t="t" r="r" b="b"/>
            <a:pathLst>
              <a:path w="18288000" h="1860550">
                <a:moveTo>
                  <a:pt x="18287999" y="1860334"/>
                </a:moveTo>
                <a:lnTo>
                  <a:pt x="0" y="1860334"/>
                </a:lnTo>
                <a:lnTo>
                  <a:pt x="0" y="0"/>
                </a:lnTo>
                <a:lnTo>
                  <a:pt x="18287999" y="0"/>
                </a:lnTo>
                <a:lnTo>
                  <a:pt x="18287999" y="1860334"/>
                </a:lnTo>
                <a:close/>
              </a:path>
            </a:pathLst>
          </a:custGeom>
          <a:solidFill>
            <a:srgbClr val="53243D"/>
          </a:solidFill>
        </p:spPr>
        <p:txBody>
          <a:bodyPr wrap="square" lIns="0" tIns="0" rIns="0" bIns="0" rtlCol="0"/>
          <a:lstStyle/>
          <a:p>
            <a:endParaRPr/>
          </a:p>
        </p:txBody>
      </p:sp>
      <p:sp>
        <p:nvSpPr>
          <p:cNvPr id="3" name="object 3"/>
          <p:cNvSpPr txBox="1">
            <a:spLocks noGrp="1"/>
          </p:cNvSpPr>
          <p:nvPr>
            <p:ph type="title"/>
          </p:nvPr>
        </p:nvSpPr>
        <p:spPr>
          <a:xfrm>
            <a:off x="838200" y="723900"/>
            <a:ext cx="6333490" cy="1149802"/>
          </a:xfrm>
          <a:prstGeom prst="rect">
            <a:avLst/>
          </a:prstGeom>
        </p:spPr>
        <p:txBody>
          <a:bodyPr vert="horz" wrap="square" lIns="0" tIns="12065" rIns="0" bIns="0" rtlCol="0">
            <a:spAutoFit/>
          </a:bodyPr>
          <a:lstStyle/>
          <a:p>
            <a:pPr marL="1536065" marR="5080" indent="-1524000">
              <a:lnSpc>
                <a:spcPct val="117000"/>
              </a:lnSpc>
              <a:spcBef>
                <a:spcPts val="95"/>
              </a:spcBef>
            </a:pPr>
            <a:r>
              <a:rPr lang="en-US" sz="7050" spc="-2065" dirty="0">
                <a:solidFill>
                  <a:schemeClr val="accent2">
                    <a:lumMod val="50000"/>
                  </a:schemeClr>
                </a:solidFill>
              </a:rPr>
              <a:t>A               b                s                  t                  r                  a              c                  t</a:t>
            </a:r>
            <a:endParaRPr sz="7050" dirty="0">
              <a:solidFill>
                <a:schemeClr val="accent2">
                  <a:lumMod val="50000"/>
                </a:schemeClr>
              </a:solidFill>
            </a:endParaRPr>
          </a:p>
        </p:txBody>
      </p:sp>
      <p:sp>
        <p:nvSpPr>
          <p:cNvPr id="5" name="TextBox 4">
            <a:extLst>
              <a:ext uri="{FF2B5EF4-FFF2-40B4-BE49-F238E27FC236}">
                <a16:creationId xmlns="" xmlns:a16="http://schemas.microsoft.com/office/drawing/2014/main" id="{4FD90A9D-7196-AA09-0413-F1876636740E}"/>
              </a:ext>
            </a:extLst>
          </p:cNvPr>
          <p:cNvSpPr txBox="1"/>
          <p:nvPr/>
        </p:nvSpPr>
        <p:spPr>
          <a:xfrm>
            <a:off x="838200" y="2933700"/>
            <a:ext cx="16306800" cy="2308324"/>
          </a:xfrm>
          <a:prstGeom prst="rect">
            <a:avLst/>
          </a:prstGeom>
          <a:noFill/>
        </p:spPr>
        <p:txBody>
          <a:bodyPr wrap="square" rtlCol="0">
            <a:spAutoFit/>
          </a:bodyPr>
          <a:lstStyle/>
          <a:p>
            <a:r>
              <a:rPr lang="en-US" sz="3600" dirty="0">
                <a:latin typeface="Book Antiqua" panose="02040602050305030304" pitchFamily="18" charset="0"/>
              </a:rPr>
              <a:t>The Placement Management System provides the facility of viewing both the personal and academic information of the student and company it can also search for eligible students and company. It enables for insertion and deletion of records by the administrator.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8FD26E4-27DD-0374-827C-63E8CD7FC99C}"/>
              </a:ext>
            </a:extLst>
          </p:cNvPr>
          <p:cNvSpPr txBox="1"/>
          <p:nvPr/>
        </p:nvSpPr>
        <p:spPr>
          <a:xfrm>
            <a:off x="990600" y="1866900"/>
            <a:ext cx="16002000" cy="4893647"/>
          </a:xfrm>
          <a:prstGeom prst="rect">
            <a:avLst/>
          </a:prstGeom>
          <a:noFill/>
        </p:spPr>
        <p:txBody>
          <a:bodyPr wrap="square">
            <a:spAutoFit/>
          </a:bodyPr>
          <a:lstStyle/>
          <a:p>
            <a:r>
              <a:rPr lang="en-US" sz="4800" b="1" dirty="0" smtClean="0">
                <a:latin typeface="Book Antiqua" panose="02040602050305030304" pitchFamily="18" charset="0"/>
              </a:rPr>
              <a:t>TECHNOLOGY USED:</a:t>
            </a:r>
            <a:endParaRPr lang="en-US" sz="4800" b="1" dirty="0">
              <a:latin typeface="Book Antiqua" panose="02040602050305030304" pitchFamily="18" charset="0"/>
            </a:endParaRPr>
          </a:p>
          <a:p>
            <a:endParaRPr lang="en-US" sz="4400" dirty="0" smtClean="0">
              <a:latin typeface="Book Antiqua" panose="02040602050305030304" pitchFamily="18" charset="0"/>
            </a:endParaRPr>
          </a:p>
          <a:p>
            <a:r>
              <a:rPr lang="en-US" sz="4400" dirty="0" smtClean="0">
                <a:latin typeface="Book Antiqua" panose="02040602050305030304" pitchFamily="18" charset="0"/>
              </a:rPr>
              <a:t>1.HTML</a:t>
            </a:r>
          </a:p>
          <a:p>
            <a:r>
              <a:rPr lang="en-US" sz="4400" dirty="0" smtClean="0">
                <a:latin typeface="Book Antiqua" panose="02040602050305030304" pitchFamily="18" charset="0"/>
              </a:rPr>
              <a:t>2.CSS</a:t>
            </a:r>
          </a:p>
          <a:p>
            <a:r>
              <a:rPr lang="en-US" sz="4400" dirty="0" smtClean="0">
                <a:latin typeface="Book Antiqua" panose="02040602050305030304" pitchFamily="18" charset="0"/>
              </a:rPr>
              <a:t>3.SERVLET</a:t>
            </a:r>
          </a:p>
          <a:p>
            <a:r>
              <a:rPr lang="en-US" sz="4400" dirty="0" smtClean="0">
                <a:latin typeface="Book Antiqua" panose="02040602050305030304" pitchFamily="18" charset="0"/>
              </a:rPr>
              <a:t>4.JSP</a:t>
            </a:r>
          </a:p>
          <a:p>
            <a:r>
              <a:rPr lang="en-US" sz="4400" dirty="0" smtClean="0">
                <a:latin typeface="Book Antiqua" panose="02040602050305030304" pitchFamily="18" charset="0"/>
              </a:rPr>
              <a:t>5.MYSQL-DB</a:t>
            </a:r>
            <a:endParaRPr lang="en-US" sz="4400" dirty="0">
              <a:latin typeface="Book Antiqua" panose="02040602050305030304" pitchFamily="18" charset="0"/>
            </a:endParaRPr>
          </a:p>
        </p:txBody>
      </p:sp>
      <p:sp>
        <p:nvSpPr>
          <p:cNvPr id="6" name="object 2">
            <a:extLst>
              <a:ext uri="{FF2B5EF4-FFF2-40B4-BE49-F238E27FC236}">
                <a16:creationId xmlns="" xmlns:a16="http://schemas.microsoft.com/office/drawing/2014/main" id="{46C29FD9-A3E5-3B00-8D88-27AAE2724BF6}"/>
              </a:ext>
            </a:extLst>
          </p:cNvPr>
          <p:cNvSpPr/>
          <p:nvPr/>
        </p:nvSpPr>
        <p:spPr>
          <a:xfrm>
            <a:off x="0" y="8457144"/>
            <a:ext cx="18288000" cy="1860550"/>
          </a:xfrm>
          <a:custGeom>
            <a:avLst/>
            <a:gdLst/>
            <a:ahLst/>
            <a:cxnLst/>
            <a:rect l="l" t="t" r="r" b="b"/>
            <a:pathLst>
              <a:path w="18288000" h="1860550">
                <a:moveTo>
                  <a:pt x="18287999" y="1860334"/>
                </a:moveTo>
                <a:lnTo>
                  <a:pt x="0" y="1860334"/>
                </a:lnTo>
                <a:lnTo>
                  <a:pt x="0" y="0"/>
                </a:lnTo>
                <a:lnTo>
                  <a:pt x="18287999" y="0"/>
                </a:lnTo>
                <a:lnTo>
                  <a:pt x="18287999" y="1860334"/>
                </a:lnTo>
                <a:close/>
              </a:path>
            </a:pathLst>
          </a:custGeom>
          <a:solidFill>
            <a:srgbClr val="53243D"/>
          </a:solidFill>
        </p:spPr>
        <p:txBody>
          <a:bodyPr wrap="square" lIns="0" tIns="0" rIns="0" bIns="0" rtlCol="0"/>
          <a:lstStyle/>
          <a:p>
            <a:endParaRPr/>
          </a:p>
        </p:txBody>
      </p:sp>
    </p:spTree>
    <p:extLst>
      <p:ext uri="{BB962C8B-B14F-4D97-AF65-F5344CB8AC3E}">
        <p14:creationId xmlns="" xmlns:p14="http://schemas.microsoft.com/office/powerpoint/2010/main" val="224319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457144"/>
            <a:ext cx="18288000" cy="1860550"/>
          </a:xfrm>
          <a:custGeom>
            <a:avLst/>
            <a:gdLst/>
            <a:ahLst/>
            <a:cxnLst/>
            <a:rect l="l" t="t" r="r" b="b"/>
            <a:pathLst>
              <a:path w="18288000" h="1860550">
                <a:moveTo>
                  <a:pt x="18287999" y="1860334"/>
                </a:moveTo>
                <a:lnTo>
                  <a:pt x="0" y="1860334"/>
                </a:lnTo>
                <a:lnTo>
                  <a:pt x="0" y="0"/>
                </a:lnTo>
                <a:lnTo>
                  <a:pt x="18287999" y="0"/>
                </a:lnTo>
                <a:lnTo>
                  <a:pt x="18287999" y="1860334"/>
                </a:lnTo>
                <a:close/>
              </a:path>
            </a:pathLst>
          </a:custGeom>
          <a:solidFill>
            <a:srgbClr val="53243D"/>
          </a:solidFill>
        </p:spPr>
        <p:txBody>
          <a:bodyPr wrap="square" lIns="0" tIns="0" rIns="0" bIns="0" rtlCol="0"/>
          <a:lstStyle/>
          <a:p>
            <a:endParaRPr/>
          </a:p>
        </p:txBody>
      </p:sp>
      <p:sp>
        <p:nvSpPr>
          <p:cNvPr id="3" name="object 3"/>
          <p:cNvSpPr txBox="1">
            <a:spLocks noGrp="1"/>
          </p:cNvSpPr>
          <p:nvPr>
            <p:ph type="title"/>
          </p:nvPr>
        </p:nvSpPr>
        <p:spPr>
          <a:xfrm>
            <a:off x="304800" y="805820"/>
            <a:ext cx="11506200" cy="750847"/>
          </a:xfrm>
          <a:prstGeom prst="rect">
            <a:avLst/>
          </a:prstGeom>
        </p:spPr>
        <p:txBody>
          <a:bodyPr vert="horz" wrap="square" lIns="0" tIns="12065" rIns="0" bIns="0" rtlCol="0">
            <a:spAutoFit/>
          </a:bodyPr>
          <a:lstStyle/>
          <a:p>
            <a:pPr algn="ctr">
              <a:lnSpc>
                <a:spcPct val="100000"/>
              </a:lnSpc>
              <a:spcBef>
                <a:spcPts val="1260"/>
              </a:spcBef>
            </a:pPr>
            <a:r>
              <a:rPr lang="en-US" sz="4800" dirty="0">
                <a:solidFill>
                  <a:schemeClr val="accent2">
                    <a:lumMod val="50000"/>
                  </a:schemeClr>
                </a:solidFill>
                <a:latin typeface="Tahoma"/>
                <a:cs typeface="Tahoma"/>
              </a:rPr>
              <a:t>The Proposed system has three modules:</a:t>
            </a:r>
            <a:endParaRPr lang="en-US" sz="4800" dirty="0">
              <a:solidFill>
                <a:schemeClr val="accent2">
                  <a:lumMod val="50000"/>
                </a:schemeClr>
              </a:solidFill>
              <a:latin typeface="Trebuchet MS"/>
              <a:cs typeface="Trebuchet MS"/>
            </a:endParaRPr>
          </a:p>
        </p:txBody>
      </p:sp>
      <p:sp>
        <p:nvSpPr>
          <p:cNvPr id="5" name="TextBox 4">
            <a:extLst>
              <a:ext uri="{FF2B5EF4-FFF2-40B4-BE49-F238E27FC236}">
                <a16:creationId xmlns="" xmlns:a16="http://schemas.microsoft.com/office/drawing/2014/main" id="{4FD90A9D-7196-AA09-0413-F1876636740E}"/>
              </a:ext>
            </a:extLst>
          </p:cNvPr>
          <p:cNvSpPr txBox="1"/>
          <p:nvPr/>
        </p:nvSpPr>
        <p:spPr>
          <a:xfrm>
            <a:off x="990600" y="2171700"/>
            <a:ext cx="16306800" cy="3416320"/>
          </a:xfrm>
          <a:prstGeom prst="rect">
            <a:avLst/>
          </a:prstGeom>
          <a:noFill/>
        </p:spPr>
        <p:txBody>
          <a:bodyPr wrap="square" rtlCol="0">
            <a:spAutoFit/>
          </a:bodyPr>
          <a:lstStyle/>
          <a:p>
            <a:pPr marL="742950" indent="-742950"/>
            <a:r>
              <a:rPr lang="en-US" sz="3600" dirty="0" smtClean="0">
                <a:latin typeface="Book Antiqua" panose="02040602050305030304" pitchFamily="18" charset="0"/>
              </a:rPr>
              <a:t>Login Page:</a:t>
            </a:r>
          </a:p>
          <a:p>
            <a:pPr marL="742950" indent="-742950"/>
            <a:endParaRPr lang="en-US" sz="3600" dirty="0" smtClean="0">
              <a:latin typeface="Book Antiqua" panose="02040602050305030304" pitchFamily="18" charset="0"/>
            </a:endParaRPr>
          </a:p>
          <a:p>
            <a:pPr marL="742950" indent="-742950"/>
            <a:r>
              <a:rPr lang="en-US" sz="3600" dirty="0" smtClean="0">
                <a:latin typeface="Book Antiqua" panose="02040602050305030304" pitchFamily="18" charset="0"/>
              </a:rPr>
              <a:t>              </a:t>
            </a:r>
            <a:r>
              <a:rPr lang="en-US" sz="3600" dirty="0" smtClean="0"/>
              <a:t>The login page of the placement management uses multi-role-based login system. The users can login to the system by using this login form. Students, HOD and placement officer can login to this page using the de- fault username and password.</a:t>
            </a:r>
            <a:endParaRPr lang="en-US" sz="3600" dirty="0">
              <a:latin typeface="Book Antiqua" panose="02040602050305030304" pitchFamily="18" charset="0"/>
            </a:endParaRPr>
          </a:p>
        </p:txBody>
      </p:sp>
    </p:spTree>
    <p:extLst>
      <p:ext uri="{BB962C8B-B14F-4D97-AF65-F5344CB8AC3E}">
        <p14:creationId xmlns="" xmlns:p14="http://schemas.microsoft.com/office/powerpoint/2010/main" val="388882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457144"/>
            <a:ext cx="18288000" cy="1860550"/>
          </a:xfrm>
          <a:custGeom>
            <a:avLst/>
            <a:gdLst/>
            <a:ahLst/>
            <a:cxnLst/>
            <a:rect l="l" t="t" r="r" b="b"/>
            <a:pathLst>
              <a:path w="18288000" h="1860550">
                <a:moveTo>
                  <a:pt x="18287999" y="1860334"/>
                </a:moveTo>
                <a:lnTo>
                  <a:pt x="0" y="1860334"/>
                </a:lnTo>
                <a:lnTo>
                  <a:pt x="0" y="0"/>
                </a:lnTo>
                <a:lnTo>
                  <a:pt x="18287999" y="0"/>
                </a:lnTo>
                <a:lnTo>
                  <a:pt x="18287999" y="1860334"/>
                </a:lnTo>
                <a:close/>
              </a:path>
            </a:pathLst>
          </a:custGeom>
          <a:solidFill>
            <a:srgbClr val="53243D"/>
          </a:solidFill>
        </p:spPr>
        <p:txBody>
          <a:bodyPr wrap="square" lIns="0" tIns="0" rIns="0" bIns="0" rtlCol="0"/>
          <a:lstStyle/>
          <a:p>
            <a:endParaRPr/>
          </a:p>
        </p:txBody>
      </p:sp>
      <p:sp>
        <p:nvSpPr>
          <p:cNvPr id="3" name="object 3"/>
          <p:cNvSpPr txBox="1">
            <a:spLocks noGrp="1"/>
          </p:cNvSpPr>
          <p:nvPr>
            <p:ph type="title"/>
          </p:nvPr>
        </p:nvSpPr>
        <p:spPr>
          <a:xfrm>
            <a:off x="304800" y="805820"/>
            <a:ext cx="11506200" cy="750847"/>
          </a:xfrm>
          <a:prstGeom prst="rect">
            <a:avLst/>
          </a:prstGeom>
        </p:spPr>
        <p:txBody>
          <a:bodyPr vert="horz" wrap="square" lIns="0" tIns="12065" rIns="0" bIns="0" rtlCol="0">
            <a:spAutoFit/>
          </a:bodyPr>
          <a:lstStyle/>
          <a:p>
            <a:pPr algn="ctr">
              <a:lnSpc>
                <a:spcPct val="100000"/>
              </a:lnSpc>
              <a:spcBef>
                <a:spcPts val="1260"/>
              </a:spcBef>
            </a:pPr>
            <a:r>
              <a:rPr lang="en-US" sz="4800" dirty="0">
                <a:solidFill>
                  <a:schemeClr val="accent2">
                    <a:lumMod val="50000"/>
                  </a:schemeClr>
                </a:solidFill>
                <a:latin typeface="Tahoma"/>
                <a:cs typeface="Tahoma"/>
              </a:rPr>
              <a:t>The Proposed system has three modules:</a:t>
            </a:r>
            <a:endParaRPr lang="en-US" sz="4800" dirty="0">
              <a:solidFill>
                <a:schemeClr val="accent2">
                  <a:lumMod val="50000"/>
                </a:schemeClr>
              </a:solidFill>
              <a:latin typeface="Trebuchet MS"/>
              <a:cs typeface="Trebuchet MS"/>
            </a:endParaRPr>
          </a:p>
        </p:txBody>
      </p:sp>
      <p:sp>
        <p:nvSpPr>
          <p:cNvPr id="5" name="TextBox 4">
            <a:extLst>
              <a:ext uri="{FF2B5EF4-FFF2-40B4-BE49-F238E27FC236}">
                <a16:creationId xmlns="" xmlns:a16="http://schemas.microsoft.com/office/drawing/2014/main" id="{4FD90A9D-7196-AA09-0413-F1876636740E}"/>
              </a:ext>
            </a:extLst>
          </p:cNvPr>
          <p:cNvSpPr txBox="1"/>
          <p:nvPr/>
        </p:nvSpPr>
        <p:spPr>
          <a:xfrm>
            <a:off x="990600" y="2171700"/>
            <a:ext cx="16306800" cy="5447645"/>
          </a:xfrm>
          <a:prstGeom prst="rect">
            <a:avLst/>
          </a:prstGeom>
          <a:noFill/>
        </p:spPr>
        <p:txBody>
          <a:bodyPr wrap="square" rtlCol="0">
            <a:spAutoFit/>
          </a:bodyPr>
          <a:lstStyle/>
          <a:p>
            <a:pPr marL="742950" indent="-742950">
              <a:buAutoNum type="arabicPeriod"/>
            </a:pPr>
            <a:endParaRPr lang="en-US" sz="4400" dirty="0">
              <a:latin typeface="Book Antiqua" panose="02040602050305030304" pitchFamily="18" charset="0"/>
            </a:endParaRPr>
          </a:p>
          <a:p>
            <a:pPr marL="742950" indent="-742950">
              <a:buAutoNum type="arabicPeriod"/>
            </a:pPr>
            <a:r>
              <a:rPr lang="en-US" sz="4400" dirty="0">
                <a:latin typeface="Book Antiqua" panose="02040602050305030304" pitchFamily="18" charset="0"/>
              </a:rPr>
              <a:t>The placement officer </a:t>
            </a:r>
            <a:r>
              <a:rPr lang="en-US" sz="4400" dirty="0" smtClean="0">
                <a:latin typeface="Book Antiqua" panose="02040602050305030304" pitchFamily="18" charset="0"/>
              </a:rPr>
              <a:t>:(admin)</a:t>
            </a:r>
            <a:endParaRPr lang="en-US" sz="4400" dirty="0">
              <a:latin typeface="Book Antiqua" panose="02040602050305030304" pitchFamily="18" charset="0"/>
            </a:endParaRPr>
          </a:p>
          <a:p>
            <a:endParaRPr lang="en-US" sz="4400" dirty="0">
              <a:latin typeface="Book Antiqua" panose="02040602050305030304" pitchFamily="18" charset="0"/>
            </a:endParaRPr>
          </a:p>
          <a:p>
            <a:r>
              <a:rPr lang="en-US" sz="3600" dirty="0">
                <a:latin typeface="Book Antiqua" panose="02040602050305030304" pitchFamily="18" charset="0"/>
              </a:rPr>
              <a:t>The placement officer </a:t>
            </a:r>
            <a:r>
              <a:rPr lang="en-US" sz="3600" dirty="0" smtClean="0">
                <a:latin typeface="Book Antiqua" panose="02040602050305030304" pitchFamily="18" charset="0"/>
              </a:rPr>
              <a:t>creates the placement drives by giving respective information about it. He/she will be in charge for exam creation and tracks the students </a:t>
            </a:r>
            <a:r>
              <a:rPr lang="en-US" sz="3600" dirty="0" err="1" smtClean="0">
                <a:latin typeface="Book Antiqua" panose="02040602050305030304" pitchFamily="18" charset="0"/>
              </a:rPr>
              <a:t>participation.Also</a:t>
            </a:r>
            <a:r>
              <a:rPr lang="en-US" sz="3600" dirty="0" smtClean="0">
                <a:latin typeface="Book Antiqua" panose="02040602050305030304" pitchFamily="18" charset="0"/>
              </a:rPr>
              <a:t> </a:t>
            </a:r>
            <a:r>
              <a:rPr lang="en-US" sz="3600" dirty="0" err="1" smtClean="0">
                <a:latin typeface="Book Antiqua" panose="02040602050305030304" pitchFamily="18" charset="0"/>
              </a:rPr>
              <a:t>montiors</a:t>
            </a:r>
            <a:r>
              <a:rPr lang="en-US" sz="3600" dirty="0" smtClean="0">
                <a:latin typeface="Book Antiqua" panose="02040602050305030304" pitchFamily="18" charset="0"/>
              </a:rPr>
              <a:t> </a:t>
            </a:r>
            <a:r>
              <a:rPr lang="en-US" sz="3600" dirty="0">
                <a:latin typeface="Book Antiqua" panose="02040602050305030304" pitchFamily="18" charset="0"/>
              </a:rPr>
              <a:t>students who registered to the placements and also maintains the details of the students who are eligible to which company placements.</a:t>
            </a:r>
          </a:p>
          <a:p>
            <a:endParaRPr lang="en-US" sz="3600" dirty="0">
              <a:latin typeface="Book Antiqua" panose="02040602050305030304" pitchFamily="18" charset="0"/>
            </a:endParaRPr>
          </a:p>
        </p:txBody>
      </p:sp>
    </p:spTree>
    <p:extLst>
      <p:ext uri="{BB962C8B-B14F-4D97-AF65-F5344CB8AC3E}">
        <p14:creationId xmlns="" xmlns:p14="http://schemas.microsoft.com/office/powerpoint/2010/main" val="388882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457144"/>
            <a:ext cx="18288000" cy="1860550"/>
          </a:xfrm>
          <a:custGeom>
            <a:avLst/>
            <a:gdLst/>
            <a:ahLst/>
            <a:cxnLst/>
            <a:rect l="l" t="t" r="r" b="b"/>
            <a:pathLst>
              <a:path w="18288000" h="1860550">
                <a:moveTo>
                  <a:pt x="18287999" y="1860334"/>
                </a:moveTo>
                <a:lnTo>
                  <a:pt x="0" y="1860334"/>
                </a:lnTo>
                <a:lnTo>
                  <a:pt x="0" y="0"/>
                </a:lnTo>
                <a:lnTo>
                  <a:pt x="18287999" y="0"/>
                </a:lnTo>
                <a:lnTo>
                  <a:pt x="18287999" y="1860334"/>
                </a:lnTo>
                <a:close/>
              </a:path>
            </a:pathLst>
          </a:custGeom>
          <a:solidFill>
            <a:srgbClr val="53243D"/>
          </a:solidFill>
        </p:spPr>
        <p:txBody>
          <a:bodyPr wrap="square" lIns="0" tIns="0" rIns="0" bIns="0" rtlCol="0"/>
          <a:lstStyle/>
          <a:p>
            <a:endParaRPr/>
          </a:p>
        </p:txBody>
      </p:sp>
      <p:sp>
        <p:nvSpPr>
          <p:cNvPr id="6" name="Title 5">
            <a:extLst>
              <a:ext uri="{FF2B5EF4-FFF2-40B4-BE49-F238E27FC236}">
                <a16:creationId xmlns="" xmlns:a16="http://schemas.microsoft.com/office/drawing/2014/main" id="{CA21121F-48CE-F3CC-71B3-936EF041BEF4}"/>
              </a:ext>
            </a:extLst>
          </p:cNvPr>
          <p:cNvSpPr>
            <a:spLocks noGrp="1"/>
          </p:cNvSpPr>
          <p:nvPr>
            <p:ph type="title"/>
          </p:nvPr>
        </p:nvSpPr>
        <p:spPr>
          <a:xfrm>
            <a:off x="990600" y="1379220"/>
            <a:ext cx="16916399" cy="4062651"/>
          </a:xfrm>
        </p:spPr>
        <p:txBody>
          <a:bodyPr/>
          <a:lstStyle/>
          <a:p>
            <a:r>
              <a:rPr lang="en-US" sz="4400" dirty="0">
                <a:solidFill>
                  <a:schemeClr val="tx1"/>
                </a:solidFill>
                <a:latin typeface="Book Antiqua" panose="02040602050305030304" pitchFamily="18" charset="0"/>
              </a:rPr>
              <a:t>2. The Student :</a:t>
            </a:r>
            <a:br>
              <a:rPr lang="en-US" sz="4400" dirty="0">
                <a:solidFill>
                  <a:schemeClr val="tx1"/>
                </a:solidFill>
                <a:latin typeface="Book Antiqua" panose="02040602050305030304" pitchFamily="18" charset="0"/>
              </a:rPr>
            </a:br>
            <a:r>
              <a:rPr lang="en-US" sz="4400" dirty="0">
                <a:solidFill>
                  <a:schemeClr val="tx1"/>
                </a:solidFill>
                <a:latin typeface="Book Antiqua" panose="02040602050305030304" pitchFamily="18" charset="0"/>
              </a:rPr>
              <a:t/>
            </a:r>
            <a:br>
              <a:rPr lang="en-US" sz="4400" dirty="0">
                <a:solidFill>
                  <a:schemeClr val="tx1"/>
                </a:solidFill>
                <a:latin typeface="Book Antiqua" panose="02040602050305030304" pitchFamily="18" charset="0"/>
              </a:rPr>
            </a:br>
            <a:r>
              <a:rPr lang="en-US" sz="4400" dirty="0">
                <a:solidFill>
                  <a:schemeClr val="tx1"/>
                </a:solidFill>
                <a:latin typeface="Book Antiqua" panose="02040602050305030304" pitchFamily="18" charset="0"/>
              </a:rPr>
              <a:t>The student who registered for the placements can give their details and then they will be able to view jobs related to their Eligibility.</a:t>
            </a:r>
            <a:br>
              <a:rPr lang="en-US" sz="4400" dirty="0">
                <a:solidFill>
                  <a:schemeClr val="tx1"/>
                </a:solidFill>
                <a:latin typeface="Book Antiqua" panose="02040602050305030304" pitchFamily="18" charset="0"/>
              </a:rPr>
            </a:br>
            <a:r>
              <a:rPr lang="en-US" sz="4400" dirty="0">
                <a:solidFill>
                  <a:schemeClr val="tx1"/>
                </a:solidFill>
                <a:latin typeface="Book Antiqua" panose="02040602050305030304" pitchFamily="18" charset="0"/>
              </a:rPr>
              <a:t>The system allow administrator to control all the activities hence identifying the roles and accessibility of other users.</a:t>
            </a:r>
          </a:p>
        </p:txBody>
      </p:sp>
      <p:sp>
        <p:nvSpPr>
          <p:cNvPr id="7" name="object 3">
            <a:extLst>
              <a:ext uri="{FF2B5EF4-FFF2-40B4-BE49-F238E27FC236}">
                <a16:creationId xmlns="" xmlns:a16="http://schemas.microsoft.com/office/drawing/2014/main" id="{050146BE-B39A-5D61-5206-598889624E40}"/>
              </a:ext>
            </a:extLst>
          </p:cNvPr>
          <p:cNvSpPr txBox="1">
            <a:spLocks/>
          </p:cNvSpPr>
          <p:nvPr/>
        </p:nvSpPr>
        <p:spPr>
          <a:xfrm>
            <a:off x="838200" y="358140"/>
            <a:ext cx="6333490" cy="1149802"/>
          </a:xfrm>
          <a:prstGeom prst="rect">
            <a:avLst/>
          </a:prstGeom>
        </p:spPr>
        <p:txBody>
          <a:bodyPr vert="horz" wrap="square" lIns="0" tIns="12065" rIns="0" bIns="0" rtlCol="0">
            <a:spAutoFit/>
          </a:bodyPr>
          <a:lstStyle>
            <a:lvl1pPr>
              <a:defRPr sz="8000" b="0" i="0">
                <a:solidFill>
                  <a:srgbClr val="FFE3DD"/>
                </a:solidFill>
                <a:latin typeface="Tahoma"/>
                <a:ea typeface="+mj-ea"/>
                <a:cs typeface="Tahoma"/>
              </a:defRPr>
            </a:lvl1pPr>
          </a:lstStyle>
          <a:p>
            <a:pPr marL="1536065" marR="5080" indent="-1524000">
              <a:lnSpc>
                <a:spcPct val="117000"/>
              </a:lnSpc>
              <a:spcBef>
                <a:spcPts val="95"/>
              </a:spcBef>
            </a:pPr>
            <a:r>
              <a:rPr lang="pt-BR" sz="7050" kern="0" spc="-2065" dirty="0">
                <a:solidFill>
                  <a:srgbClr val="53243D"/>
                </a:solidFill>
              </a:rPr>
              <a:t>       </a:t>
            </a:r>
            <a:endParaRPr lang="pt-BR" sz="7050" kern="0" dirty="0"/>
          </a:p>
        </p:txBody>
      </p:sp>
    </p:spTree>
    <p:extLst>
      <p:ext uri="{BB962C8B-B14F-4D97-AF65-F5344CB8AC3E}">
        <p14:creationId xmlns="" xmlns:p14="http://schemas.microsoft.com/office/powerpoint/2010/main" val="62929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363</Words>
  <Application>Microsoft Office PowerPoint</Application>
  <PresentationFormat>Custom</PresentationFormat>
  <Paragraphs>48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Placement &amp; Information  System </vt:lpstr>
      <vt:lpstr>PYDIKONDALA LAHARI - 2010030372 KOLLI MOUNIKA -    2010030384 KAMANI NANDINI - 2010030385 PULUGUM KEERTHANA - 2010030445</vt:lpstr>
      <vt:lpstr>Slide 3</vt:lpstr>
      <vt:lpstr>Introduction</vt:lpstr>
      <vt:lpstr>A               b                s                  t                  r                  a              c                  t</vt:lpstr>
      <vt:lpstr>Slide 6</vt:lpstr>
      <vt:lpstr>The Proposed system has three modules:</vt:lpstr>
      <vt:lpstr>The Proposed system has three modules:</vt:lpstr>
      <vt:lpstr>2. The Student :  The student who registered for the placements can give their details and then they will be able to view jobs related to their Eligibility. The system allow administrator to control all the activities hence identifying the roles and accessibility of other users.</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Purple Illustrated Physical Education Physical Fitness Educational Presentation</dc:title>
  <dc:creator>Kolli Mounika</dc:creator>
  <cp:keywords>DAFPIBD7F48,BAE2nkKugJ4</cp:keywords>
  <cp:lastModifiedBy>Lahari</cp:lastModifiedBy>
  <cp:revision>7</cp:revision>
  <dcterms:created xsi:type="dcterms:W3CDTF">2022-10-15T16:36:29Z</dcterms:created>
  <dcterms:modified xsi:type="dcterms:W3CDTF">2022-10-29T15:14:45Z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2022-10-15T00:00:00Z</vt:filetime>
  </property>
  <property fmtid="{D5CDD505-2E9C-101B-9397-08002B2CF9AE}" pid="3" name="Creator">
    <vt:lpwstr>Canva</vt:lpwstr>
  </property>
  <property fmtid="{D5CDD505-2E9C-101B-9397-08002B2CF9AE}" pid="4" name="LastSaved">
    <vt:filetime>2022-10-15T00:00:00Z</vt:filetime>
  </property>
</Properties>
</file>