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1" r:id="rId3"/>
    <p:sldId id="268" r:id="rId4"/>
    <p:sldId id="257" r:id="rId5"/>
    <p:sldId id="299" r:id="rId6"/>
    <p:sldId id="295" r:id="rId7"/>
    <p:sldId id="296" r:id="rId8"/>
    <p:sldId id="297" r:id="rId9"/>
    <p:sldId id="298" r:id="rId10"/>
    <p:sldId id="270"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5122" autoAdjust="0"/>
  </p:normalViewPr>
  <p:slideViewPr>
    <p:cSldViewPr snapToGrid="0">
      <p:cViewPr varScale="1">
        <p:scale>
          <a:sx n="86" d="100"/>
          <a:sy n="86"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047B1-7C6D-4BC7-AE87-C1B8BA23AE15}" type="datetimeFigureOut">
              <a:rPr lang="en-IN" smtClean="0"/>
              <a:t>31-01-2022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7690F-077D-4ACA-A5C0-67B3113566E8}" type="slidenum">
              <a:rPr lang="en-IN" smtClean="0"/>
              <a:t>‹#›</a:t>
            </a:fld>
            <a:endParaRPr lang="en-IN"/>
          </a:p>
        </p:txBody>
      </p:sp>
    </p:spTree>
    <p:extLst>
      <p:ext uri="{BB962C8B-B14F-4D97-AF65-F5344CB8AC3E}">
        <p14:creationId xmlns:p14="http://schemas.microsoft.com/office/powerpoint/2010/main" val="15968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1B28-3468-4672-BF06-A82F62113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FE5861-82DB-43FD-8D43-072408BFB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7A8E38-5596-4324-ABC2-1296CE54E57D}"/>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5" name="Footer Placeholder 4">
            <a:extLst>
              <a:ext uri="{FF2B5EF4-FFF2-40B4-BE49-F238E27FC236}">
                <a16:creationId xmlns:a16="http://schemas.microsoft.com/office/drawing/2014/main" id="{46496EB1-3AF6-4D98-ABE9-736D3A9B4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B0FB7-1D62-4168-A319-B589D4AB0E44}"/>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39501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83B7-B824-4BD7-B2C9-85BBE52EF1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556E3-5294-40C4-B23A-7E2FCF0EA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D9A92-251E-437A-8259-B36F49E02B74}"/>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5" name="Footer Placeholder 4">
            <a:extLst>
              <a:ext uri="{FF2B5EF4-FFF2-40B4-BE49-F238E27FC236}">
                <a16:creationId xmlns:a16="http://schemas.microsoft.com/office/drawing/2014/main" id="{3EAF8077-A176-439C-AA98-93530FF93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4C285-53DD-4099-B47F-4D7D89E680C8}"/>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204149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63601-1A7B-4A5C-BCF6-C2DC380B4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D376DB-55CC-485B-B22C-7D1538BB8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B7827-88AC-4F52-B4D0-5A1E67510642}"/>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5" name="Footer Placeholder 4">
            <a:extLst>
              <a:ext uri="{FF2B5EF4-FFF2-40B4-BE49-F238E27FC236}">
                <a16:creationId xmlns:a16="http://schemas.microsoft.com/office/drawing/2014/main" id="{7771A9F2-2CBB-4928-A975-43A10DF2C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8D267-4457-4AF8-87D9-8BD051527156}"/>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56567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5CB2-DE92-4B37-8147-287C0CAB8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66C91D-8E5B-400B-B535-942BA124D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76C54-7288-4789-A7B8-D9DDE3F8A9D6}"/>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5" name="Footer Placeholder 4">
            <a:extLst>
              <a:ext uri="{FF2B5EF4-FFF2-40B4-BE49-F238E27FC236}">
                <a16:creationId xmlns:a16="http://schemas.microsoft.com/office/drawing/2014/main" id="{A79C9DEE-3728-4FFC-B1BF-BD9CFD34B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2B519-0203-4650-BF1E-899CD7BAB8D3}"/>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52401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16F8-D483-4AA8-B7BF-1F26B6C4F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496E6-FC52-4FF6-A007-D0DB7EA7F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6FBAFB-E84D-4D11-A7F3-F08A736DEEE3}"/>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5" name="Footer Placeholder 4">
            <a:extLst>
              <a:ext uri="{FF2B5EF4-FFF2-40B4-BE49-F238E27FC236}">
                <a16:creationId xmlns:a16="http://schemas.microsoft.com/office/drawing/2014/main" id="{F7FF44E0-C99C-4C32-9EAB-E1E9B51C5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48823-2B43-44F8-881C-CCDBE870A6B1}"/>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65837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6644-EE1C-467F-A602-0231833A08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501B87-EDDC-4918-82C6-D4D229D8E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5C9CBD-784B-4129-B3C0-EAD8BFA90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9C225B-6D9B-407C-92B9-F3CC72666500}"/>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6" name="Footer Placeholder 5">
            <a:extLst>
              <a:ext uri="{FF2B5EF4-FFF2-40B4-BE49-F238E27FC236}">
                <a16:creationId xmlns:a16="http://schemas.microsoft.com/office/drawing/2014/main" id="{397B06CB-201D-4D57-A3A5-4ED1658995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27DA2-D448-4CF2-9FAD-95D41B239E22}"/>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44928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F45-C7C8-4109-BF1A-95A58A445A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D535C7-9CC6-473B-B8B0-25844B2B14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33679-7D10-49D2-9E15-835C3D34D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68409E-5D51-4AE0-A34A-16F7A4BC7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017BB3-7588-4BBF-B965-EFC192DA5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9E1EEF-01AF-4EBE-8B01-5AF99F8847AD}"/>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8" name="Footer Placeholder 7">
            <a:extLst>
              <a:ext uri="{FF2B5EF4-FFF2-40B4-BE49-F238E27FC236}">
                <a16:creationId xmlns:a16="http://schemas.microsoft.com/office/drawing/2014/main" id="{AF8CB445-1273-444A-A70C-36740C3D5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4FB11A-AB68-4066-A403-4FAE2E71BEA4}"/>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123053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E8C3-1B18-41DE-9ACA-6207E686D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4D57D0-4883-425C-8F54-2E67448C22BE}"/>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4" name="Footer Placeholder 3">
            <a:extLst>
              <a:ext uri="{FF2B5EF4-FFF2-40B4-BE49-F238E27FC236}">
                <a16:creationId xmlns:a16="http://schemas.microsoft.com/office/drawing/2014/main" id="{8CFE6379-E31C-443F-93E6-BA842784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3FDB06-0868-4309-BDC0-6923AD0DDFA9}"/>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58089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4CB62-0B0B-40E9-9CD3-4866D6C3E301}"/>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3" name="Footer Placeholder 2">
            <a:extLst>
              <a:ext uri="{FF2B5EF4-FFF2-40B4-BE49-F238E27FC236}">
                <a16:creationId xmlns:a16="http://schemas.microsoft.com/office/drawing/2014/main" id="{02AC5904-A913-4BB5-A7B2-EBD03F4A16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F77101-6BA8-4A7B-A926-0913FDD4C3EA}"/>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65534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8C84-ABE9-469E-9CDB-6C0556F2B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80695D-F723-4F29-BEB5-1C614B198C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AA7535-E5F3-4CF9-A536-1AC5ECC5C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CB56B-731F-45B6-BF84-7C6E4F48DD67}"/>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6" name="Footer Placeholder 5">
            <a:extLst>
              <a:ext uri="{FF2B5EF4-FFF2-40B4-BE49-F238E27FC236}">
                <a16:creationId xmlns:a16="http://schemas.microsoft.com/office/drawing/2014/main" id="{7DC27DFC-6FEB-40AD-B01C-E600191E6A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D7D798-D1A4-48E9-9B96-75A24B2DCCCC}"/>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335129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479D-35F6-40BA-8C60-C85510CC5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D64CA2-C949-440D-8974-DD272A483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D76F48-BD46-45B9-BD6D-AA5115D92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2B507-DAFD-4AD0-9E13-65D75823BE45}"/>
              </a:ext>
            </a:extLst>
          </p:cNvPr>
          <p:cNvSpPr>
            <a:spLocks noGrp="1"/>
          </p:cNvSpPr>
          <p:nvPr>
            <p:ph type="dt" sz="half" idx="10"/>
          </p:nvPr>
        </p:nvSpPr>
        <p:spPr/>
        <p:txBody>
          <a:bodyPr/>
          <a:lstStyle/>
          <a:p>
            <a:fld id="{87044F38-C9A5-439D-887D-1F6BDB28E207}" type="datetimeFigureOut">
              <a:rPr lang="en-IN" smtClean="0"/>
              <a:t>31-01-2022</a:t>
            </a:fld>
            <a:endParaRPr lang="en-IN"/>
          </a:p>
        </p:txBody>
      </p:sp>
      <p:sp>
        <p:nvSpPr>
          <p:cNvPr id="6" name="Footer Placeholder 5">
            <a:extLst>
              <a:ext uri="{FF2B5EF4-FFF2-40B4-BE49-F238E27FC236}">
                <a16:creationId xmlns:a16="http://schemas.microsoft.com/office/drawing/2014/main" id="{770271D4-F21B-4149-9410-BEBBEB5A9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4AB19-14CF-4E40-B724-6E02A136216D}"/>
              </a:ext>
            </a:extLst>
          </p:cNvPr>
          <p:cNvSpPr>
            <a:spLocks noGrp="1"/>
          </p:cNvSpPr>
          <p:nvPr>
            <p:ph type="sldNum" sz="quarter" idx="12"/>
          </p:nvPr>
        </p:nvSpPr>
        <p:spPr/>
        <p:txBody>
          <a:bodyPr/>
          <a:lstStyle/>
          <a:p>
            <a:fld id="{8C3925BB-7944-4864-B19C-2A1F1A9C2437}" type="slidenum">
              <a:rPr lang="en-IN" smtClean="0"/>
              <a:t>‹#›</a:t>
            </a:fld>
            <a:endParaRPr lang="en-IN"/>
          </a:p>
        </p:txBody>
      </p:sp>
    </p:spTree>
    <p:extLst>
      <p:ext uri="{BB962C8B-B14F-4D97-AF65-F5344CB8AC3E}">
        <p14:creationId xmlns:p14="http://schemas.microsoft.com/office/powerpoint/2010/main" val="278346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35226C-17F4-44E1-9268-25DF38557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CAE28C-A11C-4467-AB6E-E288FAF28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7129E-495D-4386-8098-926717A99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44F38-C9A5-439D-887D-1F6BDB28E207}" type="datetimeFigureOut">
              <a:rPr lang="en-IN" smtClean="0"/>
              <a:t>31-01-2022</a:t>
            </a:fld>
            <a:endParaRPr lang="en-IN"/>
          </a:p>
        </p:txBody>
      </p:sp>
      <p:sp>
        <p:nvSpPr>
          <p:cNvPr id="5" name="Footer Placeholder 4">
            <a:extLst>
              <a:ext uri="{FF2B5EF4-FFF2-40B4-BE49-F238E27FC236}">
                <a16:creationId xmlns:a16="http://schemas.microsoft.com/office/drawing/2014/main" id="{1A13B35C-7C89-4DF5-8952-70F4525E4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56FFE0-C529-4758-AA24-17051546D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925BB-7944-4864-B19C-2A1F1A9C2437}" type="slidenum">
              <a:rPr lang="en-IN" smtClean="0"/>
              <a:t>‹#›</a:t>
            </a:fld>
            <a:endParaRPr lang="en-IN"/>
          </a:p>
        </p:txBody>
      </p:sp>
    </p:spTree>
    <p:extLst>
      <p:ext uri="{BB962C8B-B14F-4D97-AF65-F5344CB8AC3E}">
        <p14:creationId xmlns:p14="http://schemas.microsoft.com/office/powerpoint/2010/main" val="261799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wp-content/uploads/sites/2/2019/12/Python-chatbot-project.gi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40B372-2C0F-4C12-8075-7CCE23A026DC}"/>
              </a:ext>
            </a:extLst>
          </p:cNvPr>
          <p:cNvSpPr>
            <a:spLocks noGrp="1"/>
          </p:cNvSpPr>
          <p:nvPr>
            <p:ph type="ctrTitle"/>
          </p:nvPr>
        </p:nvSpPr>
        <p:spPr>
          <a:xfrm>
            <a:off x="755374" y="1020240"/>
            <a:ext cx="4230100" cy="3387497"/>
          </a:xfrm>
        </p:spPr>
        <p:txBody>
          <a:bodyPr vert="horz" lIns="91440" tIns="45720" rIns="91440" bIns="45720" rtlCol="0" anchor="b">
            <a:normAutofit fontScale="90000"/>
          </a:bodyPr>
          <a:lstStyle/>
          <a:p>
            <a:pPr algn="l"/>
            <a:r>
              <a:rPr lang="en-US" sz="4400" kern="1200" dirty="0">
                <a:solidFill>
                  <a:srgbClr val="FFFFFF"/>
                </a:solidFill>
                <a:latin typeface="CiscoSans"/>
              </a:rPr>
              <a:t>TITLE:</a:t>
            </a:r>
            <a:br>
              <a:rPr lang="en-US" sz="4000" kern="1200" dirty="0">
                <a:solidFill>
                  <a:srgbClr val="FFFFFF"/>
                </a:solidFill>
                <a:latin typeface="+mj-lt"/>
                <a:ea typeface="+mj-ea"/>
                <a:cs typeface="+mj-cs"/>
              </a:rPr>
            </a:br>
            <a:br>
              <a:rPr lang="en-US" sz="4400" u="sng" kern="1200" dirty="0">
                <a:solidFill>
                  <a:srgbClr val="FFFFFF"/>
                </a:solidFill>
                <a:latin typeface="+mj-lt"/>
                <a:ea typeface="+mj-ea"/>
                <a:cs typeface="+mj-cs"/>
              </a:rPr>
            </a:br>
            <a:r>
              <a:rPr lang="en-US" sz="4000" b="1" i="1" dirty="0">
                <a:solidFill>
                  <a:schemeClr val="bg1"/>
                </a:solidFill>
                <a:latin typeface="CiscoSans"/>
              </a:rPr>
              <a:t>OTP VERIFICATION SYSTEM USING PYTHON</a:t>
            </a:r>
            <a:br>
              <a:rPr lang="en-US" sz="4000" kern="1200" dirty="0">
                <a:solidFill>
                  <a:srgbClr val="FFFFFF"/>
                </a:solidFill>
                <a:latin typeface="+mj-lt"/>
                <a:ea typeface="+mj-ea"/>
                <a:cs typeface="+mj-cs"/>
              </a:rPr>
            </a:br>
            <a:br>
              <a:rPr lang="en-US" sz="4000" b="1" i="0" kern="1200" dirty="0">
                <a:solidFill>
                  <a:srgbClr val="FFFFFF"/>
                </a:solidFill>
                <a:effectLst/>
                <a:latin typeface="+mj-lt"/>
                <a:ea typeface="+mj-ea"/>
                <a:cs typeface="+mj-cs"/>
              </a:rPr>
            </a:br>
            <a:endParaRPr lang="en-US" sz="40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6ACF2D2F-EB17-4548-8188-016FA11EB221}"/>
              </a:ext>
            </a:extLst>
          </p:cNvPr>
          <p:cNvSpPr>
            <a:spLocks noGrp="1"/>
          </p:cNvSpPr>
          <p:nvPr>
            <p:ph type="subTitle" idx="1"/>
          </p:nvPr>
        </p:nvSpPr>
        <p:spPr>
          <a:xfrm>
            <a:off x="6454879" y="586855"/>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3600" dirty="0"/>
              <a:t>TEAM MEMBERS:</a:t>
            </a:r>
          </a:p>
          <a:p>
            <a:pPr indent="-228600" algn="l">
              <a:buFont typeface="Arial" panose="020B0604020202020204" pitchFamily="34" charset="0"/>
              <a:buChar char="•"/>
            </a:pPr>
            <a:r>
              <a:rPr lang="en-US" sz="2000" b="1" dirty="0"/>
              <a:t>U Bharath     (2010030391)</a:t>
            </a:r>
          </a:p>
          <a:p>
            <a:pPr indent="-228600" algn="l">
              <a:buFont typeface="Arial" panose="020B0604020202020204" pitchFamily="34" charset="0"/>
              <a:buChar char="•"/>
            </a:pPr>
            <a:r>
              <a:rPr lang="en-US" sz="2000" b="1" dirty="0"/>
              <a:t>B Mani Teja  (2010030422)</a:t>
            </a:r>
          </a:p>
          <a:p>
            <a:pPr indent="-228600" algn="l">
              <a:buFont typeface="Arial" panose="020B0604020202020204" pitchFamily="34" charset="0"/>
              <a:buChar char="•"/>
            </a:pPr>
            <a:r>
              <a:rPr lang="en-US" sz="2000" b="1" dirty="0"/>
              <a:t>M Roshan     (2010030441)</a:t>
            </a:r>
          </a:p>
          <a:p>
            <a:pPr indent="-228600" algn="l">
              <a:buFont typeface="Arial" panose="020B0604020202020204" pitchFamily="34" charset="0"/>
              <a:buChar char="•"/>
            </a:pPr>
            <a:r>
              <a:rPr lang="en-US" sz="2000" b="1" dirty="0"/>
              <a:t>B Varshith    (2010030370)</a:t>
            </a:r>
          </a:p>
          <a:p>
            <a:pPr algn="l"/>
            <a:endParaRPr lang="en-US" sz="2000" b="1"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74923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US" sz="2000" b="1" dirty="0">
                <a:solidFill>
                  <a:schemeClr val="tx1"/>
                </a:solidFill>
                <a:latin typeface="Roboto" panose="02000000000000000000" pitchFamily="2" charset="0"/>
              </a:rPr>
              <a:t>I</a:t>
            </a:r>
            <a:r>
              <a:rPr lang="en-US" sz="2000" b="1" i="0" dirty="0">
                <a:solidFill>
                  <a:schemeClr val="tx1"/>
                </a:solidFill>
                <a:effectLst/>
                <a:latin typeface="Roboto" panose="02000000000000000000" pitchFamily="2" charset="0"/>
              </a:rPr>
              <a:t>t is concluded that the One time password is a very important part in every sector of the industry. So this is how you can create an application for your task of OTP verification. The next thing that you can do is use this logic to create the same application in a form of a user interface. </a:t>
            </a:r>
            <a:endParaRPr lang="en-IN" sz="2000"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266833" y="2735450"/>
            <a:ext cx="616527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3600" b="1" dirty="0">
                <a:solidFill>
                  <a:schemeClr val="bg2">
                    <a:lumMod val="90000"/>
                  </a:schemeClr>
                </a:solidFill>
              </a:rPr>
              <a:t>CONCLUSION</a:t>
            </a:r>
            <a:r>
              <a:rPr lang="en-IN" sz="3200" b="1" dirty="0">
                <a:solidFill>
                  <a:schemeClr val="bg2">
                    <a:lumMod val="90000"/>
                  </a:schemeClr>
                </a:solidFill>
              </a:rPr>
              <a:t>:</a:t>
            </a:r>
            <a:endParaRPr lang="en-US" sz="3200" b="0" i="0" dirty="0">
              <a:solidFill>
                <a:schemeClr val="bg2">
                  <a:lumMod val="90000"/>
                </a:schemeClr>
              </a:solidFill>
              <a:effectLst/>
            </a:endParaRPr>
          </a:p>
        </p:txBody>
      </p:sp>
    </p:spTree>
    <p:extLst>
      <p:ext uri="{BB962C8B-B14F-4D97-AF65-F5344CB8AC3E}">
        <p14:creationId xmlns:p14="http://schemas.microsoft.com/office/powerpoint/2010/main" val="157903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5AD06A0B-88F2-4B46-B9A0-2F7DC76EC4A9}"/>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dirty="0">
                <a:solidFill>
                  <a:schemeClr val="bg1">
                    <a:lumMod val="95000"/>
                    <a:lumOff val="5000"/>
                  </a:schemeClr>
                </a:solidFill>
                <a:effectLst>
                  <a:outerShdw blurRad="38100" dist="38100" dir="2700000" algn="tl">
                    <a:srgbClr val="000000">
                      <a:alpha val="43137"/>
                    </a:srgbClr>
                  </a:outerShdw>
                </a:effectLst>
                <a:latin typeface="+mj-lt"/>
                <a:ea typeface="+mj-ea"/>
                <a:cs typeface="+mj-cs"/>
              </a:rPr>
              <a:t>THANK YOU </a:t>
            </a:r>
          </a:p>
        </p:txBody>
      </p:sp>
    </p:spTree>
    <p:extLst>
      <p:ext uri="{BB962C8B-B14F-4D97-AF65-F5344CB8AC3E}">
        <p14:creationId xmlns:p14="http://schemas.microsoft.com/office/powerpoint/2010/main" val="3385823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pPr fontAlgn="base">
              <a:lnSpc>
                <a:spcPct val="90000"/>
              </a:lnSpc>
              <a:spcAft>
                <a:spcPts val="600"/>
              </a:spcAft>
            </a:pPr>
            <a:endParaRPr lang="en-US" sz="1400" dirty="0"/>
          </a:p>
          <a:p>
            <a:pPr indent="-228600" fontAlgn="base">
              <a:lnSpc>
                <a:spcPct val="90000"/>
              </a:lnSpc>
              <a:spcAft>
                <a:spcPts val="600"/>
              </a:spcAft>
              <a:buFont typeface="Arial" panose="020B0604020202020204" pitchFamily="34" charset="0"/>
              <a:buChar char="•"/>
            </a:pPr>
            <a:endParaRPr lang="en-US" b="1" dirty="0"/>
          </a:p>
          <a:p>
            <a:pPr indent="-228600" fontAlgn="base">
              <a:lnSpc>
                <a:spcPct val="90000"/>
              </a:lnSpc>
              <a:spcAft>
                <a:spcPts val="600"/>
              </a:spcAft>
              <a:buFont typeface="Arial" panose="020B0604020202020204" pitchFamily="34" charset="0"/>
              <a:buChar char="•"/>
            </a:pPr>
            <a:endParaRPr lang="en-US" sz="1400" b="1" i="0" dirty="0">
              <a:effectLst/>
            </a:endParaRPr>
          </a:p>
          <a:p>
            <a:pPr indent="-228600" fontAlgn="base">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br>
              <a:rPr lang="en-US" sz="1400" b="0" i="0" u="sng" dirty="0">
                <a:effectLst/>
                <a:hlinkClick r:id="rId2"/>
              </a:rPr>
            </a:br>
            <a:endParaRPr lang="en-US" sz="1400"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0" y="2562426"/>
            <a:ext cx="6165272" cy="1388072"/>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75000"/>
                  </a:schemeClr>
                </a:solidFill>
                <a:effectLst/>
              </a:rPr>
              <a:t>TABLE OF</a:t>
            </a:r>
          </a:p>
          <a:p>
            <a:pPr fontAlgn="base">
              <a:lnSpc>
                <a:spcPct val="90000"/>
              </a:lnSpc>
              <a:spcAft>
                <a:spcPts val="600"/>
              </a:spcAft>
            </a:pPr>
            <a:r>
              <a:rPr lang="en-US" sz="4400" b="0" i="0" dirty="0">
                <a:solidFill>
                  <a:schemeClr val="bg2">
                    <a:lumMod val="75000"/>
                  </a:schemeClr>
                </a:solidFill>
                <a:effectLst/>
              </a:rPr>
              <a:t> CONTENTS:</a:t>
            </a:r>
          </a:p>
        </p:txBody>
      </p:sp>
      <p:sp>
        <p:nvSpPr>
          <p:cNvPr id="12" name="TextBox 11">
            <a:extLst>
              <a:ext uri="{FF2B5EF4-FFF2-40B4-BE49-F238E27FC236}">
                <a16:creationId xmlns:a16="http://schemas.microsoft.com/office/drawing/2014/main" id="{553590E5-AD3E-4B9F-AE42-7BE791D630F1}"/>
              </a:ext>
            </a:extLst>
          </p:cNvPr>
          <p:cNvSpPr txBox="1"/>
          <p:nvPr/>
        </p:nvSpPr>
        <p:spPr>
          <a:xfrm>
            <a:off x="5274044" y="1905035"/>
            <a:ext cx="6207550" cy="380104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000" b="0" i="0" dirty="0">
                <a:effectLst/>
              </a:rPr>
              <a:t>Abstract</a:t>
            </a:r>
            <a:endParaRPr lang="en-US" sz="4000" dirty="0"/>
          </a:p>
          <a:p>
            <a:pPr marL="285750" indent="-285750">
              <a:buFont typeface="Arial" panose="020B0604020202020204" pitchFamily="34" charset="0"/>
              <a:buChar char="•"/>
            </a:pPr>
            <a:r>
              <a:rPr lang="en-US" sz="4000" dirty="0"/>
              <a:t>Introduction</a:t>
            </a:r>
          </a:p>
          <a:p>
            <a:pPr marL="285750" indent="-285750">
              <a:buFont typeface="Arial" panose="020B0604020202020204" pitchFamily="34" charset="0"/>
              <a:buChar char="•"/>
            </a:pPr>
            <a:r>
              <a:rPr lang="en-US" sz="4000" dirty="0"/>
              <a:t>Literature Survey</a:t>
            </a:r>
          </a:p>
          <a:p>
            <a:pPr marL="285750" indent="-285750">
              <a:buFont typeface="Arial" panose="020B0604020202020204" pitchFamily="34" charset="0"/>
              <a:buChar char="•"/>
            </a:pPr>
            <a:r>
              <a:rPr lang="en-US" sz="4000" dirty="0"/>
              <a:t>Methods</a:t>
            </a:r>
            <a:endParaRPr lang="en-US" sz="4000" b="0" i="0" dirty="0">
              <a:solidFill>
                <a:schemeClr val="bg2">
                  <a:lumMod val="75000"/>
                </a:schemeClr>
              </a:solidFill>
              <a:effectLst/>
            </a:endParaRPr>
          </a:p>
          <a:p>
            <a:pPr marL="285750" indent="-285750">
              <a:buFont typeface="Arial" panose="020B0604020202020204" pitchFamily="34" charset="0"/>
              <a:buChar char="•"/>
            </a:pPr>
            <a:r>
              <a:rPr lang="en-US" sz="4000" dirty="0"/>
              <a:t>Results</a:t>
            </a:r>
          </a:p>
          <a:p>
            <a:pPr marL="285750" indent="-285750">
              <a:buFont typeface="Arial" panose="020B0604020202020204" pitchFamily="34" charset="0"/>
              <a:buChar char="•"/>
            </a:pPr>
            <a:r>
              <a:rPr lang="en-US" sz="4000" dirty="0"/>
              <a:t>Conclusion</a:t>
            </a:r>
          </a:p>
        </p:txBody>
      </p:sp>
    </p:spTree>
    <p:extLst>
      <p:ext uri="{BB962C8B-B14F-4D97-AF65-F5344CB8AC3E}">
        <p14:creationId xmlns:p14="http://schemas.microsoft.com/office/powerpoint/2010/main" val="319903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fontScale="85000" lnSpcReduction="10000"/>
          </a:bodyPr>
          <a:lstStyle/>
          <a:p>
            <a:r>
              <a:rPr lang="en-US" sz="2800" b="1" i="0" dirty="0">
                <a:solidFill>
                  <a:srgbClr val="202124"/>
                </a:solidFill>
                <a:effectLst/>
                <a:latin typeface="Roboto" panose="02000000000000000000" pitchFamily="2" charset="0"/>
              </a:rPr>
              <a:t>This presentation describes a one-time password authentication system (OTP). The system provides authentication for system access (login) and other applications requiring authentication that is secure against passive attacks based on replying captured reusable password . Use of mobile phone is quite common in the modern day environment. With the increase in the facilities for the users of different sectors, data theft has also increased. To prevent the authentication process from the data theft, one time password system is applied to various sector of the industry like if you are logging in into an account, you need a OTP password to get verified that you are the authenticated user. In such a case the user must be registered to the network to get the </a:t>
            </a:r>
            <a:r>
              <a:rPr lang="en-US" sz="3200" b="1" dirty="0">
                <a:solidFill>
                  <a:srgbClr val="202124"/>
                </a:solidFill>
                <a:latin typeface="Roboto" panose="02000000000000000000" pitchFamily="2" charset="0"/>
              </a:rPr>
              <a:t>OTP</a:t>
            </a:r>
            <a:r>
              <a:rPr lang="en-US" sz="2800" b="1" i="0" dirty="0">
                <a:solidFill>
                  <a:srgbClr val="202124"/>
                </a:solidFill>
                <a:effectLst/>
                <a:latin typeface="Roboto" panose="02000000000000000000" pitchFamily="2" charset="0"/>
              </a:rPr>
              <a:t>.</a:t>
            </a:r>
            <a:endParaRPr lang="en-IN" sz="2800" b="1" dirty="0"/>
          </a:p>
        </p:txBody>
      </p:sp>
      <p:sp>
        <p:nvSpPr>
          <p:cNvPr id="24" name="TextBox 23">
            <a:extLst>
              <a:ext uri="{FF2B5EF4-FFF2-40B4-BE49-F238E27FC236}">
                <a16:creationId xmlns:a16="http://schemas.microsoft.com/office/drawing/2014/main" id="{C50AD328-9F96-4EF0-A67B-C2F4E11F7AC0}"/>
              </a:ext>
            </a:extLst>
          </p:cNvPr>
          <p:cNvSpPr txBox="1"/>
          <p:nvPr/>
        </p:nvSpPr>
        <p:spPr>
          <a:xfrm>
            <a:off x="266833" y="2501984"/>
            <a:ext cx="616527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600" b="0" i="0" dirty="0">
                <a:solidFill>
                  <a:schemeClr val="bg2">
                    <a:lumMod val="90000"/>
                  </a:schemeClr>
                </a:solidFill>
                <a:effectLst/>
              </a:rPr>
              <a:t>ABSTRACT:</a:t>
            </a:r>
          </a:p>
        </p:txBody>
      </p:sp>
    </p:spTree>
    <p:extLst>
      <p:ext uri="{BB962C8B-B14F-4D97-AF65-F5344CB8AC3E}">
        <p14:creationId xmlns:p14="http://schemas.microsoft.com/office/powerpoint/2010/main" val="307019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US" sz="1800" b="1" dirty="0">
                <a:solidFill>
                  <a:schemeClr val="tx1"/>
                </a:solidFill>
              </a:rPr>
              <a:t>OTP Verification verifies the Email Address/Mobile Number of users by sending a unique OTP verification code during registration and login. It removes the possibility of a user registering with a fake Email Address/Mobile Number. The plugin also checks if the Email Address/Mobile Number of a user already exists. So we will be creating an application mirroring the process of an OTP verification application using Python.</a:t>
            </a:r>
            <a:r>
              <a:rPr lang="en-US" sz="1800" dirty="0">
                <a:solidFill>
                  <a:schemeClr val="tx1"/>
                </a:solidFill>
              </a:rPr>
              <a:t> </a:t>
            </a:r>
            <a:r>
              <a:rPr lang="en-US" sz="1800" b="1" dirty="0">
                <a:solidFill>
                  <a:schemeClr val="tx1"/>
                </a:solidFill>
              </a:rPr>
              <a:t>One time password (OTP) is a password that is only valid for a single login session or transaction. OTP is widely used as a password that is not planted in the database, but only as a single use password and immediately forfeited. The benefit of the OTP is located on the different application with a static password which is planted in the database. The use of encrypted static passwords are also not immune from the attack by using a key logger or sort of it, because if an attacker managed to get the main password and OTP password still login and transactions will not be processed because the password is no longer valid.</a:t>
            </a:r>
            <a:endParaRPr lang="en-IN" sz="1800"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95551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400" b="0" i="0" dirty="0">
                <a:solidFill>
                  <a:schemeClr val="bg2">
                    <a:lumMod val="75000"/>
                  </a:schemeClr>
                </a:solidFill>
                <a:effectLst/>
              </a:rPr>
              <a:t>INTRODUCTION</a:t>
            </a:r>
            <a:r>
              <a:rPr lang="en-US" sz="4400" b="0" i="0" dirty="0">
                <a:solidFill>
                  <a:schemeClr val="bg2">
                    <a:lumMod val="75000"/>
                  </a:schemeClr>
                </a:solidFill>
                <a:effectLst/>
              </a:rPr>
              <a:t>:</a:t>
            </a:r>
          </a:p>
        </p:txBody>
      </p:sp>
    </p:spTree>
    <p:extLst>
      <p:ext uri="{BB962C8B-B14F-4D97-AF65-F5344CB8AC3E}">
        <p14:creationId xmlns:p14="http://schemas.microsoft.com/office/powerpoint/2010/main" val="131539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US" sz="1400" b="1" dirty="0"/>
              <a:t>1.) </a:t>
            </a:r>
            <a:r>
              <a:rPr lang="en-US" sz="1400" b="1" dirty="0">
                <a:solidFill>
                  <a:schemeClr val="bg2">
                    <a:lumMod val="25000"/>
                  </a:schemeClr>
                </a:solidFill>
              </a:rPr>
              <a:t>“</a:t>
            </a:r>
            <a:r>
              <a:rPr lang="en-US" sz="1600" b="1" u="sng" dirty="0">
                <a:solidFill>
                  <a:schemeClr val="bg2">
                    <a:lumMod val="25000"/>
                  </a:schemeClr>
                </a:solidFill>
              </a:rPr>
              <a:t>Steganography Security On Bank System” </a:t>
            </a:r>
            <a:r>
              <a:rPr lang="en-US" sz="1400" b="1" dirty="0">
                <a:solidFill>
                  <a:schemeClr val="tx1"/>
                </a:solidFill>
              </a:rPr>
              <a:t>written by Shaik </a:t>
            </a:r>
            <a:r>
              <a:rPr lang="en-US" sz="1400" b="1" dirty="0" err="1">
                <a:solidFill>
                  <a:schemeClr val="tx1"/>
                </a:solidFill>
              </a:rPr>
              <a:t>Arshiya</a:t>
            </a:r>
            <a:r>
              <a:rPr lang="en-US" sz="1400" b="1" dirty="0">
                <a:solidFill>
                  <a:schemeClr val="tx1"/>
                </a:solidFill>
              </a:rPr>
              <a:t>, B. </a:t>
            </a:r>
            <a:r>
              <a:rPr lang="en-US" sz="1400" b="1" dirty="0" err="1">
                <a:solidFill>
                  <a:schemeClr val="tx1"/>
                </a:solidFill>
              </a:rPr>
              <a:t>Aruna</a:t>
            </a:r>
            <a:r>
              <a:rPr lang="en-US" sz="1400" b="1" dirty="0">
                <a:solidFill>
                  <a:schemeClr val="tx1"/>
                </a:solidFill>
              </a:rPr>
              <a:t>, P. Guru Prasad, Ravi Kumar Tenali in MAY  2019 . </a:t>
            </a:r>
          </a:p>
          <a:p>
            <a:endParaRPr lang="en-US" sz="1400" b="1" dirty="0"/>
          </a:p>
          <a:p>
            <a:r>
              <a:rPr lang="en-US" sz="1400" b="1" dirty="0">
                <a:solidFill>
                  <a:schemeClr val="tx1"/>
                </a:solidFill>
              </a:rPr>
              <a:t>They developed an OTP application based on security as the rate of internet users are increasing and most of the users either use internet for money transaction and social media the rate of cybercrime is increasing rapidly and there is a need to secure bank</a:t>
            </a:r>
          </a:p>
          <a:p>
            <a:r>
              <a:rPr lang="en-US" sz="1400" b="1" dirty="0">
                <a:solidFill>
                  <a:schemeClr val="tx1"/>
                </a:solidFill>
              </a:rPr>
              <a:t>system to prevent customer from cybercrime</a:t>
            </a:r>
          </a:p>
          <a:p>
            <a:endParaRPr lang="en-US" sz="1400" b="1" dirty="0">
              <a:solidFill>
                <a:schemeClr val="tx1"/>
              </a:solidFill>
            </a:endParaRPr>
          </a:p>
          <a:p>
            <a:endParaRPr lang="en-US" sz="1600" b="1" dirty="0"/>
          </a:p>
          <a:p>
            <a:r>
              <a:rPr lang="en-US" sz="1600" b="1" dirty="0"/>
              <a:t>2</a:t>
            </a:r>
            <a:r>
              <a:rPr lang="en-US" sz="1600" b="1"/>
              <a:t>.) </a:t>
            </a:r>
            <a:r>
              <a:rPr lang="en-US" sz="1600" b="1" u="sng" dirty="0">
                <a:solidFill>
                  <a:schemeClr val="bg2">
                    <a:lumMod val="25000"/>
                  </a:schemeClr>
                </a:solidFill>
              </a:rPr>
              <a:t>“Enhanced Security for ATM Machine with OTP ”</a:t>
            </a:r>
            <a:r>
              <a:rPr lang="en-US" sz="1600" b="1" dirty="0">
                <a:solidFill>
                  <a:schemeClr val="bg2">
                    <a:lumMod val="25000"/>
                  </a:schemeClr>
                </a:solidFill>
              </a:rPr>
              <a:t>  </a:t>
            </a:r>
            <a:r>
              <a:rPr lang="en-US" sz="1600" b="1" dirty="0"/>
              <a:t>written by </a:t>
            </a:r>
            <a:r>
              <a:rPr lang="en-IN" sz="1600" b="1" dirty="0"/>
              <a:t>Manikandan, Kishore, Saran Kumar, </a:t>
            </a:r>
            <a:r>
              <a:rPr lang="en-IN" sz="1600" b="1" dirty="0" err="1"/>
              <a:t>Suriya</a:t>
            </a:r>
            <a:r>
              <a:rPr lang="en-IN" sz="1600" b="1" dirty="0"/>
              <a:t>, Vivek in 2019.</a:t>
            </a:r>
            <a:endParaRPr lang="en-US" sz="1600" b="1" dirty="0"/>
          </a:p>
          <a:p>
            <a:endParaRPr lang="en-US" sz="1400" b="1" dirty="0"/>
          </a:p>
          <a:p>
            <a:r>
              <a:rPr lang="en-US" sz="1400" b="1" dirty="0"/>
              <a:t>They built up another idea that upgrades the general understanding, ease of use and accommodation of the exchange at the ATM. Highlights like face acknowledgment and One-Time Password (OTP) are utilized for the upgrade of security of records and protection of clients.</a:t>
            </a:r>
          </a:p>
          <a:p>
            <a:endParaRPr lang="en-US" sz="1400" b="1" u="sng" dirty="0">
              <a:solidFill>
                <a:schemeClr val="bg2">
                  <a:lumMod val="25000"/>
                </a:schemeClr>
              </a:solidFill>
            </a:endParaRPr>
          </a:p>
          <a:p>
            <a:endParaRPr lang="en-US" sz="1400" b="1" u="sng" dirty="0">
              <a:solidFill>
                <a:schemeClr val="bg2">
                  <a:lumMod val="25000"/>
                </a:schemeClr>
              </a:solidFill>
            </a:endParaRPr>
          </a:p>
          <a:p>
            <a:endParaRPr lang="en-US" sz="1400" b="1" u="sng" dirty="0">
              <a:solidFill>
                <a:schemeClr val="bg2">
                  <a:lumMod val="25000"/>
                </a:schemeClr>
              </a:solidFill>
            </a:endParaRPr>
          </a:p>
          <a:p>
            <a:r>
              <a:rPr lang="en-US" sz="1700" b="1" dirty="0"/>
              <a:t>With all the made survey, it is concluded that the One-time password is a very important part in every sector of the industry</a:t>
            </a:r>
            <a:endParaRPr lang="en-IN" sz="1700" b="1" u="sng" dirty="0">
              <a:solidFill>
                <a:schemeClr val="bg2">
                  <a:lumMod val="25000"/>
                </a:schemeClr>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955512" cy="5909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3600" dirty="0">
                <a:solidFill>
                  <a:schemeClr val="bg2">
                    <a:lumMod val="90000"/>
                  </a:schemeClr>
                </a:solidFill>
              </a:rPr>
              <a:t>Literature Survey</a:t>
            </a:r>
            <a:endParaRPr lang="en-US" sz="3600" i="0" dirty="0">
              <a:solidFill>
                <a:schemeClr val="bg2">
                  <a:lumMod val="90000"/>
                </a:schemeClr>
              </a:solidFill>
              <a:effectLst/>
            </a:endParaRPr>
          </a:p>
        </p:txBody>
      </p:sp>
    </p:spTree>
    <p:extLst>
      <p:ext uri="{BB962C8B-B14F-4D97-AF65-F5344CB8AC3E}">
        <p14:creationId xmlns:p14="http://schemas.microsoft.com/office/powerpoint/2010/main" val="168610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30471" y="598988"/>
            <a:ext cx="7094696" cy="5680299"/>
          </a:xfrm>
          <a:prstGeom prst="rect">
            <a:avLst/>
          </a:prstGeom>
        </p:spPr>
        <p:txBody>
          <a:bodyPr vert="horz" lIns="91440" tIns="45720" rIns="91440" bIns="45720" rtlCol="0" anchor="ctr">
            <a:normAutofit/>
          </a:bodyPr>
          <a:lstStyle/>
          <a:p>
            <a:r>
              <a:rPr lang="en-IN" sz="2800" b="1" dirty="0"/>
              <a:t>&gt;</a:t>
            </a:r>
            <a:r>
              <a:rPr lang="en-IN" sz="2800" b="1" dirty="0">
                <a:solidFill>
                  <a:schemeClr val="tx1"/>
                </a:solidFill>
              </a:rPr>
              <a:t>Time Synchronized</a:t>
            </a:r>
          </a:p>
          <a:p>
            <a:endParaRPr lang="en-IN" sz="2800" b="1" dirty="0">
              <a:solidFill>
                <a:schemeClr val="tx1"/>
              </a:solidFill>
            </a:endParaRPr>
          </a:p>
          <a:p>
            <a:r>
              <a:rPr lang="en-IN" sz="2800" b="1" dirty="0">
                <a:solidFill>
                  <a:schemeClr val="tx1"/>
                </a:solidFill>
              </a:rPr>
              <a:t>&gt;</a:t>
            </a:r>
            <a:r>
              <a:rPr lang="en-IN" sz="2800" dirty="0"/>
              <a:t> </a:t>
            </a:r>
            <a:r>
              <a:rPr lang="en-IN" sz="2800" b="1" dirty="0"/>
              <a:t>Challenge Response Authentication:</a:t>
            </a:r>
            <a:endParaRPr lang="en-IN" sz="2800"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6165272" cy="70173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US" sz="4400" b="0" i="0" dirty="0">
                <a:solidFill>
                  <a:schemeClr val="bg2">
                    <a:lumMod val="75000"/>
                  </a:schemeClr>
                </a:solidFill>
                <a:effectLst/>
              </a:rPr>
              <a:t>METHODS:</a:t>
            </a:r>
          </a:p>
        </p:txBody>
      </p:sp>
    </p:spTree>
    <p:extLst>
      <p:ext uri="{BB962C8B-B14F-4D97-AF65-F5344CB8AC3E}">
        <p14:creationId xmlns:p14="http://schemas.microsoft.com/office/powerpoint/2010/main" val="95982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12716" y="219047"/>
            <a:ext cx="7094696" cy="5680299"/>
          </a:xfrm>
          <a:prstGeom prst="rect">
            <a:avLst/>
          </a:prstGeom>
        </p:spPr>
        <p:txBody>
          <a:bodyPr vert="horz" lIns="91440" tIns="45720" rIns="91440" bIns="45720" rtlCol="0" anchor="ctr">
            <a:normAutofit/>
          </a:bodyPr>
          <a:lstStyle/>
          <a:p>
            <a:pPr marL="0" rtl="0" eaLnBrk="1" latinLnBrk="0" hangingPunct="1">
              <a:spcBef>
                <a:spcPts val="0"/>
              </a:spcBef>
              <a:spcAft>
                <a:spcPts val="0"/>
              </a:spcAft>
            </a:pPr>
            <a:r>
              <a:rPr lang="en-US" b="1" dirty="0"/>
              <a:t>The time synchronization is the most general authentication method. At the point when a client needs to be confirmed by the server, every one of them utilizes the common mystery key and the time data to make an OTP esteem. At the point when the customer makes and sends OTP incentive to the server, the server makes OTP esteem by using a similar calculation utilized in the customer side and checks whether two OTP values are the same or not</a:t>
            </a:r>
            <a:endParaRPr lang="en-IN" sz="1800" b="1" kern="1200" dirty="0">
              <a:solidFill>
                <a:srgbClr val="000000"/>
              </a:solidFill>
              <a:effectLst/>
              <a:latin typeface="Century Gothic" panose="020B0502020202020204" pitchFamily="34" charset="0"/>
              <a:ea typeface="+mn-ea"/>
              <a:cs typeface="+mn-cs"/>
            </a:endParaRPr>
          </a:p>
          <a:p>
            <a:pPr marL="0" algn="ctr" rtl="0" eaLnBrk="1" latinLnBrk="0" hangingPunct="1">
              <a:spcBef>
                <a:spcPts val="0"/>
              </a:spcBef>
              <a:spcAft>
                <a:spcPts val="0"/>
              </a:spcAft>
            </a:pPr>
            <a:endParaRPr lang="en-IN" sz="2000" b="1" dirty="0">
              <a:effectLst/>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955512" cy="1775871"/>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3600" b="1" dirty="0">
                <a:solidFill>
                  <a:schemeClr val="bg2">
                    <a:lumMod val="90000"/>
                  </a:schemeClr>
                </a:solidFill>
              </a:rPr>
              <a:t>Time           Synchronization:</a:t>
            </a:r>
          </a:p>
          <a:p>
            <a:pPr fontAlgn="base">
              <a:lnSpc>
                <a:spcPct val="90000"/>
              </a:lnSpc>
              <a:spcAft>
                <a:spcPts val="600"/>
              </a:spcAft>
            </a:pPr>
            <a:endParaRPr lang="en-US" sz="4400" b="0" i="0" dirty="0">
              <a:solidFill>
                <a:schemeClr val="bg2">
                  <a:lumMod val="75000"/>
                </a:schemeClr>
              </a:solidFill>
              <a:effectLst/>
            </a:endParaRPr>
          </a:p>
        </p:txBody>
      </p:sp>
    </p:spTree>
    <p:extLst>
      <p:ext uri="{BB962C8B-B14F-4D97-AF65-F5344CB8AC3E}">
        <p14:creationId xmlns:p14="http://schemas.microsoft.com/office/powerpoint/2010/main" val="1359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12716" y="219047"/>
            <a:ext cx="7094696" cy="5680299"/>
          </a:xfrm>
          <a:prstGeom prst="rect">
            <a:avLst/>
          </a:prstGeom>
        </p:spPr>
        <p:txBody>
          <a:bodyPr vert="horz" lIns="91440" tIns="45720" rIns="91440" bIns="45720" rtlCol="0" anchor="ctr">
            <a:normAutofit/>
          </a:bodyPr>
          <a:lstStyle/>
          <a:p>
            <a:r>
              <a:rPr lang="en-US" b="1" dirty="0"/>
              <a:t>A Server authenticates user using Challenge values. A server and a client share a secret key prior to authentication. When a user wants to be authenticated, the server generates a challenge value and sends it to the client. The server and the client then generate the OTP values at the same time by utilizing the same algorithm as an input of the challenge value and the shared secret key</a:t>
            </a:r>
            <a:endParaRPr lang="en-IN"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818659" cy="1754326"/>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4000" dirty="0">
                <a:solidFill>
                  <a:schemeClr val="bg2">
                    <a:lumMod val="90000"/>
                  </a:schemeClr>
                </a:solidFill>
              </a:rPr>
              <a:t>Challenge Response Authentication:</a:t>
            </a:r>
            <a:endParaRPr lang="en-IN" sz="4000" b="1" dirty="0">
              <a:solidFill>
                <a:schemeClr val="bg2">
                  <a:lumMod val="90000"/>
                </a:schemeClr>
              </a:solidFill>
            </a:endParaRPr>
          </a:p>
        </p:txBody>
      </p:sp>
    </p:spTree>
    <p:extLst>
      <p:ext uri="{BB962C8B-B14F-4D97-AF65-F5344CB8AC3E}">
        <p14:creationId xmlns:p14="http://schemas.microsoft.com/office/powerpoint/2010/main" val="405654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731BE0-72DD-4852-B493-A5221CBFC7C9}"/>
              </a:ext>
            </a:extLst>
          </p:cNvPr>
          <p:cNvSpPr txBox="1"/>
          <p:nvPr/>
        </p:nvSpPr>
        <p:spPr>
          <a:xfrm>
            <a:off x="4812716" y="219047"/>
            <a:ext cx="7094696" cy="5680299"/>
          </a:xfrm>
          <a:prstGeom prst="rect">
            <a:avLst/>
          </a:prstGeom>
        </p:spPr>
        <p:txBody>
          <a:bodyPr vert="horz" lIns="91440" tIns="45720" rIns="91440" bIns="45720" rtlCol="0" anchor="ctr">
            <a:normAutofit/>
          </a:bodyPr>
          <a:lstStyle/>
          <a:p>
            <a:endParaRPr lang="en-IN" b="1" dirty="0">
              <a:solidFill>
                <a:schemeClr val="tx1"/>
              </a:solidFill>
            </a:endParaRPr>
          </a:p>
        </p:txBody>
      </p:sp>
      <p:sp>
        <p:nvSpPr>
          <p:cNvPr id="24" name="TextBox 23">
            <a:extLst>
              <a:ext uri="{FF2B5EF4-FFF2-40B4-BE49-F238E27FC236}">
                <a16:creationId xmlns:a16="http://schemas.microsoft.com/office/drawing/2014/main" id="{C50AD328-9F96-4EF0-A67B-C2F4E11F7AC0}"/>
              </a:ext>
            </a:extLst>
          </p:cNvPr>
          <p:cNvSpPr txBox="1"/>
          <p:nvPr/>
        </p:nvSpPr>
        <p:spPr>
          <a:xfrm>
            <a:off x="82314" y="2501984"/>
            <a:ext cx="3818659" cy="1277273"/>
          </a:xfrm>
          <a:prstGeom prst="rect">
            <a:avLst/>
          </a:prstGeom>
          <a:noFill/>
        </p:spPr>
        <p:txBody>
          <a:bodyPr wrap="square">
            <a:spAutoFit/>
          </a:bodyPr>
          <a:lstStyle/>
          <a:p>
            <a:pPr indent="-228600" fontAlgn="base">
              <a:lnSpc>
                <a:spcPct val="90000"/>
              </a:lnSpc>
              <a:spcAft>
                <a:spcPts val="600"/>
              </a:spcAft>
              <a:buFont typeface="Arial" panose="020B0604020202020204" pitchFamily="34" charset="0"/>
              <a:buChar char="•"/>
            </a:pPr>
            <a:r>
              <a:rPr lang="en-IN" sz="4000" b="1" dirty="0">
                <a:solidFill>
                  <a:schemeClr val="bg2">
                    <a:lumMod val="90000"/>
                  </a:schemeClr>
                </a:solidFill>
              </a:rPr>
              <a:t>RESULTS</a:t>
            </a:r>
          </a:p>
          <a:p>
            <a:pPr fontAlgn="base">
              <a:lnSpc>
                <a:spcPct val="90000"/>
              </a:lnSpc>
              <a:spcAft>
                <a:spcPts val="600"/>
              </a:spcAft>
            </a:pPr>
            <a:endParaRPr lang="en-IN" sz="4000" b="1" dirty="0">
              <a:solidFill>
                <a:schemeClr val="bg2">
                  <a:lumMod val="90000"/>
                </a:schemeClr>
              </a:solidFill>
            </a:endParaRPr>
          </a:p>
        </p:txBody>
      </p:sp>
      <p:sp>
        <p:nvSpPr>
          <p:cNvPr id="12" name="TextBox 11">
            <a:extLst>
              <a:ext uri="{FF2B5EF4-FFF2-40B4-BE49-F238E27FC236}">
                <a16:creationId xmlns:a16="http://schemas.microsoft.com/office/drawing/2014/main" id="{6D47F54C-C8DC-47CD-87D9-8EF8776C7F21}"/>
              </a:ext>
            </a:extLst>
          </p:cNvPr>
          <p:cNvSpPr txBox="1"/>
          <p:nvPr/>
        </p:nvSpPr>
        <p:spPr>
          <a:xfrm>
            <a:off x="4809668" y="1858867"/>
            <a:ext cx="6165542" cy="2031325"/>
          </a:xfrm>
          <a:prstGeom prst="rect">
            <a:avLst/>
          </a:prstGeom>
          <a:noFill/>
        </p:spPr>
        <p:txBody>
          <a:bodyPr wrap="square">
            <a:spAutoFit/>
          </a:bodyPr>
          <a:lstStyle/>
          <a:p>
            <a:r>
              <a:rPr lang="en-US" b="1" dirty="0"/>
              <a:t>We found that by using the python language we can build this project and modify it.</a:t>
            </a:r>
          </a:p>
          <a:p>
            <a:endParaRPr lang="en-US" b="1" dirty="0"/>
          </a:p>
          <a:p>
            <a:r>
              <a:rPr lang="en-US" b="1" dirty="0"/>
              <a:t>Python already has a library that lets you connect to an </a:t>
            </a:r>
            <a:r>
              <a:rPr lang="en-IN" b="1" dirty="0"/>
              <a:t>SMTP (Simple Mail Transfer Protocol)</a:t>
            </a:r>
            <a:r>
              <a:rPr lang="en-US" b="1" dirty="0"/>
              <a:t> server, like the one Gmail uses. This library is called, predictably, </a:t>
            </a:r>
            <a:r>
              <a:rPr lang="en-US" b="1" dirty="0" err="1"/>
              <a:t>smtplib</a:t>
            </a:r>
            <a:r>
              <a:rPr lang="en-US" b="1" dirty="0"/>
              <a:t> and comes included with Python.</a:t>
            </a:r>
          </a:p>
        </p:txBody>
      </p:sp>
    </p:spTree>
    <p:extLst>
      <p:ext uri="{BB962C8B-B14F-4D97-AF65-F5344CB8AC3E}">
        <p14:creationId xmlns:p14="http://schemas.microsoft.com/office/powerpoint/2010/main" val="2567749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592</TotalTime>
  <Words>859</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CiscoSans</vt:lpstr>
      <vt:lpstr>Roboto</vt:lpstr>
      <vt:lpstr>Office Theme</vt:lpstr>
      <vt:lpstr>TITLE:  OTP VERIFICATION SYSTEM USING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FACE RECOGNITION</dc:title>
  <dc:creator>varshith reddy</dc:creator>
  <cp:lastModifiedBy>varshith reddy</cp:lastModifiedBy>
  <cp:revision>39</cp:revision>
  <dcterms:created xsi:type="dcterms:W3CDTF">2022-01-03T02:40:43Z</dcterms:created>
  <dcterms:modified xsi:type="dcterms:W3CDTF">2022-01-31T08:42:16Z</dcterms:modified>
</cp:coreProperties>
</file>