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DM Sans Medium"/>
      <p:regular r:id="rId19"/>
      <p:bold r:id="rId20"/>
      <p:italic r:id="rId21"/>
      <p:boldItalic r:id="rId22"/>
    </p:embeddedFont>
    <p:embeddedFont>
      <p:font typeface="Encode Sans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EncodeSans-bold.fntdata"/><Relationship Id="rId23" Type="http://schemas.openxmlformats.org/officeDocument/2006/relationships/font" Target="fonts/Encode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DMSans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DMSans-italic.fntdata"/><Relationship Id="rId12" Type="http://schemas.openxmlformats.org/officeDocument/2006/relationships/slide" Target="slides/slide8.xml"/><Relationship Id="rId34" Type="http://schemas.openxmlformats.org/officeDocument/2006/relationships/font" Target="fonts/DM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DM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DMSans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16a5c39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16a5c39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16a5c392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16a5c392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16a5c39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16a5c39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16a5c392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16a5c392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16a5c392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16a5c392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16a5c3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16a5c3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16a5c39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16a5c39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16a5c392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16a5c39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16a5c39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16a5c39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16a5c39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16a5c39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16a5c39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16a5c39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16a5c392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16a5c39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16a5c392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16a5c392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501" l="8440" r="32496" t="53991"/>
          <a:stretch/>
        </p:blipFill>
        <p:spPr>
          <a:xfrm>
            <a:off x="0" y="0"/>
            <a:ext cx="3157350" cy="19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11150" y="1455988"/>
            <a:ext cx="53184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1150" y="3354913"/>
            <a:ext cx="3157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713225" y="1702500"/>
            <a:ext cx="5488800" cy="11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713225" y="2823600"/>
            <a:ext cx="31563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9055" r="36489" t="52315"/>
          <a:stretch/>
        </p:blipFill>
        <p:spPr>
          <a:xfrm>
            <a:off x="0" y="0"/>
            <a:ext cx="2911002" cy="21681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6832561" y="-690064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3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63" name="Google Shape;63;p13"/>
            <p:cNvPicPr preferRelativeResize="0"/>
            <p:nvPr/>
          </p:nvPicPr>
          <p:blipFill rotWithShape="1">
            <a:blip r:embed="rId2">
              <a:alphaModFix/>
            </a:blip>
            <a:srcRect b="5847" l="12320" r="35160" t="65543"/>
            <a:stretch/>
          </p:blipFill>
          <p:spPr>
            <a:xfrm>
              <a:off x="-2" y="0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2">
              <a:alphaModFix/>
            </a:blip>
            <a:srcRect b="22655" l="56217" r="11690" t="8940"/>
            <a:stretch/>
          </p:blipFill>
          <p:spPr>
            <a:xfrm flipH="1" rot="5400000">
              <a:off x="6967424" y="2973649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720000" y="216639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subTitle"/>
          </p:nvPr>
        </p:nvSpPr>
        <p:spPr>
          <a:xfrm>
            <a:off x="3419250" y="216639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720000" y="389958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3419250" y="389958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6118549" y="216639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6118549" y="389958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720000" y="140822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8" type="title"/>
          </p:nvPr>
        </p:nvSpPr>
        <p:spPr>
          <a:xfrm>
            <a:off x="720000" y="314081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9" type="title"/>
          </p:nvPr>
        </p:nvSpPr>
        <p:spPr>
          <a:xfrm>
            <a:off x="3419250" y="140822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3419250" y="314081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4" type="title"/>
          </p:nvPr>
        </p:nvSpPr>
        <p:spPr>
          <a:xfrm>
            <a:off x="6118549" y="140822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5" type="title"/>
          </p:nvPr>
        </p:nvSpPr>
        <p:spPr>
          <a:xfrm>
            <a:off x="6118549" y="314081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7" type="subTitle"/>
          </p:nvPr>
        </p:nvSpPr>
        <p:spPr>
          <a:xfrm>
            <a:off x="341925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0" type="subTitle"/>
          </p:nvPr>
        </p:nvSpPr>
        <p:spPr>
          <a:xfrm>
            <a:off x="341925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b="5847" l="12320" r="35160" t="65543"/>
            <a:stretch/>
          </p:blipFill>
          <p:spPr>
            <a:xfrm flipH="1" rot="10800000">
              <a:off x="-2" y="3976775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2">
              <a:alphaModFix/>
            </a:blip>
            <a:srcRect b="22655" l="56217" r="11690" t="8940"/>
            <a:stretch/>
          </p:blipFill>
          <p:spPr>
            <a:xfrm rot="5400000">
              <a:off x="6967424" y="-629076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8534859" y="3989999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" name="Google Shape;92;p15"/>
          <p:cNvGrpSpPr/>
          <p:nvPr/>
        </p:nvGrpSpPr>
        <p:grpSpPr>
          <a:xfrm>
            <a:off x="-10391" y="0"/>
            <a:ext cx="9154391" cy="5143500"/>
            <a:chOff x="0" y="0"/>
            <a:chExt cx="9154391" cy="5143500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2">
              <a:alphaModFix/>
            </a:blip>
            <a:srcRect b="22973" l="29075" r="35396" t="54998"/>
            <a:stretch/>
          </p:blipFill>
          <p:spPr>
            <a:xfrm flipH="1">
              <a:off x="7441167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2">
              <a:alphaModFix/>
            </a:blip>
            <a:srcRect b="25974" l="51729" r="36944" t="26417"/>
            <a:stretch/>
          </p:blipFill>
          <p:spPr>
            <a:xfrm flipH="1" rot="10800000">
              <a:off x="0" y="3190801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2">
            <a:alphaModFix/>
          </a:blip>
          <a:srcRect b="25430" l="53382" r="0" t="5892"/>
          <a:stretch/>
        </p:blipFill>
        <p:spPr>
          <a:xfrm flipH="1">
            <a:off x="6651901" y="-1"/>
            <a:ext cx="2492099" cy="3122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2329354" y="2814625"/>
            <a:ext cx="5796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2329300" y="951325"/>
            <a:ext cx="57966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 flipH="1">
            <a:off x="1018164" y="-690051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13225" y="1133850"/>
            <a:ext cx="4098600" cy="17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13225" y="2893350"/>
            <a:ext cx="4098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/>
          <p:nvPr>
            <p:ph idx="2" type="pic"/>
          </p:nvPr>
        </p:nvSpPr>
        <p:spPr>
          <a:xfrm>
            <a:off x="5471621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24620" l="53636" r="8385" t="9637"/>
          <a:stretch/>
        </p:blipFill>
        <p:spPr>
          <a:xfrm>
            <a:off x="7200" y="0"/>
            <a:ext cx="1831327" cy="2696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7"/>
          <p:cNvGrpSpPr/>
          <p:nvPr/>
        </p:nvGrpSpPr>
        <p:grpSpPr>
          <a:xfrm>
            <a:off x="334308" y="-690201"/>
            <a:ext cx="4154331" cy="5343505"/>
            <a:chOff x="334308" y="-690201"/>
            <a:chExt cx="4154331" cy="5343505"/>
          </a:xfrm>
        </p:grpSpPr>
        <p:sp>
          <p:nvSpPr>
            <p:cNvPr id="106" name="Google Shape;106;p17"/>
            <p:cNvSpPr/>
            <p:nvPr/>
          </p:nvSpPr>
          <p:spPr>
            <a:xfrm flipH="1">
              <a:off x="3258939" y="-690201"/>
              <a:ext cx="1229700" cy="1229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334308" y="4554696"/>
              <a:ext cx="757826" cy="9860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10" name="Google Shape;110;p18"/>
            <p:cNvPicPr preferRelativeResize="0"/>
            <p:nvPr/>
          </p:nvPicPr>
          <p:blipFill rotWithShape="1">
            <a:blip r:embed="rId2">
              <a:alphaModFix/>
            </a:blip>
            <a:srcRect b="23911" l="38316" r="6985" t="4495"/>
            <a:stretch/>
          </p:blipFill>
          <p:spPr>
            <a:xfrm rot="10800000">
              <a:off x="6220024" y="1888351"/>
              <a:ext cx="2923976" cy="3255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8"/>
            <p:cNvPicPr preferRelativeResize="0"/>
            <p:nvPr/>
          </p:nvPicPr>
          <p:blipFill rotWithShape="1">
            <a:blip r:embed="rId2">
              <a:alphaModFix/>
            </a:blip>
            <a:srcRect b="2501" l="8440" r="32496" t="53991"/>
            <a:stretch/>
          </p:blipFill>
          <p:spPr>
            <a:xfrm>
              <a:off x="0" y="0"/>
              <a:ext cx="3157350" cy="197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8"/>
          <p:cNvSpPr txBox="1"/>
          <p:nvPr>
            <p:ph type="title"/>
          </p:nvPr>
        </p:nvSpPr>
        <p:spPr>
          <a:xfrm>
            <a:off x="932713" y="1554750"/>
            <a:ext cx="2725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932713" y="2617950"/>
            <a:ext cx="27258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/>
          <p:nvPr/>
        </p:nvSpPr>
        <p:spPr>
          <a:xfrm>
            <a:off x="2274448" y="4603999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5342299" y="1557168"/>
            <a:ext cx="25125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5342418" y="2617968"/>
            <a:ext cx="2512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2">
            <a:alphaModFix/>
          </a:blip>
          <a:srcRect b="1415" l="6377" r="34625" t="65032"/>
          <a:stretch/>
        </p:blipFill>
        <p:spPr>
          <a:xfrm rot="10800000">
            <a:off x="5990223" y="3617948"/>
            <a:ext cx="3153777" cy="152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-10391" y="0"/>
            <a:ext cx="9154391" cy="5143500"/>
            <a:chOff x="-10391" y="0"/>
            <a:chExt cx="9154391" cy="5143500"/>
          </a:xfrm>
        </p:grpSpPr>
        <p:pic>
          <p:nvPicPr>
            <p:cNvPr id="121" name="Google Shape;121;p20"/>
            <p:cNvPicPr preferRelativeResize="0"/>
            <p:nvPr/>
          </p:nvPicPr>
          <p:blipFill rotWithShape="1">
            <a:blip r:embed="rId2">
              <a:alphaModFix/>
            </a:blip>
            <a:srcRect b="22973" l="29075" r="35396" t="54998"/>
            <a:stretch/>
          </p:blipFill>
          <p:spPr>
            <a:xfrm flipH="1">
              <a:off x="7430776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0"/>
            <p:cNvPicPr preferRelativeResize="0"/>
            <p:nvPr/>
          </p:nvPicPr>
          <p:blipFill rotWithShape="1">
            <a:blip r:embed="rId2">
              <a:alphaModFix/>
            </a:blip>
            <a:srcRect b="25974" l="51729" r="36944" t="26417"/>
            <a:stretch/>
          </p:blipFill>
          <p:spPr>
            <a:xfrm flipH="1" rot="10800000">
              <a:off x="-10391" y="3190801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4327445" y="2513452"/>
            <a:ext cx="2849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subTitle"/>
          </p:nvPr>
        </p:nvSpPr>
        <p:spPr>
          <a:xfrm>
            <a:off x="720000" y="2513452"/>
            <a:ext cx="2849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720000" y="1767031"/>
            <a:ext cx="2849400" cy="8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4" type="subTitle"/>
          </p:nvPr>
        </p:nvSpPr>
        <p:spPr>
          <a:xfrm>
            <a:off x="4327447" y="1767031"/>
            <a:ext cx="2849400" cy="8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28" name="Google Shape;128;p20"/>
          <p:cNvGrpSpPr/>
          <p:nvPr/>
        </p:nvGrpSpPr>
        <p:grpSpPr>
          <a:xfrm rot="-5400000">
            <a:off x="8341022" y="4248797"/>
            <a:ext cx="432705" cy="710396"/>
            <a:chOff x="5741750" y="3809796"/>
            <a:chExt cx="674100" cy="1106709"/>
          </a:xfrm>
        </p:grpSpPr>
        <p:sp>
          <p:nvSpPr>
            <p:cNvPr id="129" name="Google Shape;129;p20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 flipH="1">
            <a:off x="3728550" y="4604001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843475" y="2166912"/>
            <a:ext cx="45873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843475" y="1251012"/>
            <a:ext cx="14199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843475" y="3167388"/>
            <a:ext cx="2617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25430" l="48039" r="5342" t="5892"/>
          <a:stretch/>
        </p:blipFill>
        <p:spPr>
          <a:xfrm rot="10800000">
            <a:off x="6651901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4688847" y="1730075"/>
            <a:ext cx="34221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2" type="subTitle"/>
          </p:nvPr>
        </p:nvSpPr>
        <p:spPr>
          <a:xfrm>
            <a:off x="720000" y="1730075"/>
            <a:ext cx="34221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 b="25430" l="53382" r="0" t="5892"/>
          <a:stretch/>
        </p:blipFill>
        <p:spPr>
          <a:xfrm flipH="1" rot="10800000">
            <a:off x="0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1"/>
          <p:cNvGrpSpPr/>
          <p:nvPr/>
        </p:nvGrpSpPr>
        <p:grpSpPr>
          <a:xfrm>
            <a:off x="7914302" y="490197"/>
            <a:ext cx="1229700" cy="5343504"/>
            <a:chOff x="7914302" y="490197"/>
            <a:chExt cx="1229700" cy="5343504"/>
          </a:xfrm>
        </p:grpSpPr>
        <p:sp>
          <p:nvSpPr>
            <p:cNvPr id="138" name="Google Shape;138;p21"/>
            <p:cNvSpPr/>
            <p:nvPr/>
          </p:nvSpPr>
          <p:spPr>
            <a:xfrm flipH="1">
              <a:off x="7914302" y="4604001"/>
              <a:ext cx="1229700" cy="1229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8171618" y="490197"/>
              <a:ext cx="757826" cy="9860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20000" y="2511365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2" type="subTitle"/>
          </p:nvPr>
        </p:nvSpPr>
        <p:spPr>
          <a:xfrm>
            <a:off x="3419250" y="2511365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3" type="subTitle"/>
          </p:nvPr>
        </p:nvSpPr>
        <p:spPr>
          <a:xfrm>
            <a:off x="6118500" y="2511365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4" type="subTitle"/>
          </p:nvPr>
        </p:nvSpPr>
        <p:spPr>
          <a:xfrm>
            <a:off x="720000" y="1981677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subTitle"/>
          </p:nvPr>
        </p:nvSpPr>
        <p:spPr>
          <a:xfrm>
            <a:off x="3419250" y="1981677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6" type="subTitle"/>
          </p:nvPr>
        </p:nvSpPr>
        <p:spPr>
          <a:xfrm>
            <a:off x="6118500" y="1981677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48" name="Google Shape;148;p22"/>
          <p:cNvGrpSpPr/>
          <p:nvPr/>
        </p:nvGrpSpPr>
        <p:grpSpPr>
          <a:xfrm flipH="1">
            <a:off x="-3191" y="0"/>
            <a:ext cx="9154391" cy="5143500"/>
            <a:chOff x="-3191" y="0"/>
            <a:chExt cx="9154391" cy="5143500"/>
          </a:xfrm>
        </p:grpSpPr>
        <p:pic>
          <p:nvPicPr>
            <p:cNvPr id="149" name="Google Shape;149;p22"/>
            <p:cNvPicPr preferRelativeResize="0"/>
            <p:nvPr/>
          </p:nvPicPr>
          <p:blipFill rotWithShape="1">
            <a:blip r:embed="rId2">
              <a:alphaModFix/>
            </a:blip>
            <a:srcRect b="3101" l="8459" r="27695" t="64040"/>
            <a:stretch/>
          </p:blipFill>
          <p:spPr>
            <a:xfrm flipH="1" rot="10800000">
              <a:off x="-3191" y="3795802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2"/>
            <p:cNvPicPr preferRelativeResize="0"/>
            <p:nvPr/>
          </p:nvPicPr>
          <p:blipFill rotWithShape="1">
            <a:blip r:embed="rId2">
              <a:alphaModFix/>
            </a:blip>
            <a:srcRect b="25974" l="51729" r="36944" t="26417"/>
            <a:stretch/>
          </p:blipFill>
          <p:spPr>
            <a:xfrm flipH="1">
              <a:off x="8604998" y="0"/>
              <a:ext cx="546202" cy="195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2"/>
          <p:cNvSpPr/>
          <p:nvPr/>
        </p:nvSpPr>
        <p:spPr>
          <a:xfrm flipH="1">
            <a:off x="8423852" y="-76199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-2" y="0"/>
            <a:ext cx="9144002" cy="5150225"/>
            <a:chOff x="-2" y="0"/>
            <a:chExt cx="9144002" cy="5150225"/>
          </a:xfrm>
        </p:grpSpPr>
        <p:pic>
          <p:nvPicPr>
            <p:cNvPr id="154" name="Google Shape;154;p23"/>
            <p:cNvPicPr preferRelativeResize="0"/>
            <p:nvPr/>
          </p:nvPicPr>
          <p:blipFill rotWithShape="1">
            <a:blip r:embed="rId2">
              <a:alphaModFix/>
            </a:blip>
            <a:srcRect b="5847" l="12320" r="35160" t="65543"/>
            <a:stretch/>
          </p:blipFill>
          <p:spPr>
            <a:xfrm flipH="1" rot="10800000">
              <a:off x="-2" y="3976775"/>
              <a:ext cx="2532552" cy="117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3"/>
            <p:cNvPicPr preferRelativeResize="0"/>
            <p:nvPr/>
          </p:nvPicPr>
          <p:blipFill rotWithShape="1">
            <a:blip r:embed="rId2">
              <a:alphaModFix/>
            </a:blip>
            <a:srcRect b="22655" l="56217" r="11690" t="8940"/>
            <a:stretch/>
          </p:blipFill>
          <p:spPr>
            <a:xfrm rot="5400000">
              <a:off x="6967424" y="-629076"/>
              <a:ext cx="1547500" cy="28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720000" y="1941074"/>
            <a:ext cx="317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subTitle"/>
          </p:nvPr>
        </p:nvSpPr>
        <p:spPr>
          <a:xfrm>
            <a:off x="4049343" y="1941074"/>
            <a:ext cx="317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subTitle"/>
          </p:nvPr>
        </p:nvSpPr>
        <p:spPr>
          <a:xfrm>
            <a:off x="720000" y="3583950"/>
            <a:ext cx="317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4" type="subTitle"/>
          </p:nvPr>
        </p:nvSpPr>
        <p:spPr>
          <a:xfrm>
            <a:off x="4049334" y="3583950"/>
            <a:ext cx="317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5" type="subTitle"/>
          </p:nvPr>
        </p:nvSpPr>
        <p:spPr>
          <a:xfrm>
            <a:off x="720000" y="1573675"/>
            <a:ext cx="3176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6" type="subTitle"/>
          </p:nvPr>
        </p:nvSpPr>
        <p:spPr>
          <a:xfrm>
            <a:off x="720000" y="3212297"/>
            <a:ext cx="3176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7" type="subTitle"/>
          </p:nvPr>
        </p:nvSpPr>
        <p:spPr>
          <a:xfrm>
            <a:off x="4049329" y="1573675"/>
            <a:ext cx="3176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8" type="subTitle"/>
          </p:nvPr>
        </p:nvSpPr>
        <p:spPr>
          <a:xfrm>
            <a:off x="4049329" y="3212297"/>
            <a:ext cx="3176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3"/>
          <p:cNvGrpSpPr/>
          <p:nvPr/>
        </p:nvGrpSpPr>
        <p:grpSpPr>
          <a:xfrm rot="-5400000">
            <a:off x="8341022" y="4248797"/>
            <a:ext cx="432705" cy="710396"/>
            <a:chOff x="5741750" y="3809796"/>
            <a:chExt cx="674100" cy="1106709"/>
          </a:xfrm>
        </p:grpSpPr>
        <p:sp>
          <p:nvSpPr>
            <p:cNvPr id="166" name="Google Shape;166;p23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70" name="Google Shape;170;p24"/>
            <p:cNvPicPr preferRelativeResize="0"/>
            <p:nvPr/>
          </p:nvPicPr>
          <p:blipFill rotWithShape="1">
            <a:blip r:embed="rId2">
              <a:alphaModFix/>
            </a:blip>
            <a:srcRect b="3101" l="8459" r="27695" t="64040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4"/>
            <p:cNvPicPr preferRelativeResize="0"/>
            <p:nvPr/>
          </p:nvPicPr>
          <p:blipFill rotWithShape="1">
            <a:blip r:embed="rId2">
              <a:alphaModFix/>
            </a:blip>
            <a:srcRect b="27161" l="56089" r="-3922" t="4714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720000" y="194886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2" type="subTitle"/>
          </p:nvPr>
        </p:nvSpPr>
        <p:spPr>
          <a:xfrm>
            <a:off x="3467550" y="194886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3" type="subTitle"/>
          </p:nvPr>
        </p:nvSpPr>
        <p:spPr>
          <a:xfrm>
            <a:off x="720000" y="3587522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4" type="subTitle"/>
          </p:nvPr>
        </p:nvSpPr>
        <p:spPr>
          <a:xfrm>
            <a:off x="3467550" y="3587522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5" type="subTitle"/>
          </p:nvPr>
        </p:nvSpPr>
        <p:spPr>
          <a:xfrm>
            <a:off x="6215100" y="1948868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6" type="subTitle"/>
          </p:nvPr>
        </p:nvSpPr>
        <p:spPr>
          <a:xfrm>
            <a:off x="6215100" y="3587522"/>
            <a:ext cx="2208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7" type="subTitle"/>
          </p:nvPr>
        </p:nvSpPr>
        <p:spPr>
          <a:xfrm>
            <a:off x="721001" y="1586563"/>
            <a:ext cx="2206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8" type="subTitle"/>
          </p:nvPr>
        </p:nvSpPr>
        <p:spPr>
          <a:xfrm>
            <a:off x="3467550" y="1586563"/>
            <a:ext cx="2206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9" type="subTitle"/>
          </p:nvPr>
        </p:nvSpPr>
        <p:spPr>
          <a:xfrm>
            <a:off x="6217200" y="1586563"/>
            <a:ext cx="2206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3" type="subTitle"/>
          </p:nvPr>
        </p:nvSpPr>
        <p:spPr>
          <a:xfrm>
            <a:off x="721001" y="3225193"/>
            <a:ext cx="2206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4" type="subTitle"/>
          </p:nvPr>
        </p:nvSpPr>
        <p:spPr>
          <a:xfrm>
            <a:off x="3467550" y="3225193"/>
            <a:ext cx="2206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15" type="subTitle"/>
          </p:nvPr>
        </p:nvSpPr>
        <p:spPr>
          <a:xfrm>
            <a:off x="6217200" y="3225193"/>
            <a:ext cx="2206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780560"/>
            <a:ext cx="4175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1525514"/>
            <a:ext cx="4175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hasCustomPrompt="1" idx="2" type="title"/>
          </p:nvPr>
        </p:nvSpPr>
        <p:spPr>
          <a:xfrm>
            <a:off x="713225" y="1980423"/>
            <a:ext cx="4175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5"/>
          <p:cNvSpPr txBox="1"/>
          <p:nvPr>
            <p:ph idx="3" type="subTitle"/>
          </p:nvPr>
        </p:nvSpPr>
        <p:spPr>
          <a:xfrm>
            <a:off x="713225" y="2725367"/>
            <a:ext cx="4175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hasCustomPrompt="1" idx="4" type="title"/>
          </p:nvPr>
        </p:nvSpPr>
        <p:spPr>
          <a:xfrm>
            <a:off x="713225" y="3180286"/>
            <a:ext cx="4175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/>
          <p:nvPr>
            <p:ph idx="5" type="subTitle"/>
          </p:nvPr>
        </p:nvSpPr>
        <p:spPr>
          <a:xfrm>
            <a:off x="713225" y="3925240"/>
            <a:ext cx="4175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94" name="Google Shape;194;p26"/>
            <p:cNvPicPr preferRelativeResize="0"/>
            <p:nvPr/>
          </p:nvPicPr>
          <p:blipFill rotWithShape="1">
            <a:blip r:embed="rId2">
              <a:alphaModFix/>
            </a:blip>
            <a:srcRect b="1580" l="8348" r="8828" t="4337"/>
            <a:stretch/>
          </p:blipFill>
          <p:spPr>
            <a:xfrm rot="10800000">
              <a:off x="4716398" y="865901"/>
              <a:ext cx="4427602" cy="427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 rotWithShape="1">
            <a:blip r:embed="rId2">
              <a:alphaModFix/>
            </a:blip>
            <a:srcRect b="-7848" l="8440" r="32496" t="64341"/>
            <a:stretch/>
          </p:blipFill>
          <p:spPr>
            <a:xfrm>
              <a:off x="0" y="0"/>
              <a:ext cx="3157350" cy="197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6"/>
          <p:cNvSpPr txBox="1"/>
          <p:nvPr>
            <p:ph type="title"/>
          </p:nvPr>
        </p:nvSpPr>
        <p:spPr>
          <a:xfrm>
            <a:off x="713225" y="539500"/>
            <a:ext cx="4575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713225" y="1522000"/>
            <a:ext cx="45753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/>
        </p:nvSpPr>
        <p:spPr>
          <a:xfrm>
            <a:off x="713225" y="3317525"/>
            <a:ext cx="3861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 rot="-5400000">
            <a:off x="63500" y="4279813"/>
            <a:ext cx="534426" cy="877509"/>
            <a:chOff x="5741750" y="3809796"/>
            <a:chExt cx="674100" cy="1106709"/>
          </a:xfrm>
        </p:grpSpPr>
        <p:sp>
          <p:nvSpPr>
            <p:cNvPr id="201" name="Google Shape;201;p27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3" name="Google Shape;203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204" name="Google Shape;204;p27"/>
            <p:cNvPicPr preferRelativeResize="0"/>
            <p:nvPr/>
          </p:nvPicPr>
          <p:blipFill rotWithShape="1">
            <a:blip r:embed="rId2">
              <a:alphaModFix/>
            </a:blip>
            <a:srcRect b="3101" l="8459" r="27695" t="64040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2">
              <a:alphaModFix/>
            </a:blip>
            <a:srcRect b="27161" l="56089" r="-3922" t="4714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8"/>
          <p:cNvGrpSpPr/>
          <p:nvPr/>
        </p:nvGrpSpPr>
        <p:grpSpPr>
          <a:xfrm flipH="1">
            <a:off x="352229" y="255930"/>
            <a:ext cx="997327" cy="567147"/>
            <a:chOff x="5692063" y="3258250"/>
            <a:chExt cx="1143200" cy="650100"/>
          </a:xfrm>
        </p:grpSpPr>
        <p:sp>
          <p:nvSpPr>
            <p:cNvPr id="208" name="Google Shape;208;p28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692063" y="3526781"/>
              <a:ext cx="877482" cy="11303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0" y="0"/>
            <a:ext cx="9144000" cy="5180025"/>
            <a:chOff x="0" y="0"/>
            <a:chExt cx="9144000" cy="5180025"/>
          </a:xfrm>
        </p:grpSpPr>
        <p:pic>
          <p:nvPicPr>
            <p:cNvPr id="211" name="Google Shape;211;p28"/>
            <p:cNvPicPr preferRelativeResize="0"/>
            <p:nvPr/>
          </p:nvPicPr>
          <p:blipFill rotWithShape="1">
            <a:blip r:embed="rId2">
              <a:alphaModFix/>
            </a:blip>
            <a:srcRect b="25430" l="48039" r="5342" t="5892"/>
            <a:stretch/>
          </p:blipFill>
          <p:spPr>
            <a:xfrm flipH="1" rot="10800000">
              <a:off x="0" y="2057399"/>
              <a:ext cx="2492099" cy="3122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8"/>
            <p:cNvPicPr preferRelativeResize="0"/>
            <p:nvPr/>
          </p:nvPicPr>
          <p:blipFill rotWithShape="1">
            <a:blip r:embed="rId2">
              <a:alphaModFix/>
            </a:blip>
            <a:srcRect b="22973" l="29075" r="35396" t="54998"/>
            <a:stretch/>
          </p:blipFill>
          <p:spPr>
            <a:xfrm flipH="1">
              <a:off x="7430776" y="0"/>
              <a:ext cx="1713224" cy="9035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2432" l="8440" r="32496" t="64103"/>
          <a:stretch/>
        </p:blipFill>
        <p:spPr>
          <a:xfrm>
            <a:off x="0" y="-6"/>
            <a:ext cx="3157350" cy="15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191984" y="3687803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720000" y="3687803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192200" y="32346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720000" y="32346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584297" y="-690201"/>
            <a:ext cx="1229700" cy="1229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" name="Google Shape;30;p6"/>
          <p:cNvGrpSpPr/>
          <p:nvPr/>
        </p:nvGrpSpPr>
        <p:grpSpPr>
          <a:xfrm rot="-5400000">
            <a:off x="8341022" y="89747"/>
            <a:ext cx="432705" cy="710396"/>
            <a:chOff x="5741750" y="3809796"/>
            <a:chExt cx="674100" cy="1106709"/>
          </a:xfrm>
        </p:grpSpPr>
        <p:sp>
          <p:nvSpPr>
            <p:cNvPr id="31" name="Google Shape;31;p6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" name="Google Shape;33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4" name="Google Shape;34;p6"/>
            <p:cNvPicPr preferRelativeResize="0"/>
            <p:nvPr/>
          </p:nvPicPr>
          <p:blipFill rotWithShape="1">
            <a:blip r:embed="rId2">
              <a:alphaModFix/>
            </a:blip>
            <a:srcRect b="3101" l="8459" r="27695" t="64040"/>
            <a:stretch/>
          </p:blipFill>
          <p:spPr>
            <a:xfrm>
              <a:off x="0" y="0"/>
              <a:ext cx="3078676" cy="1347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"/>
            <p:cNvPicPr preferRelativeResize="0"/>
            <p:nvPr/>
          </p:nvPicPr>
          <p:blipFill rotWithShape="1">
            <a:blip r:embed="rId2">
              <a:alphaModFix/>
            </a:blip>
            <a:srcRect b="27161" l="56089" r="-3922" t="4714"/>
            <a:stretch/>
          </p:blipFill>
          <p:spPr>
            <a:xfrm rot="10800000">
              <a:off x="6837399" y="2349201"/>
              <a:ext cx="2306601" cy="27942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4926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574002"/>
            <a:ext cx="38874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5646899" y="2550"/>
            <a:ext cx="3497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/>
          <p:nvPr/>
        </p:nvSpPr>
        <p:spPr>
          <a:xfrm flipH="1">
            <a:off x="338156" y="4554697"/>
            <a:ext cx="757826" cy="98608"/>
          </a:xfrm>
          <a:custGeom>
            <a:rect b="b" l="l" r="r" t="t"/>
            <a:pathLst>
              <a:path extrusionOk="0" h="962025" w="7977111">
                <a:moveTo>
                  <a:pt x="6645669" y="962025"/>
                </a:moveTo>
                <a:cubicBezTo>
                  <a:pt x="6269518" y="962025"/>
                  <a:pt x="6077113" y="739797"/>
                  <a:pt x="5907796" y="543544"/>
                </a:cubicBezTo>
                <a:cubicBezTo>
                  <a:pt x="5745214" y="354987"/>
                  <a:pt x="5603796" y="192405"/>
                  <a:pt x="5315189" y="192405"/>
                </a:cubicBezTo>
                <a:cubicBezTo>
                  <a:pt x="5026581" y="192405"/>
                  <a:pt x="4886125" y="354987"/>
                  <a:pt x="4723543" y="543544"/>
                </a:cubicBezTo>
                <a:cubicBezTo>
                  <a:pt x="4554227" y="739797"/>
                  <a:pt x="4362784" y="962025"/>
                  <a:pt x="3986632" y="962025"/>
                </a:cubicBezTo>
                <a:cubicBezTo>
                  <a:pt x="3610480" y="962025"/>
                  <a:pt x="3418075" y="739797"/>
                  <a:pt x="3248759" y="543544"/>
                </a:cubicBezTo>
                <a:cubicBezTo>
                  <a:pt x="3086177" y="354987"/>
                  <a:pt x="2944759" y="192405"/>
                  <a:pt x="2657113" y="192405"/>
                </a:cubicBezTo>
                <a:cubicBezTo>
                  <a:pt x="2369468" y="192405"/>
                  <a:pt x="2228050" y="354987"/>
                  <a:pt x="2065468" y="543544"/>
                </a:cubicBezTo>
                <a:cubicBezTo>
                  <a:pt x="1896151" y="739797"/>
                  <a:pt x="1704708" y="962025"/>
                  <a:pt x="1328557" y="962025"/>
                </a:cubicBezTo>
                <a:cubicBezTo>
                  <a:pt x="952405" y="962025"/>
                  <a:pt x="760962" y="739797"/>
                  <a:pt x="591645" y="543544"/>
                </a:cubicBezTo>
                <a:cubicBezTo>
                  <a:pt x="429063" y="354987"/>
                  <a:pt x="288608" y="192405"/>
                  <a:pt x="0" y="192405"/>
                </a:cubicBezTo>
                <a:lnTo>
                  <a:pt x="0" y="0"/>
                </a:lnTo>
                <a:cubicBezTo>
                  <a:pt x="376152" y="0"/>
                  <a:pt x="567595" y="222228"/>
                  <a:pt x="736911" y="418481"/>
                </a:cubicBezTo>
                <a:cubicBezTo>
                  <a:pt x="899493" y="607038"/>
                  <a:pt x="1039949" y="769620"/>
                  <a:pt x="1328557" y="769620"/>
                </a:cubicBezTo>
                <a:cubicBezTo>
                  <a:pt x="1617164" y="769620"/>
                  <a:pt x="1757620" y="607038"/>
                  <a:pt x="1920202" y="418481"/>
                </a:cubicBezTo>
                <a:cubicBezTo>
                  <a:pt x="2089518" y="222228"/>
                  <a:pt x="2280961" y="0"/>
                  <a:pt x="2658075" y="0"/>
                </a:cubicBezTo>
                <a:cubicBezTo>
                  <a:pt x="3035189" y="0"/>
                  <a:pt x="3226632" y="222228"/>
                  <a:pt x="3395949" y="418481"/>
                </a:cubicBezTo>
                <a:cubicBezTo>
                  <a:pt x="3558531" y="607038"/>
                  <a:pt x="3699949" y="769620"/>
                  <a:pt x="3987594" y="769620"/>
                </a:cubicBezTo>
                <a:cubicBezTo>
                  <a:pt x="4275240" y="769620"/>
                  <a:pt x="4416657" y="607038"/>
                  <a:pt x="4579240" y="418481"/>
                </a:cubicBezTo>
                <a:cubicBezTo>
                  <a:pt x="4748556" y="222228"/>
                  <a:pt x="4939999" y="0"/>
                  <a:pt x="5316151" y="0"/>
                </a:cubicBezTo>
                <a:cubicBezTo>
                  <a:pt x="5692303" y="0"/>
                  <a:pt x="5884708" y="222228"/>
                  <a:pt x="6054024" y="418481"/>
                </a:cubicBezTo>
                <a:cubicBezTo>
                  <a:pt x="6216606" y="607038"/>
                  <a:pt x="6358024" y="769620"/>
                  <a:pt x="6646631" y="769620"/>
                </a:cubicBezTo>
                <a:cubicBezTo>
                  <a:pt x="6935239" y="769620"/>
                  <a:pt x="7075694" y="607038"/>
                  <a:pt x="7239239" y="418481"/>
                </a:cubicBezTo>
                <a:cubicBezTo>
                  <a:pt x="7408555" y="222228"/>
                  <a:pt x="7600960" y="0"/>
                  <a:pt x="7977112" y="0"/>
                </a:cubicBezTo>
                <a:lnTo>
                  <a:pt x="7977112" y="192405"/>
                </a:lnTo>
                <a:cubicBezTo>
                  <a:pt x="7688505" y="192405"/>
                  <a:pt x="7548049" y="354987"/>
                  <a:pt x="7384504" y="543544"/>
                </a:cubicBezTo>
                <a:cubicBezTo>
                  <a:pt x="7215188" y="739797"/>
                  <a:pt x="7022783" y="962025"/>
                  <a:pt x="6646631" y="962025"/>
                </a:cubicBezTo>
                <a:lnTo>
                  <a:pt x="6645669" y="9620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2501" l="8440" r="32496" t="53991"/>
          <a:stretch/>
        </p:blipFill>
        <p:spPr>
          <a:xfrm flipH="1">
            <a:off x="5986650" y="0"/>
            <a:ext cx="3157350" cy="19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flipH="1">
            <a:off x="4354678" y="1307100"/>
            <a:ext cx="4072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998975" y="1424975"/>
            <a:ext cx="36396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1998975" y="2586400"/>
            <a:ext cx="3639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25430" l="48039" r="5342" t="5892"/>
          <a:stretch/>
        </p:blipFill>
        <p:spPr>
          <a:xfrm flipH="1" rot="10800000">
            <a:off x="0" y="2057399"/>
            <a:ext cx="2492099" cy="3122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9"/>
          <p:cNvGrpSpPr/>
          <p:nvPr/>
        </p:nvGrpSpPr>
        <p:grpSpPr>
          <a:xfrm>
            <a:off x="352229" y="255930"/>
            <a:ext cx="5238060" cy="5577768"/>
            <a:chOff x="352229" y="255930"/>
            <a:chExt cx="5238060" cy="5577768"/>
          </a:xfrm>
        </p:grpSpPr>
        <p:sp>
          <p:nvSpPr>
            <p:cNvPr id="49" name="Google Shape;49;p9"/>
            <p:cNvSpPr/>
            <p:nvPr/>
          </p:nvSpPr>
          <p:spPr>
            <a:xfrm flipH="1">
              <a:off x="352229" y="255930"/>
              <a:ext cx="567147" cy="5671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 flipH="1">
              <a:off x="584041" y="490197"/>
              <a:ext cx="765515" cy="98614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 flipH="1">
              <a:off x="4360589" y="4603999"/>
              <a:ext cx="1229700" cy="1229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3924800"/>
            <a:ext cx="7704000" cy="679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b="1" sz="3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18438" l="21859" r="8303" t="10397"/>
          <a:stretch/>
        </p:blipFill>
        <p:spPr>
          <a:xfrm rot="10800000">
            <a:off x="5410598" y="1907826"/>
            <a:ext cx="3733402" cy="323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type="ctrTitle"/>
          </p:nvPr>
        </p:nvSpPr>
        <p:spPr>
          <a:xfrm>
            <a:off x="911150" y="1561338"/>
            <a:ext cx="53184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Microwave Resonator Design Optimization</a:t>
            </a:r>
            <a:endParaRPr/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911150" y="3354913"/>
            <a:ext cx="31575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Lie-Atjam</a:t>
            </a:r>
            <a:endParaRPr/>
          </a:p>
        </p:txBody>
      </p:sp>
      <p:grpSp>
        <p:nvGrpSpPr>
          <p:cNvPr id="220" name="Google Shape;220;p29"/>
          <p:cNvGrpSpPr/>
          <p:nvPr/>
        </p:nvGrpSpPr>
        <p:grpSpPr>
          <a:xfrm rot="-5400000">
            <a:off x="932691" y="283701"/>
            <a:ext cx="534426" cy="877509"/>
            <a:chOff x="5741750" y="3809796"/>
            <a:chExt cx="674100" cy="1106709"/>
          </a:xfrm>
        </p:grpSpPr>
        <p:sp>
          <p:nvSpPr>
            <p:cNvPr id="221" name="Google Shape;221;p29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5836216" y="2968674"/>
            <a:ext cx="1966880" cy="1229561"/>
            <a:chOff x="5692063" y="2878600"/>
            <a:chExt cx="2254562" cy="1409400"/>
          </a:xfrm>
        </p:grpSpPr>
        <p:sp>
          <p:nvSpPr>
            <p:cNvPr id="224" name="Google Shape;224;p29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5692063" y="3526781"/>
              <a:ext cx="877482" cy="11303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843475" y="2166912"/>
            <a:ext cx="45873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Results</a:t>
            </a:r>
            <a:endParaRPr sz="3800"/>
          </a:p>
        </p:txBody>
      </p:sp>
      <p:sp>
        <p:nvSpPr>
          <p:cNvPr id="303" name="Google Shape;303;p38"/>
          <p:cNvSpPr txBox="1"/>
          <p:nvPr>
            <p:ph idx="2" type="title"/>
          </p:nvPr>
        </p:nvSpPr>
        <p:spPr>
          <a:xfrm>
            <a:off x="3843475" y="1251000"/>
            <a:ext cx="16179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↑↑</a:t>
            </a:r>
            <a:r>
              <a:rPr lang="en"/>
              <a:t>&gt;</a:t>
            </a:r>
            <a:endParaRPr/>
          </a:p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3843475" y="3167400"/>
            <a:ext cx="29112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only gets more handwavy</a:t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3">
            <a:alphaModFix/>
          </a:blip>
          <a:srcRect b="36412" l="58164" r="0" t="31042"/>
          <a:stretch/>
        </p:blipFill>
        <p:spPr>
          <a:xfrm flipH="1" rot="5400000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8"/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307" name="Google Shape;307;p38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5692063" y="3526781"/>
              <a:ext cx="877482" cy="11303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38"/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311" name="Google Shape;311;p38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75" y="825363"/>
            <a:ext cx="7783650" cy="34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720000" y="445025"/>
            <a:ext cx="4926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subTitle"/>
          </p:nvPr>
        </p:nvSpPr>
        <p:spPr>
          <a:xfrm>
            <a:off x="720000" y="1574002"/>
            <a:ext cx="38874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 dimensions are 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60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r>
              <a:rPr lang="en">
                <a:solidFill>
                  <a:srgbClr val="1F1F1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μm by 111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r>
              <a:rPr lang="en">
                <a:solidFill>
                  <a:srgbClr val="1F1F1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μm</a:t>
            </a:r>
            <a:endParaRPr>
              <a:solidFill>
                <a:srgbClr val="1F1F1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DM Sans Medium"/>
              <a:buChar char="●"/>
            </a:pPr>
            <a:r>
              <a:rPr lang="en">
                <a:solidFill>
                  <a:srgbClr val="1F1F1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Top left image shows an electron microscope image of the readout resonator of an aluminum based qubit</a:t>
            </a:r>
            <a:endParaRPr>
              <a:solidFill>
                <a:srgbClr val="1F1F1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24" name="Google Shape;324;p40"/>
          <p:cNvSpPr/>
          <p:nvPr>
            <p:ph idx="2" type="pic"/>
          </p:nvPr>
        </p:nvSpPr>
        <p:spPr>
          <a:xfrm>
            <a:off x="5646899" y="2550"/>
            <a:ext cx="3497100" cy="5143500"/>
          </a:xfrm>
          <a:prstGeom prst="rect">
            <a:avLst/>
          </a:prstGeom>
        </p:spPr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900" y="136075"/>
            <a:ext cx="3497099" cy="135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900" y="1489798"/>
            <a:ext cx="3497100" cy="352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720000" y="445025"/>
            <a:ext cx="4926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Perturbation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Conditions Matter!</a:t>
            </a:r>
            <a:endParaRPr/>
          </a:p>
        </p:txBody>
      </p:sp>
      <p:sp>
        <p:nvSpPr>
          <p:cNvPr id="332" name="Google Shape;332;p41"/>
          <p:cNvSpPr txBox="1"/>
          <p:nvPr>
            <p:ph idx="1" type="subTitle"/>
          </p:nvPr>
        </p:nvSpPr>
        <p:spPr>
          <a:xfrm>
            <a:off x="720000" y="1574002"/>
            <a:ext cx="38874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drawback of the barrier method is that the initial conditions need to be well defined/reasonable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Constraint parameters affected the output, but not as much as initial dimensioning</a:t>
            </a:r>
            <a:endParaRPr/>
          </a:p>
        </p:txBody>
      </p:sp>
      <p:sp>
        <p:nvSpPr>
          <p:cNvPr id="333" name="Google Shape;333;p41"/>
          <p:cNvSpPr/>
          <p:nvPr>
            <p:ph idx="2" type="pic"/>
          </p:nvPr>
        </p:nvSpPr>
        <p:spPr>
          <a:xfrm>
            <a:off x="5646899" y="2550"/>
            <a:ext cx="3497100" cy="5143500"/>
          </a:xfrm>
          <a:prstGeom prst="rect">
            <a:avLst/>
          </a:prstGeom>
        </p:spPr>
      </p:sp>
      <p:pic>
        <p:nvPicPr>
          <p:cNvPr id="334" name="Google Shape;3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900" y="2399612"/>
            <a:ext cx="3497100" cy="952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900" y="2208700"/>
            <a:ext cx="3497100" cy="19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 flipH="1">
            <a:off x="4354678" y="1307100"/>
            <a:ext cx="4072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Q.E.D.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843475" y="2166912"/>
            <a:ext cx="45873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Barrier &amp; Perturbation</a:t>
            </a:r>
            <a:endParaRPr sz="3100"/>
          </a:p>
        </p:txBody>
      </p:sp>
      <p:sp>
        <p:nvSpPr>
          <p:cNvPr id="232" name="Google Shape;232;p30"/>
          <p:cNvSpPr txBox="1"/>
          <p:nvPr>
            <p:ph idx="2" type="title"/>
          </p:nvPr>
        </p:nvSpPr>
        <p:spPr>
          <a:xfrm>
            <a:off x="3843475" y="1251000"/>
            <a:ext cx="16179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lang="en" sz="4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↓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↑</a:t>
            </a:r>
            <a:r>
              <a:rPr lang="en"/>
              <a:t>&gt;</a:t>
            </a:r>
            <a:endParaRPr/>
          </a:p>
        </p:txBody>
      </p: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3843475" y="3167388"/>
            <a:ext cx="2617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topic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36412" l="58164" r="0" t="31042"/>
          <a:stretch/>
        </p:blipFill>
        <p:spPr>
          <a:xfrm flipH="1" rot="5400000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30"/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236" name="Google Shape;236;p30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692063" y="3526781"/>
              <a:ext cx="877482" cy="11303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240" name="Google Shape;240;p30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Barrier Method Explained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Iterative optimization method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 a constrained problem into an unconstrained 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Tightens the solution over time via a barrier function (Typically logarithmic)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445025"/>
            <a:ext cx="4926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720000" y="1574002"/>
            <a:ext cx="38874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●"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Objective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 Function to minimize f(x)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●"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Create a barrier function B(x) on the set of 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constraints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 g(x)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●"/>
            </a:pPr>
            <a:r>
              <a:rPr lang="en">
                <a:solidFill>
                  <a:srgbClr val="1F1F1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α</a:t>
            </a:r>
            <a:r>
              <a:rPr lang="en">
                <a:solidFill>
                  <a:srgbClr val="1F1F1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starts off really large (Forgiving in the beginning) but gets smaller so the constraint gets tighter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54" name="Google Shape;254;p32"/>
          <p:cNvSpPr/>
          <p:nvPr>
            <p:ph idx="2" type="pic"/>
          </p:nvPr>
        </p:nvSpPr>
        <p:spPr>
          <a:xfrm>
            <a:off x="5646899" y="2550"/>
            <a:ext cx="3497100" cy="5143500"/>
          </a:xfrm>
          <a:prstGeom prst="rect">
            <a:avLst/>
          </a:prstGeom>
        </p:spPr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37" y="1561799"/>
            <a:ext cx="3453426" cy="20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 flipH="1">
            <a:off x="4354678" y="1307100"/>
            <a:ext cx="4072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5" y="1039900"/>
            <a:ext cx="4049878" cy="306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843475" y="2166912"/>
            <a:ext cx="45873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Transmon Design</a:t>
            </a:r>
            <a:endParaRPr sz="3800"/>
          </a:p>
        </p:txBody>
      </p:sp>
      <p:sp>
        <p:nvSpPr>
          <p:cNvPr id="267" name="Google Shape;267;p34"/>
          <p:cNvSpPr txBox="1"/>
          <p:nvPr>
            <p:ph idx="2" type="title"/>
          </p:nvPr>
        </p:nvSpPr>
        <p:spPr>
          <a:xfrm>
            <a:off x="3843475" y="1251000"/>
            <a:ext cx="16179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↑</a:t>
            </a:r>
            <a:r>
              <a:rPr lang="en" sz="4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↓</a:t>
            </a:r>
            <a:r>
              <a:rPr lang="en"/>
              <a:t>&gt;</a:t>
            </a:r>
            <a:endParaRPr/>
          </a:p>
        </p:txBody>
      </p:sp>
      <p:sp>
        <p:nvSpPr>
          <p:cNvPr id="268" name="Google Shape;268;p34"/>
          <p:cNvSpPr txBox="1"/>
          <p:nvPr>
            <p:ph idx="1" type="subTitle"/>
          </p:nvPr>
        </p:nvSpPr>
        <p:spPr>
          <a:xfrm>
            <a:off x="3843475" y="3167400"/>
            <a:ext cx="39264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Ah! There’s the quantum mayhem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what the hell is a transmon?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36412" l="58164" r="0" t="31042"/>
          <a:stretch/>
        </p:blipFill>
        <p:spPr>
          <a:xfrm flipH="1" rot="5400000">
            <a:off x="-1238249" y="1238250"/>
            <a:ext cx="5143501" cy="2666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34"/>
          <p:cNvGrpSpPr/>
          <p:nvPr/>
        </p:nvGrpSpPr>
        <p:grpSpPr>
          <a:xfrm flipH="1">
            <a:off x="6461266" y="539501"/>
            <a:ext cx="1966880" cy="1229561"/>
            <a:chOff x="5692063" y="2878600"/>
            <a:chExt cx="2254562" cy="1409400"/>
          </a:xfrm>
        </p:grpSpPr>
        <p:sp>
          <p:nvSpPr>
            <p:cNvPr id="271" name="Google Shape;271;p34"/>
            <p:cNvSpPr/>
            <p:nvPr/>
          </p:nvSpPr>
          <p:spPr>
            <a:xfrm>
              <a:off x="6537225" y="2878600"/>
              <a:ext cx="1409400" cy="14094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6185162" y="3258250"/>
              <a:ext cx="650100" cy="6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692063" y="3526781"/>
              <a:ext cx="877482" cy="113038"/>
            </a:xfrm>
            <a:custGeom>
              <a:rect b="b" l="l" r="r" t="t"/>
              <a:pathLst>
                <a:path extrusionOk="0" h="962025" w="7977111">
                  <a:moveTo>
                    <a:pt x="6645669" y="962025"/>
                  </a:moveTo>
                  <a:cubicBezTo>
                    <a:pt x="6269518" y="962025"/>
                    <a:pt x="6077113" y="739797"/>
                    <a:pt x="5907796" y="543544"/>
                  </a:cubicBezTo>
                  <a:cubicBezTo>
                    <a:pt x="5745214" y="354987"/>
                    <a:pt x="5603796" y="192405"/>
                    <a:pt x="5315189" y="192405"/>
                  </a:cubicBezTo>
                  <a:cubicBezTo>
                    <a:pt x="5026581" y="192405"/>
                    <a:pt x="4886125" y="354987"/>
                    <a:pt x="4723543" y="543544"/>
                  </a:cubicBezTo>
                  <a:cubicBezTo>
                    <a:pt x="4554227" y="739797"/>
                    <a:pt x="4362784" y="962025"/>
                    <a:pt x="3986632" y="962025"/>
                  </a:cubicBezTo>
                  <a:cubicBezTo>
                    <a:pt x="3610480" y="962025"/>
                    <a:pt x="3418075" y="739797"/>
                    <a:pt x="3248759" y="543544"/>
                  </a:cubicBezTo>
                  <a:cubicBezTo>
                    <a:pt x="3086177" y="354987"/>
                    <a:pt x="2944759" y="192405"/>
                    <a:pt x="2657113" y="192405"/>
                  </a:cubicBezTo>
                  <a:cubicBezTo>
                    <a:pt x="2369468" y="192405"/>
                    <a:pt x="2228050" y="354987"/>
                    <a:pt x="2065468" y="543544"/>
                  </a:cubicBezTo>
                  <a:cubicBezTo>
                    <a:pt x="1896151" y="739797"/>
                    <a:pt x="1704708" y="962025"/>
                    <a:pt x="1328557" y="962025"/>
                  </a:cubicBezTo>
                  <a:cubicBezTo>
                    <a:pt x="952405" y="962025"/>
                    <a:pt x="760962" y="739797"/>
                    <a:pt x="591645" y="543544"/>
                  </a:cubicBezTo>
                  <a:cubicBezTo>
                    <a:pt x="429063" y="354987"/>
                    <a:pt x="288608" y="192405"/>
                    <a:pt x="0" y="192405"/>
                  </a:cubicBezTo>
                  <a:lnTo>
                    <a:pt x="0" y="0"/>
                  </a:lnTo>
                  <a:cubicBezTo>
                    <a:pt x="376152" y="0"/>
                    <a:pt x="567595" y="222228"/>
                    <a:pt x="736911" y="418481"/>
                  </a:cubicBezTo>
                  <a:cubicBezTo>
                    <a:pt x="899493" y="607038"/>
                    <a:pt x="1039949" y="769620"/>
                    <a:pt x="1328557" y="769620"/>
                  </a:cubicBezTo>
                  <a:cubicBezTo>
                    <a:pt x="1617164" y="769620"/>
                    <a:pt x="1757620" y="607038"/>
                    <a:pt x="1920202" y="418481"/>
                  </a:cubicBezTo>
                  <a:cubicBezTo>
                    <a:pt x="2089518" y="222228"/>
                    <a:pt x="2280961" y="0"/>
                    <a:pt x="2658075" y="0"/>
                  </a:cubicBezTo>
                  <a:cubicBezTo>
                    <a:pt x="3035189" y="0"/>
                    <a:pt x="3226632" y="222228"/>
                    <a:pt x="3395949" y="418481"/>
                  </a:cubicBezTo>
                  <a:cubicBezTo>
                    <a:pt x="3558531" y="607038"/>
                    <a:pt x="3699949" y="769620"/>
                    <a:pt x="3987594" y="769620"/>
                  </a:cubicBezTo>
                  <a:cubicBezTo>
                    <a:pt x="4275240" y="769620"/>
                    <a:pt x="4416657" y="607038"/>
                    <a:pt x="4579240" y="418481"/>
                  </a:cubicBezTo>
                  <a:cubicBezTo>
                    <a:pt x="4748556" y="222228"/>
                    <a:pt x="4939999" y="0"/>
                    <a:pt x="5316151" y="0"/>
                  </a:cubicBezTo>
                  <a:cubicBezTo>
                    <a:pt x="5692303" y="0"/>
                    <a:pt x="5884708" y="222228"/>
                    <a:pt x="6054024" y="418481"/>
                  </a:cubicBezTo>
                  <a:cubicBezTo>
                    <a:pt x="6216606" y="607038"/>
                    <a:pt x="6358024" y="769620"/>
                    <a:pt x="6646631" y="769620"/>
                  </a:cubicBezTo>
                  <a:cubicBezTo>
                    <a:pt x="6935239" y="769620"/>
                    <a:pt x="7075694" y="607038"/>
                    <a:pt x="7239239" y="418481"/>
                  </a:cubicBezTo>
                  <a:cubicBezTo>
                    <a:pt x="7408555" y="222228"/>
                    <a:pt x="7600960" y="0"/>
                    <a:pt x="7977112" y="0"/>
                  </a:cubicBezTo>
                  <a:lnTo>
                    <a:pt x="7977112" y="192405"/>
                  </a:lnTo>
                  <a:cubicBezTo>
                    <a:pt x="7688505" y="192405"/>
                    <a:pt x="7548049" y="354987"/>
                    <a:pt x="7384504" y="543544"/>
                  </a:cubicBezTo>
                  <a:cubicBezTo>
                    <a:pt x="7215188" y="739797"/>
                    <a:pt x="7022783" y="962025"/>
                    <a:pt x="6646631" y="962025"/>
                  </a:cubicBezTo>
                  <a:lnTo>
                    <a:pt x="6645669" y="962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34"/>
          <p:cNvGrpSpPr/>
          <p:nvPr/>
        </p:nvGrpSpPr>
        <p:grpSpPr>
          <a:xfrm rot="-5400000">
            <a:off x="1625968" y="3898026"/>
            <a:ext cx="534426" cy="877509"/>
            <a:chOff x="5741750" y="3809796"/>
            <a:chExt cx="674100" cy="1106709"/>
          </a:xfrm>
        </p:grpSpPr>
        <p:sp>
          <p:nvSpPr>
            <p:cNvPr id="275" name="Google Shape;275;p34"/>
            <p:cNvSpPr/>
            <p:nvPr/>
          </p:nvSpPr>
          <p:spPr>
            <a:xfrm>
              <a:off x="5741750" y="4242405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741750" y="3809796"/>
              <a:ext cx="674100" cy="674100"/>
            </a:xfrm>
            <a:prstGeom prst="pie">
              <a:avLst>
                <a:gd fmla="val 0" name="adj1"/>
                <a:gd fmla="val 10772809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Quantum Processor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200" y="1179700"/>
            <a:ext cx="37235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932713" y="1554750"/>
            <a:ext cx="2725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is an issue</a:t>
            </a:r>
            <a:endParaRPr/>
          </a:p>
        </p:txBody>
      </p:sp>
      <p:sp>
        <p:nvSpPr>
          <p:cNvPr id="288" name="Google Shape;288;p36"/>
          <p:cNvSpPr txBox="1"/>
          <p:nvPr>
            <p:ph idx="1" type="subTitle"/>
          </p:nvPr>
        </p:nvSpPr>
        <p:spPr>
          <a:xfrm>
            <a:off x="932713" y="2617950"/>
            <a:ext cx="27258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proper dimensions to the resonator to get a high </a:t>
            </a:r>
            <a:r>
              <a:rPr lang="en"/>
              <a:t>signal</a:t>
            </a:r>
            <a:r>
              <a:rPr lang="en"/>
              <a:t> to noise ratio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conditions</a:t>
            </a:r>
            <a:endParaRPr/>
          </a:p>
        </p:txBody>
      </p:sp>
      <p:sp>
        <p:nvSpPr>
          <p:cNvPr id="294" name="Google Shape;294;p37"/>
          <p:cNvSpPr txBox="1"/>
          <p:nvPr>
            <p:ph idx="1" type="subTitle"/>
          </p:nvPr>
        </p:nvSpPr>
        <p:spPr>
          <a:xfrm>
            <a:off x="5263025" y="1590425"/>
            <a:ext cx="34494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function: Minimize (l*w)/(SNR)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1: min(l,w) ≥ c/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𝞶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Constraint 2: T</a:t>
            </a:r>
            <a:r>
              <a:rPr baseline="-25000" lang="en">
                <a:latin typeface="DM Sans Medium"/>
                <a:ea typeface="DM Sans Medium"/>
                <a:cs typeface="DM Sans Medium"/>
                <a:sym typeface="DM Sans Medium"/>
              </a:rPr>
              <a:t>2   </a:t>
            </a:r>
            <a:r>
              <a:rPr lang="en"/>
              <a:t>≥ 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μ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Constraint 3: Δ⍵ </a:t>
            </a:r>
            <a:r>
              <a:rPr lang="en"/>
              <a:t>≥ 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100 MHz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95" name="Google Shape;295;p37"/>
          <p:cNvSpPr txBox="1"/>
          <p:nvPr>
            <p:ph idx="2" type="subTitle"/>
          </p:nvPr>
        </p:nvSpPr>
        <p:spPr>
          <a:xfrm>
            <a:off x="720000" y="1590425"/>
            <a:ext cx="41286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Rectangular Geometry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Material: Tantalum Based Transmon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Target SNR: 100 dB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Operating Frequency (𝞶): 5GHz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Coherence Time (T</a:t>
            </a:r>
            <a:r>
              <a:rPr baseline="-25000" lang="en"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): 1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μ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Anharmonic Spacing (Δ⍵): 100 MHz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Speed of Light 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(c)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: 3 * 10</a:t>
            </a:r>
            <a:r>
              <a:rPr baseline="30000" lang="en">
                <a:latin typeface="DM Sans Medium"/>
                <a:ea typeface="DM Sans Medium"/>
                <a:cs typeface="DM Sans Medium"/>
                <a:sym typeface="DM Sans Medium"/>
              </a:rPr>
              <a:t>8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 m/s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96" name="Google Shape;296;p37"/>
          <p:cNvSpPr txBox="1"/>
          <p:nvPr>
            <p:ph idx="3" type="subTitle"/>
          </p:nvPr>
        </p:nvSpPr>
        <p:spPr>
          <a:xfrm>
            <a:off x="5263025" y="1017725"/>
            <a:ext cx="271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</a:t>
            </a:r>
            <a:r>
              <a:rPr lang="en"/>
              <a:t> Functions</a:t>
            </a:r>
            <a:endParaRPr/>
          </a:p>
        </p:txBody>
      </p:sp>
      <p:sp>
        <p:nvSpPr>
          <p:cNvPr id="297" name="Google Shape;297;p37"/>
          <p:cNvSpPr txBox="1"/>
          <p:nvPr>
            <p:ph idx="4" type="subTitle"/>
          </p:nvPr>
        </p:nvSpPr>
        <p:spPr>
          <a:xfrm>
            <a:off x="720000" y="10177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s and Optics - Science - 10th Grade by Slidesgo">
  <a:themeElements>
    <a:clrScheme name="Simple Light">
      <a:dk1>
        <a:srgbClr val="041B2D"/>
      </a:dk1>
      <a:lt1>
        <a:srgbClr val="F8F8F8"/>
      </a:lt1>
      <a:dk2>
        <a:srgbClr val="C375DA"/>
      </a:dk2>
      <a:lt2>
        <a:srgbClr val="F58ACB"/>
      </a:lt2>
      <a:accent1>
        <a:srgbClr val="FF6D6D"/>
      </a:accent1>
      <a:accent2>
        <a:srgbClr val="FF973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1B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