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45"/>
  </p:notesMasterIdLst>
  <p:sldIdLst>
    <p:sldId id="256" r:id="rId2"/>
    <p:sldId id="308" r:id="rId3"/>
    <p:sldId id="299" r:id="rId4"/>
    <p:sldId id="260" r:id="rId5"/>
    <p:sldId id="345" r:id="rId6"/>
    <p:sldId id="261" r:id="rId7"/>
    <p:sldId id="297" r:id="rId8"/>
    <p:sldId id="346" r:id="rId9"/>
    <p:sldId id="262" r:id="rId10"/>
    <p:sldId id="266" r:id="rId11"/>
    <p:sldId id="269" r:id="rId12"/>
    <p:sldId id="270" r:id="rId13"/>
    <p:sldId id="271" r:id="rId14"/>
    <p:sldId id="300"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47" r:id="rId28"/>
    <p:sldId id="329" r:id="rId29"/>
    <p:sldId id="330" r:id="rId30"/>
    <p:sldId id="331" r:id="rId31"/>
    <p:sldId id="332" r:id="rId32"/>
    <p:sldId id="334" r:id="rId33"/>
    <p:sldId id="335" r:id="rId34"/>
    <p:sldId id="336" r:id="rId35"/>
    <p:sldId id="337" r:id="rId36"/>
    <p:sldId id="338" r:id="rId37"/>
    <p:sldId id="339" r:id="rId38"/>
    <p:sldId id="340" r:id="rId39"/>
    <p:sldId id="341" r:id="rId40"/>
    <p:sldId id="342" r:id="rId41"/>
    <p:sldId id="343" r:id="rId42"/>
    <p:sldId id="344" r:id="rId43"/>
    <p:sldId id="30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47" autoAdjust="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BB1664-AE5A-4FB7-87D0-5D04F4BE9EFA}" type="datetimeFigureOut">
              <a:rPr lang="en-IN" smtClean="0"/>
              <a:t>19-04-2023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B0D01-EE26-4931-BDC2-86F8B6188D93}" type="slidenum">
              <a:rPr lang="en-IN" smtClean="0"/>
              <a:t>‹#›</a:t>
            </a:fld>
            <a:endParaRPr lang="en-IN"/>
          </a:p>
        </p:txBody>
      </p:sp>
    </p:spTree>
    <p:extLst>
      <p:ext uri="{BB962C8B-B14F-4D97-AF65-F5344CB8AC3E}">
        <p14:creationId xmlns:p14="http://schemas.microsoft.com/office/powerpoint/2010/main" val="3401140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1</a:t>
            </a:fld>
            <a:endParaRPr lang="en-IN"/>
          </a:p>
        </p:txBody>
      </p:sp>
    </p:spTree>
    <p:extLst>
      <p:ext uri="{BB962C8B-B14F-4D97-AF65-F5344CB8AC3E}">
        <p14:creationId xmlns:p14="http://schemas.microsoft.com/office/powerpoint/2010/main" val="3119647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14</a:t>
            </a:fld>
            <a:endParaRPr lang="en-IN"/>
          </a:p>
        </p:txBody>
      </p:sp>
    </p:spTree>
    <p:extLst>
      <p:ext uri="{BB962C8B-B14F-4D97-AF65-F5344CB8AC3E}">
        <p14:creationId xmlns:p14="http://schemas.microsoft.com/office/powerpoint/2010/main" val="3588660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15</a:t>
            </a:fld>
            <a:endParaRPr lang="en-IN"/>
          </a:p>
        </p:txBody>
      </p:sp>
    </p:spTree>
    <p:extLst>
      <p:ext uri="{BB962C8B-B14F-4D97-AF65-F5344CB8AC3E}">
        <p14:creationId xmlns:p14="http://schemas.microsoft.com/office/powerpoint/2010/main" val="4083856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16</a:t>
            </a:fld>
            <a:endParaRPr lang="en-IN"/>
          </a:p>
        </p:txBody>
      </p:sp>
    </p:spTree>
    <p:extLst>
      <p:ext uri="{BB962C8B-B14F-4D97-AF65-F5344CB8AC3E}">
        <p14:creationId xmlns:p14="http://schemas.microsoft.com/office/powerpoint/2010/main" val="1740838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17</a:t>
            </a:fld>
            <a:endParaRPr lang="en-IN"/>
          </a:p>
        </p:txBody>
      </p:sp>
    </p:spTree>
    <p:extLst>
      <p:ext uri="{BB962C8B-B14F-4D97-AF65-F5344CB8AC3E}">
        <p14:creationId xmlns:p14="http://schemas.microsoft.com/office/powerpoint/2010/main" val="554261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18</a:t>
            </a:fld>
            <a:endParaRPr lang="en-IN"/>
          </a:p>
        </p:txBody>
      </p:sp>
    </p:spTree>
    <p:extLst>
      <p:ext uri="{BB962C8B-B14F-4D97-AF65-F5344CB8AC3E}">
        <p14:creationId xmlns:p14="http://schemas.microsoft.com/office/powerpoint/2010/main" val="178420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19</a:t>
            </a:fld>
            <a:endParaRPr lang="en-IN"/>
          </a:p>
        </p:txBody>
      </p:sp>
    </p:spTree>
    <p:extLst>
      <p:ext uri="{BB962C8B-B14F-4D97-AF65-F5344CB8AC3E}">
        <p14:creationId xmlns:p14="http://schemas.microsoft.com/office/powerpoint/2010/main" val="422205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20</a:t>
            </a:fld>
            <a:endParaRPr lang="en-IN"/>
          </a:p>
        </p:txBody>
      </p:sp>
    </p:spTree>
    <p:extLst>
      <p:ext uri="{BB962C8B-B14F-4D97-AF65-F5344CB8AC3E}">
        <p14:creationId xmlns:p14="http://schemas.microsoft.com/office/powerpoint/2010/main" val="3770261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21</a:t>
            </a:fld>
            <a:endParaRPr lang="en-IN"/>
          </a:p>
        </p:txBody>
      </p:sp>
    </p:spTree>
    <p:extLst>
      <p:ext uri="{BB962C8B-B14F-4D97-AF65-F5344CB8AC3E}">
        <p14:creationId xmlns:p14="http://schemas.microsoft.com/office/powerpoint/2010/main" val="29884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22</a:t>
            </a:fld>
            <a:endParaRPr lang="en-IN"/>
          </a:p>
        </p:txBody>
      </p:sp>
    </p:spTree>
    <p:extLst>
      <p:ext uri="{BB962C8B-B14F-4D97-AF65-F5344CB8AC3E}">
        <p14:creationId xmlns:p14="http://schemas.microsoft.com/office/powerpoint/2010/main" val="1500427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23</a:t>
            </a:fld>
            <a:endParaRPr lang="en-IN"/>
          </a:p>
        </p:txBody>
      </p:sp>
    </p:spTree>
    <p:extLst>
      <p:ext uri="{BB962C8B-B14F-4D97-AF65-F5344CB8AC3E}">
        <p14:creationId xmlns:p14="http://schemas.microsoft.com/office/powerpoint/2010/main" val="1146052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Times New Roman" panose="02020603050405020304" pitchFamily="18" charset="0"/>
                <a:ea typeface="Calibri" panose="020F0502020204030204" pitchFamily="34" charset="0"/>
              </a:rPr>
              <a:t>In real-estate business it is very important that the land-a-high valued asset to have accurate records which identify the current owner and also the all known previous owners’ history. Currently the existing solutions to trust the system are out of date. Storing, organizing and tracking all the information of property ownership records was challenging for the land registry agency when we have many land records to maintain and there might be many discrepancies within the paperwork such as forged documents and misinformation. Also, if the property owners want to buy any land they look into many aspects of all previous owners and history behind the land and area as they are going to buy for their future. In this way there are many challenges like, (a) Incidents of documents loss (b) Inefficient Verification (c) Delay due to cumbersome document-signing (d) Time taking process for registration and money transfer (e) Involvement of third parties or brokers</a:t>
            </a:r>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2</a:t>
            </a:fld>
            <a:endParaRPr lang="en-IN"/>
          </a:p>
        </p:txBody>
      </p:sp>
    </p:spTree>
    <p:extLst>
      <p:ext uri="{BB962C8B-B14F-4D97-AF65-F5344CB8AC3E}">
        <p14:creationId xmlns:p14="http://schemas.microsoft.com/office/powerpoint/2010/main" val="2615285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24</a:t>
            </a:fld>
            <a:endParaRPr lang="en-IN"/>
          </a:p>
        </p:txBody>
      </p:sp>
    </p:spTree>
    <p:extLst>
      <p:ext uri="{BB962C8B-B14F-4D97-AF65-F5344CB8AC3E}">
        <p14:creationId xmlns:p14="http://schemas.microsoft.com/office/powerpoint/2010/main" val="2899002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25</a:t>
            </a:fld>
            <a:endParaRPr lang="en-IN"/>
          </a:p>
        </p:txBody>
      </p:sp>
    </p:spTree>
    <p:extLst>
      <p:ext uri="{BB962C8B-B14F-4D97-AF65-F5344CB8AC3E}">
        <p14:creationId xmlns:p14="http://schemas.microsoft.com/office/powerpoint/2010/main" val="4054872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26</a:t>
            </a:fld>
            <a:endParaRPr lang="en-IN"/>
          </a:p>
        </p:txBody>
      </p:sp>
    </p:spTree>
    <p:extLst>
      <p:ext uri="{BB962C8B-B14F-4D97-AF65-F5344CB8AC3E}">
        <p14:creationId xmlns:p14="http://schemas.microsoft.com/office/powerpoint/2010/main" val="1005014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27</a:t>
            </a:fld>
            <a:endParaRPr lang="en-IN"/>
          </a:p>
        </p:txBody>
      </p:sp>
    </p:spTree>
    <p:extLst>
      <p:ext uri="{BB962C8B-B14F-4D97-AF65-F5344CB8AC3E}">
        <p14:creationId xmlns:p14="http://schemas.microsoft.com/office/powerpoint/2010/main" val="2190591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28</a:t>
            </a:fld>
            <a:endParaRPr lang="en-IN"/>
          </a:p>
        </p:txBody>
      </p:sp>
    </p:spTree>
    <p:extLst>
      <p:ext uri="{BB962C8B-B14F-4D97-AF65-F5344CB8AC3E}">
        <p14:creationId xmlns:p14="http://schemas.microsoft.com/office/powerpoint/2010/main" val="629528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29</a:t>
            </a:fld>
            <a:endParaRPr lang="en-IN"/>
          </a:p>
        </p:txBody>
      </p:sp>
    </p:spTree>
    <p:extLst>
      <p:ext uri="{BB962C8B-B14F-4D97-AF65-F5344CB8AC3E}">
        <p14:creationId xmlns:p14="http://schemas.microsoft.com/office/powerpoint/2010/main" val="4126688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30</a:t>
            </a:fld>
            <a:endParaRPr lang="en-IN"/>
          </a:p>
        </p:txBody>
      </p:sp>
    </p:spTree>
    <p:extLst>
      <p:ext uri="{BB962C8B-B14F-4D97-AF65-F5344CB8AC3E}">
        <p14:creationId xmlns:p14="http://schemas.microsoft.com/office/powerpoint/2010/main" val="889451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31</a:t>
            </a:fld>
            <a:endParaRPr lang="en-IN"/>
          </a:p>
        </p:txBody>
      </p:sp>
    </p:spTree>
    <p:extLst>
      <p:ext uri="{BB962C8B-B14F-4D97-AF65-F5344CB8AC3E}">
        <p14:creationId xmlns:p14="http://schemas.microsoft.com/office/powerpoint/2010/main" val="858067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32</a:t>
            </a:fld>
            <a:endParaRPr lang="en-IN"/>
          </a:p>
        </p:txBody>
      </p:sp>
    </p:spTree>
    <p:extLst>
      <p:ext uri="{BB962C8B-B14F-4D97-AF65-F5344CB8AC3E}">
        <p14:creationId xmlns:p14="http://schemas.microsoft.com/office/powerpoint/2010/main" val="3249837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33</a:t>
            </a:fld>
            <a:endParaRPr lang="en-IN"/>
          </a:p>
        </p:txBody>
      </p:sp>
    </p:spTree>
    <p:extLst>
      <p:ext uri="{BB962C8B-B14F-4D97-AF65-F5344CB8AC3E}">
        <p14:creationId xmlns:p14="http://schemas.microsoft.com/office/powerpoint/2010/main" val="9095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Times New Roman" panose="02020603050405020304" pitchFamily="18" charset="0"/>
                <a:ea typeface="Calibri" panose="020F0502020204030204" pitchFamily="34" charset="0"/>
              </a:rPr>
              <a:t>If we can develop a land registry model in UPPAAL using the similar lines of smart contracts in bitcoin protocols we can reduce many before mentioned challenges. Solution developed must be decentralized that enables buyers and sellers to deal directly without intermediaries. And using UPPAAL we can trace the malicious parties involved and inform victim parties about malicious activity before happening. As it is a multi-agent system, we involve two parties that are buyer and seller and Land Inspector to verify the documents and initiates transfer of property. And it creates a channel between them for transaction that is done in blockchain. And electronic signature is used in between sellers and buyers to sign the property ownership transfer of documents and those signatures also stored in blockchain. Transactions are stored in blockchain to ensure authenticity and traceability. And the benefits of using smart contracts in land registration are, (a) Incorporation of record integrity protection (b) Eliminating cost of third parties and brokers (c) Delivered transparency with smart contracts (d) Automated land registry and transaction process (e) Accelerated land registry and safer.</a:t>
            </a:r>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3</a:t>
            </a:fld>
            <a:endParaRPr lang="en-IN"/>
          </a:p>
        </p:txBody>
      </p:sp>
    </p:spTree>
    <p:extLst>
      <p:ext uri="{BB962C8B-B14F-4D97-AF65-F5344CB8AC3E}">
        <p14:creationId xmlns:p14="http://schemas.microsoft.com/office/powerpoint/2010/main" val="3396378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34</a:t>
            </a:fld>
            <a:endParaRPr lang="en-IN"/>
          </a:p>
        </p:txBody>
      </p:sp>
    </p:spTree>
    <p:extLst>
      <p:ext uri="{BB962C8B-B14F-4D97-AF65-F5344CB8AC3E}">
        <p14:creationId xmlns:p14="http://schemas.microsoft.com/office/powerpoint/2010/main" val="3148767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35</a:t>
            </a:fld>
            <a:endParaRPr lang="en-IN"/>
          </a:p>
        </p:txBody>
      </p:sp>
    </p:spTree>
    <p:extLst>
      <p:ext uri="{BB962C8B-B14F-4D97-AF65-F5344CB8AC3E}">
        <p14:creationId xmlns:p14="http://schemas.microsoft.com/office/powerpoint/2010/main" val="35698419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36</a:t>
            </a:fld>
            <a:endParaRPr lang="en-IN"/>
          </a:p>
        </p:txBody>
      </p:sp>
    </p:spTree>
    <p:extLst>
      <p:ext uri="{BB962C8B-B14F-4D97-AF65-F5344CB8AC3E}">
        <p14:creationId xmlns:p14="http://schemas.microsoft.com/office/powerpoint/2010/main" val="9973141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37</a:t>
            </a:fld>
            <a:endParaRPr lang="en-IN"/>
          </a:p>
        </p:txBody>
      </p:sp>
    </p:spTree>
    <p:extLst>
      <p:ext uri="{BB962C8B-B14F-4D97-AF65-F5344CB8AC3E}">
        <p14:creationId xmlns:p14="http://schemas.microsoft.com/office/powerpoint/2010/main" val="30560885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38</a:t>
            </a:fld>
            <a:endParaRPr lang="en-IN"/>
          </a:p>
        </p:txBody>
      </p:sp>
    </p:spTree>
    <p:extLst>
      <p:ext uri="{BB962C8B-B14F-4D97-AF65-F5344CB8AC3E}">
        <p14:creationId xmlns:p14="http://schemas.microsoft.com/office/powerpoint/2010/main" val="14769185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39</a:t>
            </a:fld>
            <a:endParaRPr lang="en-IN"/>
          </a:p>
        </p:txBody>
      </p:sp>
    </p:spTree>
    <p:extLst>
      <p:ext uri="{BB962C8B-B14F-4D97-AF65-F5344CB8AC3E}">
        <p14:creationId xmlns:p14="http://schemas.microsoft.com/office/powerpoint/2010/main" val="1773612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40</a:t>
            </a:fld>
            <a:endParaRPr lang="en-IN"/>
          </a:p>
        </p:txBody>
      </p:sp>
    </p:spTree>
    <p:extLst>
      <p:ext uri="{BB962C8B-B14F-4D97-AF65-F5344CB8AC3E}">
        <p14:creationId xmlns:p14="http://schemas.microsoft.com/office/powerpoint/2010/main" val="2936449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41</a:t>
            </a:fld>
            <a:endParaRPr lang="en-IN"/>
          </a:p>
        </p:txBody>
      </p:sp>
    </p:spTree>
    <p:extLst>
      <p:ext uri="{BB962C8B-B14F-4D97-AF65-F5344CB8AC3E}">
        <p14:creationId xmlns:p14="http://schemas.microsoft.com/office/powerpoint/2010/main" val="70622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42</a:t>
            </a:fld>
            <a:endParaRPr lang="en-IN"/>
          </a:p>
        </p:txBody>
      </p:sp>
    </p:spTree>
    <p:extLst>
      <p:ext uri="{BB962C8B-B14F-4D97-AF65-F5344CB8AC3E}">
        <p14:creationId xmlns:p14="http://schemas.microsoft.com/office/powerpoint/2010/main" val="26871373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43</a:t>
            </a:fld>
            <a:endParaRPr lang="en-IN"/>
          </a:p>
        </p:txBody>
      </p:sp>
    </p:spTree>
    <p:extLst>
      <p:ext uri="{BB962C8B-B14F-4D97-AF65-F5344CB8AC3E}">
        <p14:creationId xmlns:p14="http://schemas.microsoft.com/office/powerpoint/2010/main" val="430782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sz="3600" b="0" i="0" dirty="0">
                <a:solidFill>
                  <a:srgbClr val="D1D5DB"/>
                </a:solidFill>
                <a:effectLst/>
                <a:latin typeface="Söhne"/>
              </a:rPr>
              <a:t>Quality assurance: Validation helps to ensure that the software system is of high quality and meets the needs of its users. This can help to increase user satisfaction and reduce the likelihood of errors or defects.</a:t>
            </a:r>
          </a:p>
          <a:p>
            <a:pPr algn="l">
              <a:buFont typeface="+mj-lt"/>
              <a:buAutoNum type="arabicPeriod"/>
            </a:pPr>
            <a:r>
              <a:rPr lang="en-US" sz="3600" b="0" i="0" dirty="0">
                <a:solidFill>
                  <a:srgbClr val="D1D5DB"/>
                </a:solidFill>
                <a:effectLst/>
                <a:latin typeface="Söhne"/>
              </a:rPr>
              <a:t>Cost savings: Validation can help to identify errors or defects early in the development process, which can reduce the cost of fixing them later. This can result in significant cost savings over the lifetime of the software system.</a:t>
            </a:r>
          </a:p>
          <a:p>
            <a:pPr algn="l">
              <a:buFont typeface="+mj-lt"/>
              <a:buAutoNum type="arabicPeriod"/>
            </a:pPr>
            <a:r>
              <a:rPr lang="en-US" sz="3600" b="0" i="0" dirty="0">
                <a:solidFill>
                  <a:srgbClr val="D1D5DB"/>
                </a:solidFill>
                <a:effectLst/>
                <a:latin typeface="Söhne"/>
              </a:rPr>
              <a:t>Compliance: Validation can help to ensure that the software system complies with industry standards and regulations, such as safety or security standards. This can help to reduce the risk of legal or financial liabilities.</a:t>
            </a:r>
          </a:p>
          <a:p>
            <a:pPr algn="l">
              <a:buFont typeface="+mj-lt"/>
              <a:buAutoNum type="arabicPeriod"/>
            </a:pPr>
            <a:r>
              <a:rPr lang="en-US" sz="3600" b="0" i="0" dirty="0">
                <a:solidFill>
                  <a:srgbClr val="D1D5DB"/>
                </a:solidFill>
                <a:effectLst/>
                <a:latin typeface="Söhne"/>
              </a:rPr>
              <a:t>Improved reliability: Validation can help to identify potential errors or defects in the software system, which can improve its reliability and reduce the risk of system failure or downtime.</a:t>
            </a:r>
          </a:p>
          <a:p>
            <a:pPr algn="l">
              <a:buFont typeface="+mj-lt"/>
              <a:buAutoNum type="arabicPeriod"/>
            </a:pPr>
            <a:r>
              <a:rPr lang="en-US" sz="3600" b="0" i="0" dirty="0">
                <a:solidFill>
                  <a:srgbClr val="D1D5DB"/>
                </a:solidFill>
                <a:effectLst/>
                <a:latin typeface="Söhne"/>
              </a:rPr>
              <a:t>Customer satisfaction: Validation helps to ensure that the software system meets the needs and expectations of its users, which can improve customer satisfaction and loyalty.</a:t>
            </a:r>
          </a:p>
          <a:p>
            <a:pPr algn="l"/>
            <a:r>
              <a:rPr lang="en-US" sz="3600" b="0" i="0" dirty="0">
                <a:solidFill>
                  <a:srgbClr val="D1D5DB"/>
                </a:solidFill>
                <a:effectLst/>
                <a:latin typeface="Söhne"/>
              </a:rPr>
              <a:t>Overall, validation is required in software engineering to ensure that the software system is of high quality, meets the needs of its users, complies with industry standards and regulations, and is reliable and cost-effective. Without validation, software systems may be prone to errors, defects, and other issues that can lead to user dissatisfaction, system failure, or financial and legal liabilities.</a:t>
            </a:r>
          </a:p>
        </p:txBody>
      </p:sp>
      <p:sp>
        <p:nvSpPr>
          <p:cNvPr id="4" name="Slide Number Placeholder 3"/>
          <p:cNvSpPr>
            <a:spLocks noGrp="1"/>
          </p:cNvSpPr>
          <p:nvPr>
            <p:ph type="sldNum" sz="quarter" idx="5"/>
          </p:nvPr>
        </p:nvSpPr>
        <p:spPr/>
        <p:txBody>
          <a:bodyPr/>
          <a:lstStyle/>
          <a:p>
            <a:fld id="{127B0D01-EE26-4931-BDC2-86F8B6188D93}" type="slidenum">
              <a:rPr lang="en-IN" smtClean="0"/>
              <a:t>4</a:t>
            </a:fld>
            <a:endParaRPr lang="en-IN"/>
          </a:p>
        </p:txBody>
      </p:sp>
    </p:spTree>
    <p:extLst>
      <p:ext uri="{BB962C8B-B14F-4D97-AF65-F5344CB8AC3E}">
        <p14:creationId xmlns:p14="http://schemas.microsoft.com/office/powerpoint/2010/main" val="790623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sz="3600" b="0" i="0" dirty="0">
                <a:solidFill>
                  <a:srgbClr val="D1D5DB"/>
                </a:solidFill>
                <a:effectLst/>
                <a:latin typeface="Söhne"/>
              </a:rPr>
              <a:t>Formal methods: Formal methods involve the use of mathematical logic and formal languages to create precise models of systems. These models can be analyzed using automated tools to verify their correctness and behavior. Formal methods are particularly useful for safety-critical systems, such as avionics or medical devices.</a:t>
            </a:r>
          </a:p>
          <a:p>
            <a:pPr algn="l">
              <a:buFont typeface="+mj-lt"/>
              <a:buAutoNum type="arabicPeriod"/>
            </a:pPr>
            <a:r>
              <a:rPr lang="en-US" sz="3600" b="0" i="0" dirty="0">
                <a:solidFill>
                  <a:srgbClr val="D1D5DB"/>
                </a:solidFill>
                <a:effectLst/>
                <a:latin typeface="Söhne"/>
              </a:rPr>
              <a:t>Simulation: Simulation involves creating a simplified model of a system and running it under different conditions to observe its behavior. Simulations can be used to test hypotheses, optimize system performance, or predict future behavior. Simulation is widely used in engineering, physics, and economics, among other fields.</a:t>
            </a:r>
          </a:p>
          <a:p>
            <a:pPr algn="l">
              <a:buFont typeface="+mj-lt"/>
              <a:buAutoNum type="arabicPeriod"/>
            </a:pPr>
            <a:r>
              <a:rPr lang="en-US" sz="3600" b="0" i="0" dirty="0">
                <a:solidFill>
                  <a:srgbClr val="D1D5DB"/>
                </a:solidFill>
                <a:effectLst/>
                <a:latin typeface="Söhne"/>
              </a:rPr>
              <a:t>Model checking: Model checking involves the automatic verification of a model against a set of properties or specifications. Model checking can help to identify potential problems or errors in the model and suggest improvements. Model checking is commonly used in software engineering and hardware design.</a:t>
            </a:r>
          </a:p>
          <a:p>
            <a:pPr algn="l">
              <a:buFont typeface="+mj-lt"/>
              <a:buAutoNum type="arabicPeriod"/>
            </a:pPr>
            <a:r>
              <a:rPr lang="en-US" sz="3600" b="0" i="0" dirty="0">
                <a:solidFill>
                  <a:srgbClr val="D1D5DB"/>
                </a:solidFill>
                <a:effectLst/>
                <a:latin typeface="Söhne"/>
              </a:rPr>
              <a:t>Statistical analysis: Statistical analysis involves the use of statistical methods to analyze data and make predictions about the behavior of a system. Statistical analysis is commonly used in fields such as finance, marketing, and social sciences.</a:t>
            </a:r>
          </a:p>
          <a:p>
            <a:pPr algn="l">
              <a:buFont typeface="+mj-lt"/>
              <a:buAutoNum type="arabicPeriod"/>
            </a:pPr>
            <a:r>
              <a:rPr lang="en-US" sz="3600" b="0" i="0" dirty="0">
                <a:solidFill>
                  <a:srgbClr val="D1D5DB"/>
                </a:solidFill>
                <a:effectLst/>
                <a:latin typeface="Söhne"/>
              </a:rPr>
              <a:t>Machine learning: Machine learning involves the use of algorithms and statistical models to learn patterns in data and make predictions or decisions. Machine learning is widely used in fields such as artificial intelligence, robotics, and data analysis</a:t>
            </a:r>
          </a:p>
        </p:txBody>
      </p:sp>
      <p:sp>
        <p:nvSpPr>
          <p:cNvPr id="4" name="Slide Number Placeholder 3"/>
          <p:cNvSpPr>
            <a:spLocks noGrp="1"/>
          </p:cNvSpPr>
          <p:nvPr>
            <p:ph type="sldNum" sz="quarter" idx="5"/>
          </p:nvPr>
        </p:nvSpPr>
        <p:spPr/>
        <p:txBody>
          <a:bodyPr/>
          <a:lstStyle/>
          <a:p>
            <a:fld id="{127B0D01-EE26-4931-BDC2-86F8B6188D93}" type="slidenum">
              <a:rPr lang="en-IN" smtClean="0"/>
              <a:t>5</a:t>
            </a:fld>
            <a:endParaRPr lang="en-IN"/>
          </a:p>
        </p:txBody>
      </p:sp>
    </p:spTree>
    <p:extLst>
      <p:ext uri="{BB962C8B-B14F-4D97-AF65-F5344CB8AC3E}">
        <p14:creationId xmlns:p14="http://schemas.microsoft.com/office/powerpoint/2010/main" val="167627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6</a:t>
            </a:fld>
            <a:endParaRPr lang="en-IN"/>
          </a:p>
        </p:txBody>
      </p:sp>
    </p:spTree>
    <p:extLst>
      <p:ext uri="{BB962C8B-B14F-4D97-AF65-F5344CB8AC3E}">
        <p14:creationId xmlns:p14="http://schemas.microsoft.com/office/powerpoint/2010/main" val="2762952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7</a:t>
            </a:fld>
            <a:endParaRPr lang="en-IN"/>
          </a:p>
        </p:txBody>
      </p:sp>
    </p:spTree>
    <p:extLst>
      <p:ext uri="{BB962C8B-B14F-4D97-AF65-F5344CB8AC3E}">
        <p14:creationId xmlns:p14="http://schemas.microsoft.com/office/powerpoint/2010/main" val="2578509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B0D01-EE26-4931-BDC2-86F8B6188D93}" type="slidenum">
              <a:rPr lang="en-IN" smtClean="0"/>
              <a:t>8</a:t>
            </a:fld>
            <a:endParaRPr lang="en-IN"/>
          </a:p>
        </p:txBody>
      </p:sp>
    </p:spTree>
    <p:extLst>
      <p:ext uri="{BB962C8B-B14F-4D97-AF65-F5344CB8AC3E}">
        <p14:creationId xmlns:p14="http://schemas.microsoft.com/office/powerpoint/2010/main" val="2294731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Channels:-</a:t>
            </a:r>
          </a:p>
          <a:p>
            <a:pPr marL="628650" lvl="1" indent="-171450">
              <a:buFont typeface="Arial" panose="020B0604020202020204" pitchFamily="34" charset="0"/>
              <a:buChar char="•"/>
            </a:pPr>
            <a:r>
              <a:rPr lang="en-IN" dirty="0"/>
              <a:t>Regular</a:t>
            </a:r>
          </a:p>
          <a:p>
            <a:pPr marL="628650" lvl="1" indent="-171450">
              <a:buFont typeface="Arial" panose="020B0604020202020204" pitchFamily="34" charset="0"/>
              <a:buChar char="•"/>
            </a:pPr>
            <a:r>
              <a:rPr lang="en-IN" dirty="0"/>
              <a:t>Urgent</a:t>
            </a:r>
          </a:p>
          <a:p>
            <a:pPr marL="628650" lvl="1" indent="-171450">
              <a:buFont typeface="Arial" panose="020B0604020202020204" pitchFamily="34" charset="0"/>
              <a:buChar char="•"/>
            </a:pPr>
            <a:r>
              <a:rPr lang="en-IN" dirty="0"/>
              <a:t>Broadcast</a:t>
            </a:r>
          </a:p>
          <a:p>
            <a:pPr marL="171450" lvl="0" indent="-171450">
              <a:buFont typeface="Arial" panose="020B0604020202020204" pitchFamily="34" charset="0"/>
              <a:buChar char="•"/>
            </a:pPr>
            <a:r>
              <a:rPr lang="en-IN" dirty="0"/>
              <a:t>Locations:-</a:t>
            </a:r>
          </a:p>
          <a:p>
            <a:pPr marL="628650" lvl="1" indent="-171450">
              <a:buFont typeface="Arial" panose="020B0604020202020204" pitchFamily="34" charset="0"/>
              <a:buChar char="•"/>
            </a:pPr>
            <a:r>
              <a:rPr lang="en-IN" dirty="0"/>
              <a:t>Initial</a:t>
            </a:r>
          </a:p>
          <a:p>
            <a:pPr marL="628650" lvl="1" indent="-171450">
              <a:buFont typeface="Arial" panose="020B0604020202020204" pitchFamily="34" charset="0"/>
              <a:buChar char="•"/>
            </a:pPr>
            <a:r>
              <a:rPr lang="en-IN" dirty="0"/>
              <a:t>Urgent</a:t>
            </a:r>
          </a:p>
          <a:p>
            <a:pPr marL="628650" lvl="1" indent="-171450">
              <a:buFont typeface="Arial" panose="020B0604020202020204" pitchFamily="34" charset="0"/>
              <a:buChar char="•"/>
            </a:pPr>
            <a:r>
              <a:rPr lang="en-IN" dirty="0"/>
              <a:t>Committed</a:t>
            </a:r>
          </a:p>
          <a:p>
            <a:pPr marL="628650" lvl="1" indent="-171450">
              <a:buFont typeface="Arial" panose="020B0604020202020204" pitchFamily="34" charset="0"/>
              <a:buChar char="•"/>
            </a:pPr>
            <a:r>
              <a:rPr lang="en-IN" dirty="0"/>
              <a:t>Normal</a:t>
            </a:r>
          </a:p>
          <a:p>
            <a:pPr marL="171450" lvl="0" indent="-171450">
              <a:buFont typeface="Arial" panose="020B0604020202020204" pitchFamily="34" charset="0"/>
              <a:buChar char="•"/>
            </a:pPr>
            <a:r>
              <a:rPr lang="en-IN" dirty="0"/>
              <a:t>Invariants</a:t>
            </a:r>
          </a:p>
        </p:txBody>
      </p:sp>
      <p:sp>
        <p:nvSpPr>
          <p:cNvPr id="4" name="Slide Number Placeholder 3"/>
          <p:cNvSpPr>
            <a:spLocks noGrp="1"/>
          </p:cNvSpPr>
          <p:nvPr>
            <p:ph type="sldNum" sz="quarter" idx="5"/>
          </p:nvPr>
        </p:nvSpPr>
        <p:spPr/>
        <p:txBody>
          <a:bodyPr/>
          <a:lstStyle/>
          <a:p>
            <a:fld id="{127B0D01-EE26-4931-BDC2-86F8B6188D93}" type="slidenum">
              <a:rPr lang="en-IN" smtClean="0"/>
              <a:t>10</a:t>
            </a:fld>
            <a:endParaRPr lang="en-IN"/>
          </a:p>
        </p:txBody>
      </p:sp>
    </p:spTree>
    <p:extLst>
      <p:ext uri="{BB962C8B-B14F-4D97-AF65-F5344CB8AC3E}">
        <p14:creationId xmlns:p14="http://schemas.microsoft.com/office/powerpoint/2010/main" val="3302524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EB79-BE42-45FC-A482-2922ADED02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6A18C7-9CF2-E7BC-0B76-EABE8924DC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6F0789-3B94-69E9-C0B1-4C98A0D92CFE}"/>
              </a:ext>
            </a:extLst>
          </p:cNvPr>
          <p:cNvSpPr>
            <a:spLocks noGrp="1"/>
          </p:cNvSpPr>
          <p:nvPr>
            <p:ph type="dt" sz="half" idx="10"/>
          </p:nvPr>
        </p:nvSpPr>
        <p:spPr/>
        <p:txBody>
          <a:bodyPr/>
          <a:lstStyle/>
          <a:p>
            <a:fld id="{447A204C-44EE-4E90-90D1-6F096A3F6834}" type="datetimeFigureOut">
              <a:rPr lang="en-IN" smtClean="0"/>
              <a:t>19-04-2023</a:t>
            </a:fld>
            <a:endParaRPr lang="en-IN"/>
          </a:p>
        </p:txBody>
      </p:sp>
      <p:sp>
        <p:nvSpPr>
          <p:cNvPr id="5" name="Footer Placeholder 4">
            <a:extLst>
              <a:ext uri="{FF2B5EF4-FFF2-40B4-BE49-F238E27FC236}">
                <a16:creationId xmlns:a16="http://schemas.microsoft.com/office/drawing/2014/main" id="{06BF24B8-CEB1-9EB6-1AAC-24F3E8BC19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43CF69-B95C-AC59-8097-25320AD12DA8}"/>
              </a:ext>
            </a:extLst>
          </p:cNvPr>
          <p:cNvSpPr>
            <a:spLocks noGrp="1"/>
          </p:cNvSpPr>
          <p:nvPr>
            <p:ph type="sldNum" sz="quarter" idx="12"/>
          </p:nvPr>
        </p:nvSpPr>
        <p:spPr/>
        <p:txBody>
          <a:bodyPr/>
          <a:lstStyle/>
          <a:p>
            <a:fld id="{81BF5774-42F4-495C-A746-39CCAE23AAB9}" type="slidenum">
              <a:rPr lang="en-IN" smtClean="0"/>
              <a:t>‹#›</a:t>
            </a:fld>
            <a:endParaRPr lang="en-IN"/>
          </a:p>
        </p:txBody>
      </p:sp>
    </p:spTree>
    <p:extLst>
      <p:ext uri="{BB962C8B-B14F-4D97-AF65-F5344CB8AC3E}">
        <p14:creationId xmlns:p14="http://schemas.microsoft.com/office/powerpoint/2010/main" val="32129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5F87-238F-66F0-D3B2-3C5FCD796C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DB75BF-C8AE-4D88-0359-6445FEF715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A2CE0E-80EE-E977-6424-2BBA64B454C9}"/>
              </a:ext>
            </a:extLst>
          </p:cNvPr>
          <p:cNvSpPr>
            <a:spLocks noGrp="1"/>
          </p:cNvSpPr>
          <p:nvPr>
            <p:ph type="dt" sz="half" idx="10"/>
          </p:nvPr>
        </p:nvSpPr>
        <p:spPr/>
        <p:txBody>
          <a:bodyPr/>
          <a:lstStyle/>
          <a:p>
            <a:fld id="{447A204C-44EE-4E90-90D1-6F096A3F6834}" type="datetimeFigureOut">
              <a:rPr lang="en-IN" smtClean="0"/>
              <a:t>19-04-2023</a:t>
            </a:fld>
            <a:endParaRPr lang="en-IN"/>
          </a:p>
        </p:txBody>
      </p:sp>
      <p:sp>
        <p:nvSpPr>
          <p:cNvPr id="5" name="Footer Placeholder 4">
            <a:extLst>
              <a:ext uri="{FF2B5EF4-FFF2-40B4-BE49-F238E27FC236}">
                <a16:creationId xmlns:a16="http://schemas.microsoft.com/office/drawing/2014/main" id="{9622466B-DE11-8F69-FE9A-E10E82CED3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60D49-5C99-8F46-FC83-5D2FC6263F0F}"/>
              </a:ext>
            </a:extLst>
          </p:cNvPr>
          <p:cNvSpPr>
            <a:spLocks noGrp="1"/>
          </p:cNvSpPr>
          <p:nvPr>
            <p:ph type="sldNum" sz="quarter" idx="12"/>
          </p:nvPr>
        </p:nvSpPr>
        <p:spPr/>
        <p:txBody>
          <a:bodyPr/>
          <a:lstStyle/>
          <a:p>
            <a:fld id="{81BF5774-42F4-495C-A746-39CCAE23AAB9}" type="slidenum">
              <a:rPr lang="en-IN" smtClean="0"/>
              <a:t>‹#›</a:t>
            </a:fld>
            <a:endParaRPr lang="en-IN"/>
          </a:p>
        </p:txBody>
      </p:sp>
    </p:spTree>
    <p:extLst>
      <p:ext uri="{BB962C8B-B14F-4D97-AF65-F5344CB8AC3E}">
        <p14:creationId xmlns:p14="http://schemas.microsoft.com/office/powerpoint/2010/main" val="363353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AD534E-7A81-FD5B-8298-60A3B37EF3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92AFE2-5E3C-46B3-431A-FAAD744AA9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8F122B-6E74-6D3B-0B24-ED7691A5B587}"/>
              </a:ext>
            </a:extLst>
          </p:cNvPr>
          <p:cNvSpPr>
            <a:spLocks noGrp="1"/>
          </p:cNvSpPr>
          <p:nvPr>
            <p:ph type="dt" sz="half" idx="10"/>
          </p:nvPr>
        </p:nvSpPr>
        <p:spPr/>
        <p:txBody>
          <a:bodyPr/>
          <a:lstStyle/>
          <a:p>
            <a:fld id="{447A204C-44EE-4E90-90D1-6F096A3F6834}" type="datetimeFigureOut">
              <a:rPr lang="en-IN" smtClean="0"/>
              <a:t>19-04-2023</a:t>
            </a:fld>
            <a:endParaRPr lang="en-IN"/>
          </a:p>
        </p:txBody>
      </p:sp>
      <p:sp>
        <p:nvSpPr>
          <p:cNvPr id="5" name="Footer Placeholder 4">
            <a:extLst>
              <a:ext uri="{FF2B5EF4-FFF2-40B4-BE49-F238E27FC236}">
                <a16:creationId xmlns:a16="http://schemas.microsoft.com/office/drawing/2014/main" id="{22C0CC52-027D-F557-8804-8FC4B637D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36AD29-D7E1-A3E3-8183-7A3124E7641E}"/>
              </a:ext>
            </a:extLst>
          </p:cNvPr>
          <p:cNvSpPr>
            <a:spLocks noGrp="1"/>
          </p:cNvSpPr>
          <p:nvPr>
            <p:ph type="sldNum" sz="quarter" idx="12"/>
          </p:nvPr>
        </p:nvSpPr>
        <p:spPr/>
        <p:txBody>
          <a:bodyPr/>
          <a:lstStyle/>
          <a:p>
            <a:fld id="{81BF5774-42F4-495C-A746-39CCAE23AAB9}" type="slidenum">
              <a:rPr lang="en-IN" smtClean="0"/>
              <a:t>‹#›</a:t>
            </a:fld>
            <a:endParaRPr lang="en-IN"/>
          </a:p>
        </p:txBody>
      </p:sp>
    </p:spTree>
    <p:extLst>
      <p:ext uri="{BB962C8B-B14F-4D97-AF65-F5344CB8AC3E}">
        <p14:creationId xmlns:p14="http://schemas.microsoft.com/office/powerpoint/2010/main" val="65457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068B-D7FE-18CA-AD3A-7BEB37526C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008CC4-3674-D4A9-F869-B8D582A399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AD4D8D-EE74-0AB3-1696-32FE720ABE63}"/>
              </a:ext>
            </a:extLst>
          </p:cNvPr>
          <p:cNvSpPr>
            <a:spLocks noGrp="1"/>
          </p:cNvSpPr>
          <p:nvPr>
            <p:ph type="dt" sz="half" idx="10"/>
          </p:nvPr>
        </p:nvSpPr>
        <p:spPr/>
        <p:txBody>
          <a:bodyPr/>
          <a:lstStyle/>
          <a:p>
            <a:fld id="{447A204C-44EE-4E90-90D1-6F096A3F6834}" type="datetimeFigureOut">
              <a:rPr lang="en-IN" smtClean="0"/>
              <a:t>19-04-2023</a:t>
            </a:fld>
            <a:endParaRPr lang="en-IN"/>
          </a:p>
        </p:txBody>
      </p:sp>
      <p:sp>
        <p:nvSpPr>
          <p:cNvPr id="5" name="Footer Placeholder 4">
            <a:extLst>
              <a:ext uri="{FF2B5EF4-FFF2-40B4-BE49-F238E27FC236}">
                <a16:creationId xmlns:a16="http://schemas.microsoft.com/office/drawing/2014/main" id="{4FFF83AF-1BF9-CEC1-A079-397021B379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FE51EA-F5F5-971E-B8FE-E4800F826EDB}"/>
              </a:ext>
            </a:extLst>
          </p:cNvPr>
          <p:cNvSpPr>
            <a:spLocks noGrp="1"/>
          </p:cNvSpPr>
          <p:nvPr>
            <p:ph type="sldNum" sz="quarter" idx="12"/>
          </p:nvPr>
        </p:nvSpPr>
        <p:spPr/>
        <p:txBody>
          <a:bodyPr/>
          <a:lstStyle/>
          <a:p>
            <a:fld id="{81BF5774-42F4-495C-A746-39CCAE23AAB9}" type="slidenum">
              <a:rPr lang="en-IN" smtClean="0"/>
              <a:t>‹#›</a:t>
            </a:fld>
            <a:endParaRPr lang="en-IN"/>
          </a:p>
        </p:txBody>
      </p:sp>
    </p:spTree>
    <p:extLst>
      <p:ext uri="{BB962C8B-B14F-4D97-AF65-F5344CB8AC3E}">
        <p14:creationId xmlns:p14="http://schemas.microsoft.com/office/powerpoint/2010/main" val="245781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38BE-9F08-3FA0-934F-EEC2517B6F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CF404A-26DA-D366-25FB-B92E3F8E69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BD33B1-8CBC-C6A9-7C4B-05BA9058272A}"/>
              </a:ext>
            </a:extLst>
          </p:cNvPr>
          <p:cNvSpPr>
            <a:spLocks noGrp="1"/>
          </p:cNvSpPr>
          <p:nvPr>
            <p:ph type="dt" sz="half" idx="10"/>
          </p:nvPr>
        </p:nvSpPr>
        <p:spPr/>
        <p:txBody>
          <a:bodyPr/>
          <a:lstStyle/>
          <a:p>
            <a:fld id="{447A204C-44EE-4E90-90D1-6F096A3F6834}" type="datetimeFigureOut">
              <a:rPr lang="en-IN" smtClean="0"/>
              <a:t>19-04-2023</a:t>
            </a:fld>
            <a:endParaRPr lang="en-IN"/>
          </a:p>
        </p:txBody>
      </p:sp>
      <p:sp>
        <p:nvSpPr>
          <p:cNvPr id="5" name="Footer Placeholder 4">
            <a:extLst>
              <a:ext uri="{FF2B5EF4-FFF2-40B4-BE49-F238E27FC236}">
                <a16:creationId xmlns:a16="http://schemas.microsoft.com/office/drawing/2014/main" id="{BB712C4B-3421-1581-62C5-DF479F9BFD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326BBE-1CFC-9120-5881-C80ADAD1F5F7}"/>
              </a:ext>
            </a:extLst>
          </p:cNvPr>
          <p:cNvSpPr>
            <a:spLocks noGrp="1"/>
          </p:cNvSpPr>
          <p:nvPr>
            <p:ph type="sldNum" sz="quarter" idx="12"/>
          </p:nvPr>
        </p:nvSpPr>
        <p:spPr/>
        <p:txBody>
          <a:bodyPr/>
          <a:lstStyle/>
          <a:p>
            <a:fld id="{81BF5774-42F4-495C-A746-39CCAE23AAB9}" type="slidenum">
              <a:rPr lang="en-IN" smtClean="0"/>
              <a:t>‹#›</a:t>
            </a:fld>
            <a:endParaRPr lang="en-IN"/>
          </a:p>
        </p:txBody>
      </p:sp>
    </p:spTree>
    <p:extLst>
      <p:ext uri="{BB962C8B-B14F-4D97-AF65-F5344CB8AC3E}">
        <p14:creationId xmlns:p14="http://schemas.microsoft.com/office/powerpoint/2010/main" val="389537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99F3-39E4-C900-85EA-9DE6392718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CC0CB4-CD61-F4C7-2FA4-004E6DCE7B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DB8985-9B30-16CB-171F-558BCC6E13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154E54-2570-F212-87E6-21056654A5E8}"/>
              </a:ext>
            </a:extLst>
          </p:cNvPr>
          <p:cNvSpPr>
            <a:spLocks noGrp="1"/>
          </p:cNvSpPr>
          <p:nvPr>
            <p:ph type="dt" sz="half" idx="10"/>
          </p:nvPr>
        </p:nvSpPr>
        <p:spPr/>
        <p:txBody>
          <a:bodyPr/>
          <a:lstStyle/>
          <a:p>
            <a:fld id="{447A204C-44EE-4E90-90D1-6F096A3F6834}" type="datetimeFigureOut">
              <a:rPr lang="en-IN" smtClean="0"/>
              <a:t>19-04-2023</a:t>
            </a:fld>
            <a:endParaRPr lang="en-IN"/>
          </a:p>
        </p:txBody>
      </p:sp>
      <p:sp>
        <p:nvSpPr>
          <p:cNvPr id="6" name="Footer Placeholder 5">
            <a:extLst>
              <a:ext uri="{FF2B5EF4-FFF2-40B4-BE49-F238E27FC236}">
                <a16:creationId xmlns:a16="http://schemas.microsoft.com/office/drawing/2014/main" id="{D8D85BC8-650D-AF65-F5A4-70F41F9D43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87D0E5-EED2-BC78-6939-11F29172E2EB}"/>
              </a:ext>
            </a:extLst>
          </p:cNvPr>
          <p:cNvSpPr>
            <a:spLocks noGrp="1"/>
          </p:cNvSpPr>
          <p:nvPr>
            <p:ph type="sldNum" sz="quarter" idx="12"/>
          </p:nvPr>
        </p:nvSpPr>
        <p:spPr/>
        <p:txBody>
          <a:bodyPr/>
          <a:lstStyle/>
          <a:p>
            <a:fld id="{81BF5774-42F4-495C-A746-39CCAE23AAB9}" type="slidenum">
              <a:rPr lang="en-IN" smtClean="0"/>
              <a:t>‹#›</a:t>
            </a:fld>
            <a:endParaRPr lang="en-IN"/>
          </a:p>
        </p:txBody>
      </p:sp>
    </p:spTree>
    <p:extLst>
      <p:ext uri="{BB962C8B-B14F-4D97-AF65-F5344CB8AC3E}">
        <p14:creationId xmlns:p14="http://schemas.microsoft.com/office/powerpoint/2010/main" val="2453477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8A0DD-4D34-A30F-E4D8-E4F35108D7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F19C37-D7A7-9E94-6C09-E28F2A64A1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540DA-67D6-FD97-3971-F113B6E170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D45A4D-C271-69BD-2AC3-753EE5EB2A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A50B16-FC45-D6A2-E367-33855BA4F4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46B367-3061-28CF-593A-55BBA8689628}"/>
              </a:ext>
            </a:extLst>
          </p:cNvPr>
          <p:cNvSpPr>
            <a:spLocks noGrp="1"/>
          </p:cNvSpPr>
          <p:nvPr>
            <p:ph type="dt" sz="half" idx="10"/>
          </p:nvPr>
        </p:nvSpPr>
        <p:spPr/>
        <p:txBody>
          <a:bodyPr/>
          <a:lstStyle/>
          <a:p>
            <a:fld id="{447A204C-44EE-4E90-90D1-6F096A3F6834}" type="datetimeFigureOut">
              <a:rPr lang="en-IN" smtClean="0"/>
              <a:t>19-04-2023</a:t>
            </a:fld>
            <a:endParaRPr lang="en-IN"/>
          </a:p>
        </p:txBody>
      </p:sp>
      <p:sp>
        <p:nvSpPr>
          <p:cNvPr id="8" name="Footer Placeholder 7">
            <a:extLst>
              <a:ext uri="{FF2B5EF4-FFF2-40B4-BE49-F238E27FC236}">
                <a16:creationId xmlns:a16="http://schemas.microsoft.com/office/drawing/2014/main" id="{BDFC027F-39FB-B661-E2F2-2C24C65107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479652-69EE-BBDD-D9B1-33DFEDD61A12}"/>
              </a:ext>
            </a:extLst>
          </p:cNvPr>
          <p:cNvSpPr>
            <a:spLocks noGrp="1"/>
          </p:cNvSpPr>
          <p:nvPr>
            <p:ph type="sldNum" sz="quarter" idx="12"/>
          </p:nvPr>
        </p:nvSpPr>
        <p:spPr/>
        <p:txBody>
          <a:bodyPr/>
          <a:lstStyle/>
          <a:p>
            <a:fld id="{81BF5774-42F4-495C-A746-39CCAE23AAB9}" type="slidenum">
              <a:rPr lang="en-IN" smtClean="0"/>
              <a:t>‹#›</a:t>
            </a:fld>
            <a:endParaRPr lang="en-IN"/>
          </a:p>
        </p:txBody>
      </p:sp>
    </p:spTree>
    <p:extLst>
      <p:ext uri="{BB962C8B-B14F-4D97-AF65-F5344CB8AC3E}">
        <p14:creationId xmlns:p14="http://schemas.microsoft.com/office/powerpoint/2010/main" val="127942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A16E3-766B-661A-D527-1F23B8B9BB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0844CE-A0DE-B099-4D0C-7D2C7BCE5F04}"/>
              </a:ext>
            </a:extLst>
          </p:cNvPr>
          <p:cNvSpPr>
            <a:spLocks noGrp="1"/>
          </p:cNvSpPr>
          <p:nvPr>
            <p:ph type="dt" sz="half" idx="10"/>
          </p:nvPr>
        </p:nvSpPr>
        <p:spPr/>
        <p:txBody>
          <a:bodyPr/>
          <a:lstStyle/>
          <a:p>
            <a:fld id="{447A204C-44EE-4E90-90D1-6F096A3F6834}" type="datetimeFigureOut">
              <a:rPr lang="en-IN" smtClean="0"/>
              <a:t>19-04-2023</a:t>
            </a:fld>
            <a:endParaRPr lang="en-IN"/>
          </a:p>
        </p:txBody>
      </p:sp>
      <p:sp>
        <p:nvSpPr>
          <p:cNvPr id="4" name="Footer Placeholder 3">
            <a:extLst>
              <a:ext uri="{FF2B5EF4-FFF2-40B4-BE49-F238E27FC236}">
                <a16:creationId xmlns:a16="http://schemas.microsoft.com/office/drawing/2014/main" id="{0BB22D12-E047-5F3F-A94F-21A323ABC2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F62CA4-AB33-EE98-98DD-9E488711C4CE}"/>
              </a:ext>
            </a:extLst>
          </p:cNvPr>
          <p:cNvSpPr>
            <a:spLocks noGrp="1"/>
          </p:cNvSpPr>
          <p:nvPr>
            <p:ph type="sldNum" sz="quarter" idx="12"/>
          </p:nvPr>
        </p:nvSpPr>
        <p:spPr/>
        <p:txBody>
          <a:bodyPr/>
          <a:lstStyle/>
          <a:p>
            <a:fld id="{81BF5774-42F4-495C-A746-39CCAE23AAB9}" type="slidenum">
              <a:rPr lang="en-IN" smtClean="0"/>
              <a:t>‹#›</a:t>
            </a:fld>
            <a:endParaRPr lang="en-IN"/>
          </a:p>
        </p:txBody>
      </p:sp>
    </p:spTree>
    <p:extLst>
      <p:ext uri="{BB962C8B-B14F-4D97-AF65-F5344CB8AC3E}">
        <p14:creationId xmlns:p14="http://schemas.microsoft.com/office/powerpoint/2010/main" val="3620493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CCB37F-1549-D0D6-AEE6-4CB639090DC1}"/>
              </a:ext>
            </a:extLst>
          </p:cNvPr>
          <p:cNvSpPr>
            <a:spLocks noGrp="1"/>
          </p:cNvSpPr>
          <p:nvPr>
            <p:ph type="dt" sz="half" idx="10"/>
          </p:nvPr>
        </p:nvSpPr>
        <p:spPr/>
        <p:txBody>
          <a:bodyPr/>
          <a:lstStyle/>
          <a:p>
            <a:fld id="{447A204C-44EE-4E90-90D1-6F096A3F6834}" type="datetimeFigureOut">
              <a:rPr lang="en-IN" smtClean="0"/>
              <a:t>19-04-2023</a:t>
            </a:fld>
            <a:endParaRPr lang="en-IN"/>
          </a:p>
        </p:txBody>
      </p:sp>
      <p:sp>
        <p:nvSpPr>
          <p:cNvPr id="3" name="Footer Placeholder 2">
            <a:extLst>
              <a:ext uri="{FF2B5EF4-FFF2-40B4-BE49-F238E27FC236}">
                <a16:creationId xmlns:a16="http://schemas.microsoft.com/office/drawing/2014/main" id="{147EEF76-88A6-0D68-05B1-1B3DDF2019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DEAB76-69B6-2727-3F2B-E3C80542F8AE}"/>
              </a:ext>
            </a:extLst>
          </p:cNvPr>
          <p:cNvSpPr>
            <a:spLocks noGrp="1"/>
          </p:cNvSpPr>
          <p:nvPr>
            <p:ph type="sldNum" sz="quarter" idx="12"/>
          </p:nvPr>
        </p:nvSpPr>
        <p:spPr/>
        <p:txBody>
          <a:bodyPr/>
          <a:lstStyle/>
          <a:p>
            <a:fld id="{81BF5774-42F4-495C-A746-39CCAE23AAB9}" type="slidenum">
              <a:rPr lang="en-IN" smtClean="0"/>
              <a:t>‹#›</a:t>
            </a:fld>
            <a:endParaRPr lang="en-IN"/>
          </a:p>
        </p:txBody>
      </p:sp>
    </p:spTree>
    <p:extLst>
      <p:ext uri="{BB962C8B-B14F-4D97-AF65-F5344CB8AC3E}">
        <p14:creationId xmlns:p14="http://schemas.microsoft.com/office/powerpoint/2010/main" val="662301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8424-9480-ED46-0CDB-F35742BB71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AF67D4-20CD-8A06-B339-E8BACBCE74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2A7C4D-E7BA-FFFC-CE88-EB95DEAF0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AB9E8-EBCD-ECC3-C61B-314CFF6F6D60}"/>
              </a:ext>
            </a:extLst>
          </p:cNvPr>
          <p:cNvSpPr>
            <a:spLocks noGrp="1"/>
          </p:cNvSpPr>
          <p:nvPr>
            <p:ph type="dt" sz="half" idx="10"/>
          </p:nvPr>
        </p:nvSpPr>
        <p:spPr/>
        <p:txBody>
          <a:bodyPr/>
          <a:lstStyle/>
          <a:p>
            <a:fld id="{447A204C-44EE-4E90-90D1-6F096A3F6834}" type="datetimeFigureOut">
              <a:rPr lang="en-IN" smtClean="0"/>
              <a:t>19-04-2023</a:t>
            </a:fld>
            <a:endParaRPr lang="en-IN"/>
          </a:p>
        </p:txBody>
      </p:sp>
      <p:sp>
        <p:nvSpPr>
          <p:cNvPr id="6" name="Footer Placeholder 5">
            <a:extLst>
              <a:ext uri="{FF2B5EF4-FFF2-40B4-BE49-F238E27FC236}">
                <a16:creationId xmlns:a16="http://schemas.microsoft.com/office/drawing/2014/main" id="{EA6BCCBC-BE4F-4A79-1584-023628EBD5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0F2589-886D-08D3-9C77-FDC64E2179E0}"/>
              </a:ext>
            </a:extLst>
          </p:cNvPr>
          <p:cNvSpPr>
            <a:spLocks noGrp="1"/>
          </p:cNvSpPr>
          <p:nvPr>
            <p:ph type="sldNum" sz="quarter" idx="12"/>
          </p:nvPr>
        </p:nvSpPr>
        <p:spPr/>
        <p:txBody>
          <a:bodyPr/>
          <a:lstStyle/>
          <a:p>
            <a:fld id="{81BF5774-42F4-495C-A746-39CCAE23AAB9}" type="slidenum">
              <a:rPr lang="en-IN" smtClean="0"/>
              <a:t>‹#›</a:t>
            </a:fld>
            <a:endParaRPr lang="en-IN"/>
          </a:p>
        </p:txBody>
      </p:sp>
    </p:spTree>
    <p:extLst>
      <p:ext uri="{BB962C8B-B14F-4D97-AF65-F5344CB8AC3E}">
        <p14:creationId xmlns:p14="http://schemas.microsoft.com/office/powerpoint/2010/main" val="253918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AC62-0260-A21B-D6D0-4F9147DF2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A785C5-8579-E06E-C9C3-4D24DA99E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3ABA9A-4348-EBE5-1EF2-2FEEF7482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BCD700-5752-26DC-0803-B4293141AEEC}"/>
              </a:ext>
            </a:extLst>
          </p:cNvPr>
          <p:cNvSpPr>
            <a:spLocks noGrp="1"/>
          </p:cNvSpPr>
          <p:nvPr>
            <p:ph type="dt" sz="half" idx="10"/>
          </p:nvPr>
        </p:nvSpPr>
        <p:spPr/>
        <p:txBody>
          <a:bodyPr/>
          <a:lstStyle/>
          <a:p>
            <a:fld id="{447A204C-44EE-4E90-90D1-6F096A3F6834}" type="datetimeFigureOut">
              <a:rPr lang="en-IN" smtClean="0"/>
              <a:t>19-04-2023</a:t>
            </a:fld>
            <a:endParaRPr lang="en-IN"/>
          </a:p>
        </p:txBody>
      </p:sp>
      <p:sp>
        <p:nvSpPr>
          <p:cNvPr id="6" name="Footer Placeholder 5">
            <a:extLst>
              <a:ext uri="{FF2B5EF4-FFF2-40B4-BE49-F238E27FC236}">
                <a16:creationId xmlns:a16="http://schemas.microsoft.com/office/drawing/2014/main" id="{41E8A320-DE3F-AC34-F875-9867120BAD3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A85C03B-7E20-572A-B408-74BF92C6BD37}"/>
              </a:ext>
            </a:extLst>
          </p:cNvPr>
          <p:cNvSpPr>
            <a:spLocks noGrp="1"/>
          </p:cNvSpPr>
          <p:nvPr>
            <p:ph type="sldNum" sz="quarter" idx="12"/>
          </p:nvPr>
        </p:nvSpPr>
        <p:spPr/>
        <p:txBody>
          <a:bodyPr/>
          <a:lstStyle/>
          <a:p>
            <a:fld id="{81BF5774-42F4-495C-A746-39CCAE23AAB9}" type="slidenum">
              <a:rPr lang="en-IN" smtClean="0"/>
              <a:t>‹#›</a:t>
            </a:fld>
            <a:endParaRPr lang="en-IN"/>
          </a:p>
        </p:txBody>
      </p:sp>
    </p:spTree>
    <p:extLst>
      <p:ext uri="{BB962C8B-B14F-4D97-AF65-F5344CB8AC3E}">
        <p14:creationId xmlns:p14="http://schemas.microsoft.com/office/powerpoint/2010/main" val="895885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B81D39-8630-7716-86CE-8A993A4ABC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AB6484-C9C5-E514-533B-4812E5A58A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9D796D-0CD8-2C53-7C5F-22B5D76709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A204C-44EE-4E90-90D1-6F096A3F6834}" type="datetimeFigureOut">
              <a:rPr lang="en-IN" smtClean="0"/>
              <a:t>19-04-2023</a:t>
            </a:fld>
            <a:endParaRPr lang="en-IN"/>
          </a:p>
        </p:txBody>
      </p:sp>
      <p:sp>
        <p:nvSpPr>
          <p:cNvPr id="5" name="Footer Placeholder 4">
            <a:extLst>
              <a:ext uri="{FF2B5EF4-FFF2-40B4-BE49-F238E27FC236}">
                <a16:creationId xmlns:a16="http://schemas.microsoft.com/office/drawing/2014/main" id="{163C6B79-0D34-DBFB-3B8E-BD13495419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E94EAA-4BEE-B862-77D2-84C2B6B538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F5774-42F4-495C-A746-39CCAE23AAB9}" type="slidenum">
              <a:rPr lang="en-IN" smtClean="0"/>
              <a:t>‹#›</a:t>
            </a:fld>
            <a:endParaRPr lang="en-IN"/>
          </a:p>
        </p:txBody>
      </p:sp>
    </p:spTree>
    <p:extLst>
      <p:ext uri="{BB962C8B-B14F-4D97-AF65-F5344CB8AC3E}">
        <p14:creationId xmlns:p14="http://schemas.microsoft.com/office/powerpoint/2010/main" val="48117410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uppaal.org/" TargetMode="Externa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google.com/url?sa=i&amp;url=https%3A%2F%2Fwww.hillelwayne.com%2Fpost%2Fsafety-and-liveness%2F&amp;psig=AOvVaw1VnE3T91_OT2R3F3UdC53i&amp;ust=1668825345320000&amp;source=images&amp;cd=vfe&amp;ved=2ahUKEwiOgbyA2bb7AhUoyKACHRK8CtoQr4kDegUIARCKA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www.google.com/url?sa=i&amp;url=https%3A%2F%2Fwww.hillelwayne.com%2Fpost%2Fsafety-and-liveness%2F&amp;psig=AOvVaw1VnE3T91_OT2R3F3UdC53i&amp;ust=1668825345320000&amp;source=images&amp;cd=vfe&amp;ved=2ahUKEwiOgbyA2bb7AhUoyKACHRK8CtoQr4kDegUIARCKA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uppaal.org/"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hyperlink" Target="https://www.thegatewaydigital.com/success-story/blockchain-based-land-registry-platform/#:~:text=Smart%20contract%20triggers%20provide%20land,and%20initiates%20transfer%20of%20property." TargetMode="External"/><Relationship Id="rId5" Type="http://schemas.openxmlformats.org/officeDocument/2006/relationships/hyperlink" Target="https://en.wikipedia.org/wiki/Uppaal_Model_Checker" TargetMode="External"/><Relationship Id="rId4" Type="http://schemas.openxmlformats.org/officeDocument/2006/relationships/hyperlink" Target="https://en.wikipedia.org/wiki/Bitcoi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google.com/url?esrc=s&amp;q=&amp;rct=j&amp;sa=U&amp;url=http://ppedreiras.av.it.pt/resources/empse0809/slides/TheUppaalModelChecker-Julian.pdf&amp;ved=2ahUKEwiniavB2bb7AhXW3TgGHbDLAREQFnoECAoQAg&amp;usg=AOvVaw07ZFmhnyDTO7eIqGOdeOh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93A09C-0228-1F82-66DD-8059999A068C}"/>
              </a:ext>
            </a:extLst>
          </p:cNvPr>
          <p:cNvSpPr txBox="1"/>
          <p:nvPr/>
        </p:nvSpPr>
        <p:spPr>
          <a:xfrm>
            <a:off x="1362890" y="2705725"/>
            <a:ext cx="9466217" cy="769441"/>
          </a:xfrm>
          <a:prstGeom prst="rect">
            <a:avLst/>
          </a:prstGeom>
          <a:noFill/>
        </p:spPr>
        <p:txBody>
          <a:bodyPr wrap="square" rtlCol="0">
            <a:spAutoFit/>
          </a:bodyPr>
          <a:lstStyle/>
          <a:p>
            <a:pPr algn="ctr"/>
            <a:r>
              <a:rPr lang="en-US" sz="4400" u="sng" dirty="0"/>
              <a:t>Modeling Smart Contracts using UPPAAL</a:t>
            </a:r>
            <a:endParaRPr lang="en-IN" sz="4400" u="sng" dirty="0"/>
          </a:p>
        </p:txBody>
      </p:sp>
      <p:sp>
        <p:nvSpPr>
          <p:cNvPr id="5" name="TextBox 4">
            <a:extLst>
              <a:ext uri="{FF2B5EF4-FFF2-40B4-BE49-F238E27FC236}">
                <a16:creationId xmlns:a16="http://schemas.microsoft.com/office/drawing/2014/main" id="{F9C4F8FB-1A62-B20B-0CE8-A5DFE7D72228}"/>
              </a:ext>
            </a:extLst>
          </p:cNvPr>
          <p:cNvSpPr txBox="1"/>
          <p:nvPr/>
        </p:nvSpPr>
        <p:spPr>
          <a:xfrm>
            <a:off x="4745893" y="3558681"/>
            <a:ext cx="2106599" cy="738664"/>
          </a:xfrm>
          <a:prstGeom prst="rect">
            <a:avLst/>
          </a:prstGeom>
          <a:noFill/>
        </p:spPr>
        <p:txBody>
          <a:bodyPr wrap="square" rtlCol="0">
            <a:spAutoFit/>
          </a:bodyPr>
          <a:lstStyle/>
          <a:p>
            <a:r>
              <a:rPr lang="en-US" sz="1400" dirty="0"/>
              <a:t>UNDER THE SUPERVISION</a:t>
            </a:r>
          </a:p>
          <a:p>
            <a:pPr algn="ctr"/>
            <a:r>
              <a:rPr lang="en-US" sz="1400" dirty="0"/>
              <a:t>OF</a:t>
            </a:r>
          </a:p>
          <a:p>
            <a:r>
              <a:rPr lang="en-US" sz="1400" dirty="0"/>
              <a:t>DR. SRINIVAS PINISETTY</a:t>
            </a:r>
            <a:endParaRPr lang="en-IN" sz="1400" dirty="0"/>
          </a:p>
        </p:txBody>
      </p:sp>
      <p:sp>
        <p:nvSpPr>
          <p:cNvPr id="6" name="TextBox 5">
            <a:extLst>
              <a:ext uri="{FF2B5EF4-FFF2-40B4-BE49-F238E27FC236}">
                <a16:creationId xmlns:a16="http://schemas.microsoft.com/office/drawing/2014/main" id="{5667002B-84C2-218A-117D-DA35081A9320}"/>
              </a:ext>
            </a:extLst>
          </p:cNvPr>
          <p:cNvSpPr txBox="1"/>
          <p:nvPr/>
        </p:nvSpPr>
        <p:spPr>
          <a:xfrm>
            <a:off x="8882743" y="5333218"/>
            <a:ext cx="3030583" cy="646331"/>
          </a:xfrm>
          <a:prstGeom prst="rect">
            <a:avLst/>
          </a:prstGeom>
          <a:noFill/>
        </p:spPr>
        <p:txBody>
          <a:bodyPr wrap="square" rtlCol="0">
            <a:spAutoFit/>
          </a:bodyPr>
          <a:lstStyle/>
          <a:p>
            <a:r>
              <a:rPr lang="en-US" dirty="0"/>
              <a:t>Ashwin Kottapally</a:t>
            </a:r>
          </a:p>
          <a:p>
            <a:r>
              <a:rPr lang="en-US" dirty="0"/>
              <a:t>19CS01041</a:t>
            </a:r>
          </a:p>
        </p:txBody>
      </p:sp>
    </p:spTree>
    <p:extLst>
      <p:ext uri="{BB962C8B-B14F-4D97-AF65-F5344CB8AC3E}">
        <p14:creationId xmlns:p14="http://schemas.microsoft.com/office/powerpoint/2010/main" val="3599294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27843B-B0C4-7BF4-5E14-A74E476C11AF}"/>
              </a:ext>
            </a:extLst>
          </p:cNvPr>
          <p:cNvSpPr txBox="1"/>
          <p:nvPr/>
        </p:nvSpPr>
        <p:spPr>
          <a:xfrm>
            <a:off x="391886" y="400594"/>
            <a:ext cx="5329645" cy="461665"/>
          </a:xfrm>
          <a:prstGeom prst="rect">
            <a:avLst/>
          </a:prstGeom>
          <a:noFill/>
        </p:spPr>
        <p:txBody>
          <a:bodyPr wrap="square" rtlCol="0">
            <a:spAutoFit/>
          </a:bodyPr>
          <a:lstStyle/>
          <a:p>
            <a:r>
              <a:rPr lang="en-US" sz="2400" b="1" u="sng" dirty="0"/>
              <a:t>Structure of an UPPAAL Model</a:t>
            </a:r>
            <a:endParaRPr lang="en-IN" sz="2400" b="1" u="sng" dirty="0"/>
          </a:p>
        </p:txBody>
      </p:sp>
      <p:pic>
        <p:nvPicPr>
          <p:cNvPr id="4" name="Picture 3">
            <a:extLst>
              <a:ext uri="{FF2B5EF4-FFF2-40B4-BE49-F238E27FC236}">
                <a16:creationId xmlns:a16="http://schemas.microsoft.com/office/drawing/2014/main" id="{1EF9ABCA-3649-E7AB-D22B-30AE0CADE1B8}"/>
              </a:ext>
            </a:extLst>
          </p:cNvPr>
          <p:cNvPicPr>
            <a:picLocks noChangeAspect="1"/>
          </p:cNvPicPr>
          <p:nvPr/>
        </p:nvPicPr>
        <p:blipFill>
          <a:blip r:embed="rId3"/>
          <a:stretch>
            <a:fillRect/>
          </a:stretch>
        </p:blipFill>
        <p:spPr>
          <a:xfrm>
            <a:off x="3701927" y="1215828"/>
            <a:ext cx="4788146" cy="901746"/>
          </a:xfrm>
          <a:prstGeom prst="rect">
            <a:avLst/>
          </a:prstGeom>
        </p:spPr>
      </p:pic>
      <p:pic>
        <p:nvPicPr>
          <p:cNvPr id="7" name="Picture 6">
            <a:extLst>
              <a:ext uri="{FF2B5EF4-FFF2-40B4-BE49-F238E27FC236}">
                <a16:creationId xmlns:a16="http://schemas.microsoft.com/office/drawing/2014/main" id="{B20B1613-4828-F820-5C8F-7EF220677BA8}"/>
              </a:ext>
            </a:extLst>
          </p:cNvPr>
          <p:cNvPicPr>
            <a:picLocks noChangeAspect="1"/>
          </p:cNvPicPr>
          <p:nvPr/>
        </p:nvPicPr>
        <p:blipFill>
          <a:blip r:embed="rId4"/>
          <a:stretch>
            <a:fillRect/>
          </a:stretch>
        </p:blipFill>
        <p:spPr>
          <a:xfrm>
            <a:off x="4329438" y="3086196"/>
            <a:ext cx="3760825" cy="2499799"/>
          </a:xfrm>
          <a:prstGeom prst="rect">
            <a:avLst/>
          </a:prstGeom>
        </p:spPr>
      </p:pic>
      <p:sp>
        <p:nvSpPr>
          <p:cNvPr id="6" name="TextBox 5">
            <a:extLst>
              <a:ext uri="{FF2B5EF4-FFF2-40B4-BE49-F238E27FC236}">
                <a16:creationId xmlns:a16="http://schemas.microsoft.com/office/drawing/2014/main" id="{3544F29B-011B-75B3-229B-54B115C6F34D}"/>
              </a:ext>
            </a:extLst>
          </p:cNvPr>
          <p:cNvSpPr txBox="1"/>
          <p:nvPr/>
        </p:nvSpPr>
        <p:spPr>
          <a:xfrm>
            <a:off x="8311168" y="5237922"/>
            <a:ext cx="1220457" cy="276999"/>
          </a:xfrm>
          <a:prstGeom prst="rect">
            <a:avLst/>
          </a:prstGeom>
          <a:noFill/>
        </p:spPr>
        <p:txBody>
          <a:bodyPr wrap="square" rtlCol="0">
            <a:spAutoFit/>
          </a:bodyPr>
          <a:lstStyle/>
          <a:p>
            <a:r>
              <a:rPr lang="en-IN" sz="1200" dirty="0"/>
              <a:t>(</a:t>
            </a:r>
            <a:r>
              <a:rPr lang="en-IN" sz="1200" dirty="0">
                <a:hlinkClick r:id="rId5"/>
              </a:rPr>
              <a:t>source</a:t>
            </a:r>
            <a:r>
              <a:rPr lang="en-IN" sz="1200" dirty="0"/>
              <a:t>)</a:t>
            </a:r>
          </a:p>
        </p:txBody>
      </p:sp>
    </p:spTree>
    <p:extLst>
      <p:ext uri="{BB962C8B-B14F-4D97-AF65-F5344CB8AC3E}">
        <p14:creationId xmlns:p14="http://schemas.microsoft.com/office/powerpoint/2010/main" val="1940766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CB76FF-F555-834A-C9FA-D8B39DB5A9AD}"/>
              </a:ext>
            </a:extLst>
          </p:cNvPr>
          <p:cNvSpPr txBox="1"/>
          <p:nvPr/>
        </p:nvSpPr>
        <p:spPr>
          <a:xfrm>
            <a:off x="322217" y="374469"/>
            <a:ext cx="2612572" cy="461665"/>
          </a:xfrm>
          <a:prstGeom prst="rect">
            <a:avLst/>
          </a:prstGeom>
          <a:noFill/>
        </p:spPr>
        <p:txBody>
          <a:bodyPr wrap="square" rtlCol="0">
            <a:spAutoFit/>
          </a:bodyPr>
          <a:lstStyle/>
          <a:p>
            <a:r>
              <a:rPr lang="en-IN" sz="2400" b="1" u="sng" dirty="0"/>
              <a:t>Reachability</a:t>
            </a:r>
          </a:p>
        </p:txBody>
      </p:sp>
      <p:sp>
        <p:nvSpPr>
          <p:cNvPr id="4" name="TextBox 3">
            <a:extLst>
              <a:ext uri="{FF2B5EF4-FFF2-40B4-BE49-F238E27FC236}">
                <a16:creationId xmlns:a16="http://schemas.microsoft.com/office/drawing/2014/main" id="{BDE16A15-4DB3-139B-C422-5AADB02AD57B}"/>
              </a:ext>
            </a:extLst>
          </p:cNvPr>
          <p:cNvSpPr txBox="1"/>
          <p:nvPr/>
        </p:nvSpPr>
        <p:spPr>
          <a:xfrm>
            <a:off x="322216" y="939578"/>
            <a:ext cx="10223863"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mj-lt"/>
              </a:rPr>
              <a:t>E &lt;&gt; p - “Exists eventually p” meaning there exists a path in which p eventually holds</a:t>
            </a:r>
            <a:endParaRPr lang="en-IN" dirty="0">
              <a:latin typeface="+mj-lt"/>
            </a:endParaRPr>
          </a:p>
        </p:txBody>
      </p:sp>
      <p:pic>
        <p:nvPicPr>
          <p:cNvPr id="6" name="Picture 5">
            <a:extLst>
              <a:ext uri="{FF2B5EF4-FFF2-40B4-BE49-F238E27FC236}">
                <a16:creationId xmlns:a16="http://schemas.microsoft.com/office/drawing/2014/main" id="{989F2D18-8A1C-1AF0-4F2A-6B1D7023C448}"/>
              </a:ext>
            </a:extLst>
          </p:cNvPr>
          <p:cNvPicPr>
            <a:picLocks noChangeAspect="1"/>
          </p:cNvPicPr>
          <p:nvPr/>
        </p:nvPicPr>
        <p:blipFill rotWithShape="1">
          <a:blip r:embed="rId2"/>
          <a:srcRect l="3148"/>
          <a:stretch/>
        </p:blipFill>
        <p:spPr>
          <a:xfrm>
            <a:off x="3846502" y="1991543"/>
            <a:ext cx="2466315" cy="1860646"/>
          </a:xfrm>
          <a:prstGeom prst="rect">
            <a:avLst/>
          </a:prstGeom>
        </p:spPr>
      </p:pic>
      <p:sp>
        <p:nvSpPr>
          <p:cNvPr id="7" name="TextBox 6">
            <a:extLst>
              <a:ext uri="{FF2B5EF4-FFF2-40B4-BE49-F238E27FC236}">
                <a16:creationId xmlns:a16="http://schemas.microsoft.com/office/drawing/2014/main" id="{3440886B-87C5-E2B7-4B9B-6A26B74469AF}"/>
              </a:ext>
            </a:extLst>
          </p:cNvPr>
          <p:cNvSpPr txBox="1"/>
          <p:nvPr/>
        </p:nvSpPr>
        <p:spPr>
          <a:xfrm>
            <a:off x="322215" y="4103997"/>
            <a:ext cx="3013167" cy="461665"/>
          </a:xfrm>
          <a:prstGeom prst="rect">
            <a:avLst/>
          </a:prstGeom>
          <a:noFill/>
        </p:spPr>
        <p:txBody>
          <a:bodyPr wrap="square" rtlCol="0">
            <a:spAutoFit/>
          </a:bodyPr>
          <a:lstStyle/>
          <a:p>
            <a:r>
              <a:rPr lang="en-IN" sz="2400" b="1" u="sng" dirty="0"/>
              <a:t>Safety Properties</a:t>
            </a:r>
          </a:p>
        </p:txBody>
      </p:sp>
      <p:sp>
        <p:nvSpPr>
          <p:cNvPr id="9" name="TextBox 8">
            <a:extLst>
              <a:ext uri="{FF2B5EF4-FFF2-40B4-BE49-F238E27FC236}">
                <a16:creationId xmlns:a16="http://schemas.microsoft.com/office/drawing/2014/main" id="{205EA3BB-2C9A-E5B6-64C7-EB857739B3BE}"/>
              </a:ext>
            </a:extLst>
          </p:cNvPr>
          <p:cNvSpPr txBox="1"/>
          <p:nvPr/>
        </p:nvSpPr>
        <p:spPr>
          <a:xfrm>
            <a:off x="322215" y="4625761"/>
            <a:ext cx="8482151"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mj-lt"/>
              </a:rPr>
              <a:t>E [] p - “Exists globally p” meaning there exists a path in which p holds for all the states of the path</a:t>
            </a:r>
            <a:endParaRPr lang="en-IN" dirty="0">
              <a:latin typeface="+mj-lt"/>
            </a:endParaRPr>
          </a:p>
        </p:txBody>
      </p:sp>
      <p:pic>
        <p:nvPicPr>
          <p:cNvPr id="11" name="Picture 10">
            <a:extLst>
              <a:ext uri="{FF2B5EF4-FFF2-40B4-BE49-F238E27FC236}">
                <a16:creationId xmlns:a16="http://schemas.microsoft.com/office/drawing/2014/main" id="{86CCE327-BFD6-D4D3-2E77-65FED94B6409}"/>
              </a:ext>
            </a:extLst>
          </p:cNvPr>
          <p:cNvPicPr>
            <a:picLocks noChangeAspect="1"/>
          </p:cNvPicPr>
          <p:nvPr/>
        </p:nvPicPr>
        <p:blipFill>
          <a:blip r:embed="rId3"/>
          <a:stretch>
            <a:fillRect/>
          </a:stretch>
        </p:blipFill>
        <p:spPr>
          <a:xfrm>
            <a:off x="8719525" y="4334829"/>
            <a:ext cx="2298818" cy="1879697"/>
          </a:xfrm>
          <a:prstGeom prst="rect">
            <a:avLst/>
          </a:prstGeom>
        </p:spPr>
      </p:pic>
      <p:sp>
        <p:nvSpPr>
          <p:cNvPr id="5" name="TextBox 4">
            <a:extLst>
              <a:ext uri="{FF2B5EF4-FFF2-40B4-BE49-F238E27FC236}">
                <a16:creationId xmlns:a16="http://schemas.microsoft.com/office/drawing/2014/main" id="{A1BC787B-A793-3EC4-9F11-69DD5819EBB2}"/>
              </a:ext>
            </a:extLst>
          </p:cNvPr>
          <p:cNvSpPr txBox="1"/>
          <p:nvPr/>
        </p:nvSpPr>
        <p:spPr>
          <a:xfrm>
            <a:off x="6312817" y="3587178"/>
            <a:ext cx="795189" cy="280815"/>
          </a:xfrm>
          <a:prstGeom prst="rect">
            <a:avLst/>
          </a:prstGeom>
          <a:noFill/>
        </p:spPr>
        <p:txBody>
          <a:bodyPr wrap="square">
            <a:spAutoFit/>
          </a:bodyPr>
          <a:lstStyle/>
          <a:p>
            <a:r>
              <a:rPr lang="en-IN" sz="1200" dirty="0"/>
              <a:t>(</a:t>
            </a:r>
            <a:r>
              <a:rPr lang="en-IN" sz="1200" dirty="0">
                <a:hlinkClick r:id="rId4"/>
              </a:rPr>
              <a:t>source</a:t>
            </a:r>
            <a:r>
              <a:rPr lang="en-IN" sz="1200" dirty="0"/>
              <a:t>)</a:t>
            </a:r>
          </a:p>
        </p:txBody>
      </p:sp>
      <p:sp>
        <p:nvSpPr>
          <p:cNvPr id="8" name="TextBox 7">
            <a:extLst>
              <a:ext uri="{FF2B5EF4-FFF2-40B4-BE49-F238E27FC236}">
                <a16:creationId xmlns:a16="http://schemas.microsoft.com/office/drawing/2014/main" id="{75B35278-3B76-B48D-3FF0-CED4413731F5}"/>
              </a:ext>
            </a:extLst>
          </p:cNvPr>
          <p:cNvSpPr txBox="1"/>
          <p:nvPr/>
        </p:nvSpPr>
        <p:spPr>
          <a:xfrm>
            <a:off x="11018343" y="5933711"/>
            <a:ext cx="795189" cy="280815"/>
          </a:xfrm>
          <a:prstGeom prst="rect">
            <a:avLst/>
          </a:prstGeom>
          <a:noFill/>
        </p:spPr>
        <p:txBody>
          <a:bodyPr wrap="square">
            <a:spAutoFit/>
          </a:bodyPr>
          <a:lstStyle/>
          <a:p>
            <a:r>
              <a:rPr lang="en-IN" sz="1200" dirty="0"/>
              <a:t>(</a:t>
            </a:r>
            <a:r>
              <a:rPr lang="en-IN" sz="1200" dirty="0">
                <a:hlinkClick r:id="rId4"/>
              </a:rPr>
              <a:t>source</a:t>
            </a:r>
            <a:r>
              <a:rPr lang="en-IN" sz="1200" dirty="0"/>
              <a:t>)</a:t>
            </a:r>
          </a:p>
        </p:txBody>
      </p:sp>
    </p:spTree>
    <p:extLst>
      <p:ext uri="{BB962C8B-B14F-4D97-AF65-F5344CB8AC3E}">
        <p14:creationId xmlns:p14="http://schemas.microsoft.com/office/powerpoint/2010/main" val="3443431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53F8AB-4C99-79D5-C402-F93646C625BD}"/>
              </a:ext>
            </a:extLst>
          </p:cNvPr>
          <p:cNvSpPr txBox="1"/>
          <p:nvPr/>
        </p:nvSpPr>
        <p:spPr>
          <a:xfrm>
            <a:off x="252548" y="357051"/>
            <a:ext cx="3574733" cy="461665"/>
          </a:xfrm>
          <a:prstGeom prst="rect">
            <a:avLst/>
          </a:prstGeom>
          <a:noFill/>
        </p:spPr>
        <p:txBody>
          <a:bodyPr wrap="square" rtlCol="0">
            <a:spAutoFit/>
          </a:bodyPr>
          <a:lstStyle/>
          <a:p>
            <a:r>
              <a:rPr lang="en-IN" sz="2400" b="1" u="sng" dirty="0"/>
              <a:t>Liveness Properties</a:t>
            </a:r>
          </a:p>
        </p:txBody>
      </p:sp>
      <p:cxnSp>
        <p:nvCxnSpPr>
          <p:cNvPr id="5" name="Straight Connector 4">
            <a:extLst>
              <a:ext uri="{FF2B5EF4-FFF2-40B4-BE49-F238E27FC236}">
                <a16:creationId xmlns:a16="http://schemas.microsoft.com/office/drawing/2014/main" id="{E69489CC-F4D9-7B88-CBEC-3FD779A5F3B5}"/>
              </a:ext>
            </a:extLst>
          </p:cNvPr>
          <p:cNvCxnSpPr>
            <a:cxnSpLocks/>
          </p:cNvCxnSpPr>
          <p:nvPr/>
        </p:nvCxnSpPr>
        <p:spPr>
          <a:xfrm>
            <a:off x="5934608" y="818716"/>
            <a:ext cx="56605" cy="4963885"/>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F7DD43A-9836-9FDE-5BE8-7FF4B699F119}"/>
              </a:ext>
            </a:extLst>
          </p:cNvPr>
          <p:cNvSpPr txBox="1"/>
          <p:nvPr/>
        </p:nvSpPr>
        <p:spPr>
          <a:xfrm>
            <a:off x="380715" y="1337459"/>
            <a:ext cx="5553893" cy="646331"/>
          </a:xfrm>
          <a:prstGeom prst="rect">
            <a:avLst/>
          </a:prstGeom>
          <a:noFill/>
        </p:spPr>
        <p:txBody>
          <a:bodyPr wrap="square">
            <a:spAutoFit/>
          </a:bodyPr>
          <a:lstStyle/>
          <a:p>
            <a:r>
              <a:rPr lang="en-US" dirty="0">
                <a:latin typeface="+mj-lt"/>
              </a:rPr>
              <a:t>A&lt;&gt; p “Always eventually p” For all paths eventually p holds</a:t>
            </a:r>
            <a:endParaRPr lang="en-IN" dirty="0">
              <a:latin typeface="+mj-lt"/>
            </a:endParaRPr>
          </a:p>
        </p:txBody>
      </p:sp>
      <p:pic>
        <p:nvPicPr>
          <p:cNvPr id="12" name="Picture 11">
            <a:extLst>
              <a:ext uri="{FF2B5EF4-FFF2-40B4-BE49-F238E27FC236}">
                <a16:creationId xmlns:a16="http://schemas.microsoft.com/office/drawing/2014/main" id="{F3EF3C47-0B85-6E25-35F2-6665CADB07BD}"/>
              </a:ext>
            </a:extLst>
          </p:cNvPr>
          <p:cNvPicPr>
            <a:picLocks noChangeAspect="1"/>
          </p:cNvPicPr>
          <p:nvPr/>
        </p:nvPicPr>
        <p:blipFill>
          <a:blip r:embed="rId2"/>
          <a:stretch>
            <a:fillRect/>
          </a:stretch>
        </p:blipFill>
        <p:spPr>
          <a:xfrm>
            <a:off x="1700995" y="2876247"/>
            <a:ext cx="2584583" cy="1733639"/>
          </a:xfrm>
          <a:prstGeom prst="rect">
            <a:avLst/>
          </a:prstGeom>
        </p:spPr>
      </p:pic>
      <p:sp>
        <p:nvSpPr>
          <p:cNvPr id="14" name="TextBox 13">
            <a:extLst>
              <a:ext uri="{FF2B5EF4-FFF2-40B4-BE49-F238E27FC236}">
                <a16:creationId xmlns:a16="http://schemas.microsoft.com/office/drawing/2014/main" id="{6A1C58C5-8585-38D7-A11C-56E3C60C9721}"/>
              </a:ext>
            </a:extLst>
          </p:cNvPr>
          <p:cNvSpPr txBox="1"/>
          <p:nvPr/>
        </p:nvSpPr>
        <p:spPr>
          <a:xfrm>
            <a:off x="6264767" y="1241863"/>
            <a:ext cx="4970958" cy="923330"/>
          </a:xfrm>
          <a:prstGeom prst="rect">
            <a:avLst/>
          </a:prstGeom>
          <a:noFill/>
        </p:spPr>
        <p:txBody>
          <a:bodyPr wrap="square">
            <a:spAutoFit/>
          </a:bodyPr>
          <a:lstStyle/>
          <a:p>
            <a:r>
              <a:rPr lang="en-US" dirty="0">
                <a:latin typeface="+mj-lt"/>
              </a:rPr>
              <a:t>q--&gt;p “q always leads to p” Any path that “starts” with a state in which q holds reaches later a state in which p holds</a:t>
            </a:r>
            <a:endParaRPr lang="en-IN" dirty="0">
              <a:latin typeface="+mj-lt"/>
            </a:endParaRPr>
          </a:p>
        </p:txBody>
      </p:sp>
      <p:pic>
        <p:nvPicPr>
          <p:cNvPr id="16" name="Picture 15">
            <a:extLst>
              <a:ext uri="{FF2B5EF4-FFF2-40B4-BE49-F238E27FC236}">
                <a16:creationId xmlns:a16="http://schemas.microsoft.com/office/drawing/2014/main" id="{C7D84E14-E77A-31AB-952A-0259B8B8DE57}"/>
              </a:ext>
            </a:extLst>
          </p:cNvPr>
          <p:cNvPicPr>
            <a:picLocks noChangeAspect="1"/>
          </p:cNvPicPr>
          <p:nvPr/>
        </p:nvPicPr>
        <p:blipFill>
          <a:blip r:embed="rId3"/>
          <a:stretch>
            <a:fillRect/>
          </a:stretch>
        </p:blipFill>
        <p:spPr>
          <a:xfrm>
            <a:off x="7568313" y="3017383"/>
            <a:ext cx="2552831" cy="1797142"/>
          </a:xfrm>
          <a:prstGeom prst="rect">
            <a:avLst/>
          </a:prstGeom>
        </p:spPr>
      </p:pic>
      <p:sp>
        <p:nvSpPr>
          <p:cNvPr id="4" name="TextBox 3">
            <a:extLst>
              <a:ext uri="{FF2B5EF4-FFF2-40B4-BE49-F238E27FC236}">
                <a16:creationId xmlns:a16="http://schemas.microsoft.com/office/drawing/2014/main" id="{7E4FE739-5AEA-4A8D-E965-B5F799CB0F96}"/>
              </a:ext>
            </a:extLst>
          </p:cNvPr>
          <p:cNvSpPr txBox="1"/>
          <p:nvPr/>
        </p:nvSpPr>
        <p:spPr>
          <a:xfrm>
            <a:off x="4314903" y="4408730"/>
            <a:ext cx="795189" cy="280815"/>
          </a:xfrm>
          <a:prstGeom prst="rect">
            <a:avLst/>
          </a:prstGeom>
          <a:noFill/>
        </p:spPr>
        <p:txBody>
          <a:bodyPr wrap="square">
            <a:spAutoFit/>
          </a:bodyPr>
          <a:lstStyle/>
          <a:p>
            <a:r>
              <a:rPr lang="en-IN" sz="1200" dirty="0"/>
              <a:t>(</a:t>
            </a:r>
            <a:r>
              <a:rPr lang="en-IN" sz="1200" dirty="0">
                <a:hlinkClick r:id="rId4"/>
              </a:rPr>
              <a:t>source</a:t>
            </a:r>
            <a:r>
              <a:rPr lang="en-IN" sz="1200" dirty="0"/>
              <a:t>)</a:t>
            </a:r>
          </a:p>
        </p:txBody>
      </p:sp>
      <p:sp>
        <p:nvSpPr>
          <p:cNvPr id="6" name="TextBox 5">
            <a:extLst>
              <a:ext uri="{FF2B5EF4-FFF2-40B4-BE49-F238E27FC236}">
                <a16:creationId xmlns:a16="http://schemas.microsoft.com/office/drawing/2014/main" id="{F8EEF87D-4F1C-7969-E700-A66048ACA486}"/>
              </a:ext>
            </a:extLst>
          </p:cNvPr>
          <p:cNvSpPr txBox="1"/>
          <p:nvPr/>
        </p:nvSpPr>
        <p:spPr>
          <a:xfrm>
            <a:off x="10121144" y="4564373"/>
            <a:ext cx="795189" cy="280815"/>
          </a:xfrm>
          <a:prstGeom prst="rect">
            <a:avLst/>
          </a:prstGeom>
          <a:noFill/>
        </p:spPr>
        <p:txBody>
          <a:bodyPr wrap="square">
            <a:spAutoFit/>
          </a:bodyPr>
          <a:lstStyle/>
          <a:p>
            <a:r>
              <a:rPr lang="en-IN" sz="1200" dirty="0"/>
              <a:t>(</a:t>
            </a:r>
            <a:r>
              <a:rPr lang="en-IN" sz="1200" dirty="0">
                <a:hlinkClick r:id="rId4"/>
              </a:rPr>
              <a:t>source</a:t>
            </a:r>
            <a:r>
              <a:rPr lang="en-IN" sz="1200" dirty="0"/>
              <a:t>)</a:t>
            </a:r>
          </a:p>
        </p:txBody>
      </p:sp>
    </p:spTree>
    <p:extLst>
      <p:ext uri="{BB962C8B-B14F-4D97-AF65-F5344CB8AC3E}">
        <p14:creationId xmlns:p14="http://schemas.microsoft.com/office/powerpoint/2010/main" val="3375165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Deadlock Properties</a:t>
            </a:r>
          </a:p>
        </p:txBody>
      </p:sp>
      <p:sp>
        <p:nvSpPr>
          <p:cNvPr id="6" name="TextBox 5">
            <a:extLst>
              <a:ext uri="{FF2B5EF4-FFF2-40B4-BE49-F238E27FC236}">
                <a16:creationId xmlns:a16="http://schemas.microsoft.com/office/drawing/2014/main" id="{2682F381-8FEE-604B-C1F3-C479B3800821}"/>
              </a:ext>
            </a:extLst>
          </p:cNvPr>
          <p:cNvSpPr txBox="1"/>
          <p:nvPr/>
        </p:nvSpPr>
        <p:spPr>
          <a:xfrm>
            <a:off x="391886" y="957942"/>
            <a:ext cx="10496073"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A state is in a deadlock if it is impossible that the model evolves to a successor state neither by waiting some time nor by a transition between locations.</a:t>
            </a:r>
          </a:p>
          <a:p>
            <a:pPr marL="285750" indent="-285750">
              <a:buFont typeface="Arial" panose="020B0604020202020204" pitchFamily="34" charset="0"/>
              <a:buChar char="•"/>
            </a:pPr>
            <a:r>
              <a:rPr lang="en-US" dirty="0">
                <a:latin typeface="+mj-lt"/>
              </a:rPr>
              <a:t>Two typical examples:</a:t>
            </a:r>
          </a:p>
          <a:p>
            <a:pPr marL="742950" lvl="1" indent="-285750">
              <a:buFont typeface="Wingdings" panose="05000000000000000000" pitchFamily="2" charset="2"/>
              <a:buChar char="Ø"/>
            </a:pPr>
            <a:r>
              <a:rPr lang="en-US" dirty="0">
                <a:latin typeface="+mj-lt"/>
              </a:rPr>
              <a:t>E &lt;&gt; deadlock = “Exists deadlock”</a:t>
            </a:r>
          </a:p>
          <a:p>
            <a:pPr marL="742950" lvl="1" indent="-285750">
              <a:buFont typeface="Wingdings" panose="05000000000000000000" pitchFamily="2" charset="2"/>
              <a:buChar char="Ø"/>
            </a:pPr>
            <a:r>
              <a:rPr lang="en-US" dirty="0">
                <a:latin typeface="+mj-lt"/>
              </a:rPr>
              <a:t>A [] not deadlock = “There is no deadlock”</a:t>
            </a:r>
            <a:endParaRPr lang="en-IN" dirty="0">
              <a:latin typeface="+mj-lt"/>
            </a:endParaRPr>
          </a:p>
        </p:txBody>
      </p:sp>
    </p:spTree>
    <p:extLst>
      <p:ext uri="{BB962C8B-B14F-4D97-AF65-F5344CB8AC3E}">
        <p14:creationId xmlns:p14="http://schemas.microsoft.com/office/powerpoint/2010/main" val="239670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32453"/>
            <a:ext cx="3704554" cy="461665"/>
          </a:xfrm>
          <a:prstGeom prst="rect">
            <a:avLst/>
          </a:prstGeom>
          <a:noFill/>
        </p:spPr>
        <p:txBody>
          <a:bodyPr wrap="square" rtlCol="0">
            <a:spAutoFit/>
          </a:bodyPr>
          <a:lstStyle/>
          <a:p>
            <a:r>
              <a:rPr lang="en-IN" sz="2400" b="1" u="sng" dirty="0" err="1"/>
              <a:t>Modeling</a:t>
            </a:r>
            <a:r>
              <a:rPr lang="en-IN" sz="2400" b="1" u="sng" dirty="0"/>
              <a:t> &amp; Verification</a:t>
            </a:r>
          </a:p>
        </p:txBody>
      </p:sp>
      <p:sp>
        <p:nvSpPr>
          <p:cNvPr id="6" name="TextBox 5">
            <a:extLst>
              <a:ext uri="{FF2B5EF4-FFF2-40B4-BE49-F238E27FC236}">
                <a16:creationId xmlns:a16="http://schemas.microsoft.com/office/drawing/2014/main" id="{2682F381-8FEE-604B-C1F3-C479B3800821}"/>
              </a:ext>
            </a:extLst>
          </p:cNvPr>
          <p:cNvSpPr txBox="1"/>
          <p:nvPr/>
        </p:nvSpPr>
        <p:spPr>
          <a:xfrm>
            <a:off x="391886" y="957942"/>
            <a:ext cx="11696036" cy="2585323"/>
          </a:xfrm>
          <a:prstGeom prst="rect">
            <a:avLst/>
          </a:prstGeom>
          <a:noFill/>
        </p:spPr>
        <p:txBody>
          <a:bodyPr wrap="square" rtlCol="0">
            <a:spAutoFit/>
          </a:bodyPr>
          <a:lstStyle/>
          <a:p>
            <a:pPr marL="285750" indent="-285750" algn="just">
              <a:buFont typeface="Arial" panose="020B0604020202020204" pitchFamily="34" charset="0"/>
              <a:buChar char="•"/>
            </a:pPr>
            <a:r>
              <a:rPr lang="en-IN" u="sng" dirty="0">
                <a:effectLst/>
                <a:latin typeface="+mj-lt"/>
                <a:ea typeface="Calibri" panose="020F0502020204030204" pitchFamily="34" charset="0"/>
              </a:rPr>
              <a:t>Case-1</a:t>
            </a:r>
            <a:r>
              <a:rPr lang="en-IN" dirty="0">
                <a:effectLst/>
                <a:latin typeface="+mj-lt"/>
                <a:ea typeface="Calibri" panose="020F0502020204030204" pitchFamily="34" charset="0"/>
              </a:rPr>
              <a:t>: </a:t>
            </a:r>
            <a:r>
              <a:rPr lang="en-IN" dirty="0" err="1">
                <a:effectLst/>
                <a:latin typeface="+mj-lt"/>
                <a:ea typeface="Calibri" panose="020F0502020204030204" pitchFamily="34" charset="0"/>
              </a:rPr>
              <a:t>LandInspector</a:t>
            </a:r>
            <a:r>
              <a:rPr lang="en-IN" dirty="0">
                <a:effectLst/>
                <a:latin typeface="+mj-lt"/>
                <a:ea typeface="Calibri" panose="020F0502020204030204" pitchFamily="34" charset="0"/>
              </a:rPr>
              <a:t>, ALICE (Seller), BOB (Buyer), Adversary</a:t>
            </a:r>
          </a:p>
          <a:p>
            <a:pPr marL="285750" indent="-285750" algn="just">
              <a:buFont typeface="Arial" panose="020B0604020202020204" pitchFamily="34" charset="0"/>
              <a:buChar char="•"/>
            </a:pPr>
            <a:r>
              <a:rPr lang="en-IN" u="sng" dirty="0">
                <a:latin typeface="+mj-lt"/>
                <a:ea typeface="Calibri" panose="020F0502020204030204" pitchFamily="34" charset="0"/>
              </a:rPr>
              <a:t>Case-2</a:t>
            </a:r>
            <a:r>
              <a:rPr lang="en-IN" dirty="0">
                <a:latin typeface="+mj-lt"/>
                <a:ea typeface="Calibri" panose="020F0502020204030204" pitchFamily="34" charset="0"/>
              </a:rPr>
              <a:t>: </a:t>
            </a:r>
            <a:r>
              <a:rPr lang="en-IN" dirty="0" err="1">
                <a:effectLst/>
                <a:latin typeface="+mj-lt"/>
                <a:ea typeface="Calibri" panose="020F0502020204030204" pitchFamily="34" charset="0"/>
              </a:rPr>
              <a:t>LandInspector</a:t>
            </a:r>
            <a:r>
              <a:rPr lang="en-IN" dirty="0">
                <a:effectLst/>
                <a:latin typeface="+mj-lt"/>
                <a:ea typeface="Calibri" panose="020F0502020204030204" pitchFamily="34" charset="0"/>
              </a:rPr>
              <a:t>, Seller1, Seller2, Seller3, Seller4, Seller5, Buyer, Adversary</a:t>
            </a:r>
          </a:p>
          <a:p>
            <a:pPr marL="285750" indent="-285750" algn="just">
              <a:buFont typeface="Arial" panose="020B0604020202020204" pitchFamily="34" charset="0"/>
              <a:buChar char="•"/>
            </a:pPr>
            <a:endParaRPr lang="en-IN" dirty="0">
              <a:latin typeface="+mj-lt"/>
              <a:ea typeface="Calibri" panose="020F0502020204030204" pitchFamily="34" charset="0"/>
            </a:endParaRPr>
          </a:p>
          <a:p>
            <a:pPr marL="285750" indent="-285750" algn="just">
              <a:buFont typeface="Arial" panose="020B0604020202020204" pitchFamily="34" charset="0"/>
              <a:buChar char="•"/>
            </a:pPr>
            <a:r>
              <a:rPr lang="en-IN" dirty="0">
                <a:effectLst/>
                <a:latin typeface="+mj-lt"/>
                <a:ea typeface="Calibri" panose="020F0502020204030204" pitchFamily="34" charset="0"/>
              </a:rPr>
              <a:t>Land Inspector </a:t>
            </a:r>
            <a:r>
              <a:rPr lang="en-IN" dirty="0">
                <a:latin typeface="+mj-lt"/>
                <a:ea typeface="Calibri" panose="020F0502020204030204" pitchFamily="34" charset="0"/>
              </a:rPr>
              <a:t>does the task of inspecting the blockchain. It </a:t>
            </a:r>
            <a:r>
              <a:rPr lang="en-IN" dirty="0" err="1">
                <a:latin typeface="+mj-lt"/>
                <a:ea typeface="Calibri" panose="020F0502020204030204" pitchFamily="34" charset="0"/>
              </a:rPr>
              <a:t>analyzes</a:t>
            </a:r>
            <a:r>
              <a:rPr lang="en-IN" dirty="0">
                <a:latin typeface="+mj-lt"/>
                <a:ea typeface="Calibri" panose="020F0502020204030204" pitchFamily="34" charset="0"/>
              </a:rPr>
              <a:t> the transactions that are added into the blockchain and make sure transaction happen correctly.</a:t>
            </a:r>
          </a:p>
          <a:p>
            <a:pPr marL="285750" indent="-285750" algn="just">
              <a:buFont typeface="Arial" panose="020B0604020202020204" pitchFamily="34" charset="0"/>
              <a:buChar char="•"/>
            </a:pPr>
            <a:r>
              <a:rPr lang="en-IN" dirty="0">
                <a:effectLst/>
                <a:latin typeface="+mj-lt"/>
                <a:ea typeface="Calibri" panose="020F0502020204030204" pitchFamily="34" charset="0"/>
              </a:rPr>
              <a:t>Seller is the one that sells its land</a:t>
            </a:r>
            <a:r>
              <a:rPr lang="en-IN" dirty="0">
                <a:latin typeface="+mj-lt"/>
                <a:ea typeface="Calibri" panose="020F0502020204030204" pitchFamily="34" charset="0"/>
              </a:rPr>
              <a:t>.</a:t>
            </a:r>
          </a:p>
          <a:p>
            <a:pPr marL="285750" indent="-285750" algn="just">
              <a:buFont typeface="Arial" panose="020B0604020202020204" pitchFamily="34" charset="0"/>
              <a:buChar char="•"/>
            </a:pPr>
            <a:r>
              <a:rPr lang="en-IN" dirty="0">
                <a:effectLst/>
                <a:latin typeface="+mj-lt"/>
                <a:ea typeface="Calibri" panose="020F0502020204030204" pitchFamily="34" charset="0"/>
              </a:rPr>
              <a:t>Buyer is the one that buys the land from seller for a price.</a:t>
            </a:r>
          </a:p>
          <a:p>
            <a:pPr marL="285750" indent="-285750" algn="just">
              <a:buFont typeface="Arial" panose="020B0604020202020204" pitchFamily="34" charset="0"/>
              <a:buChar char="•"/>
            </a:pPr>
            <a:r>
              <a:rPr lang="en-IN" dirty="0">
                <a:latin typeface="+mj-lt"/>
                <a:ea typeface="Calibri" panose="020F0502020204030204" pitchFamily="34" charset="0"/>
              </a:rPr>
              <a:t>Adversary is the third party which tries to disturb the transactions happening between seller and buyer by introducing malicious transactions to confuse the blockchain.</a:t>
            </a:r>
            <a:endParaRPr lang="en-IN" dirty="0">
              <a:effectLst/>
              <a:latin typeface="+mj-lt"/>
              <a:ea typeface="Calibri" panose="020F0502020204030204" pitchFamily="34" charset="0"/>
            </a:endParaRPr>
          </a:p>
        </p:txBody>
      </p:sp>
    </p:spTree>
    <p:extLst>
      <p:ext uri="{BB962C8B-B14F-4D97-AF65-F5344CB8AC3E}">
        <p14:creationId xmlns:p14="http://schemas.microsoft.com/office/powerpoint/2010/main" val="551915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2" y="276520"/>
            <a:ext cx="5226523" cy="461665"/>
          </a:xfrm>
          <a:prstGeom prst="rect">
            <a:avLst/>
          </a:prstGeom>
          <a:noFill/>
        </p:spPr>
        <p:txBody>
          <a:bodyPr wrap="square" rtlCol="0">
            <a:spAutoFit/>
          </a:bodyPr>
          <a:lstStyle/>
          <a:p>
            <a:r>
              <a:rPr lang="en-IN" sz="2400" b="1" u="sng" dirty="0"/>
              <a:t>Case-1</a:t>
            </a:r>
            <a:r>
              <a:rPr lang="en-IN" sz="2400" b="1" dirty="0"/>
              <a:t>: </a:t>
            </a:r>
            <a:r>
              <a:rPr lang="en-IN" sz="2400" b="1" u="sng" dirty="0"/>
              <a:t>Global Declarations</a:t>
            </a:r>
          </a:p>
        </p:txBody>
      </p:sp>
      <p:sp>
        <p:nvSpPr>
          <p:cNvPr id="13" name="TextBox 12">
            <a:extLst>
              <a:ext uri="{FF2B5EF4-FFF2-40B4-BE49-F238E27FC236}">
                <a16:creationId xmlns:a16="http://schemas.microsoft.com/office/drawing/2014/main" id="{C5B5AC64-C191-4CE6-2356-D1317577B387}"/>
              </a:ext>
            </a:extLst>
          </p:cNvPr>
          <p:cNvSpPr txBox="1"/>
          <p:nvPr/>
        </p:nvSpPr>
        <p:spPr>
          <a:xfrm>
            <a:off x="1209101" y="998097"/>
            <a:ext cx="6097836" cy="1815882"/>
          </a:xfrm>
          <a:prstGeom prst="rect">
            <a:avLst/>
          </a:prstGeom>
          <a:noFill/>
        </p:spPr>
        <p:txBody>
          <a:bodyPr wrap="square">
            <a:spAutoFit/>
          </a:bodyPr>
          <a:lstStyle/>
          <a:p>
            <a:r>
              <a:rPr lang="en-US" sz="1400" b="0" dirty="0">
                <a:solidFill>
                  <a:srgbClr val="4B69C6"/>
                </a:solidFill>
                <a:effectLst/>
                <a:latin typeface="Consolas" panose="020B0609020204030204" pitchFamily="49" charset="0"/>
              </a:rPr>
              <a:t>typedef</a:t>
            </a:r>
            <a:r>
              <a:rPr lang="en-US"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struct</a:t>
            </a:r>
            <a:endParaRPr lang="en-US" sz="1400" b="0" dirty="0">
              <a:solidFill>
                <a:srgbClr val="333333"/>
              </a:solidFill>
              <a:effectLst/>
              <a:latin typeface="Consolas" panose="020B0609020204030204" pitchFamily="49" charset="0"/>
            </a:endParaRPr>
          </a:p>
          <a:p>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r>
              <a:rPr lang="en-US" sz="1400" b="0" dirty="0">
                <a:solidFill>
                  <a:srgbClr val="333333"/>
                </a:solidFill>
                <a:effectLst/>
                <a:latin typeface="Consolas" panose="020B0609020204030204" pitchFamily="49" charset="0"/>
              </a:rPr>
              <a:t>    </a:t>
            </a:r>
            <a:r>
              <a:rPr lang="en-US" sz="1400" b="0" dirty="0" err="1">
                <a:solidFill>
                  <a:srgbClr val="333333"/>
                </a:solidFill>
                <a:effectLst/>
                <a:latin typeface="Consolas" panose="020B0609020204030204" pitchFamily="49" charset="0"/>
              </a:rPr>
              <a:t>PartyId</a:t>
            </a:r>
            <a:r>
              <a:rPr lang="en-US" sz="1400" b="0" dirty="0">
                <a:solidFill>
                  <a:srgbClr val="333333"/>
                </a:solidFill>
                <a:effectLst/>
                <a:latin typeface="Consolas" panose="020B0609020204030204" pitchFamily="49" charset="0"/>
              </a:rPr>
              <a:t> Id</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r>
              <a:rPr lang="en-US"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int</a:t>
            </a:r>
            <a:r>
              <a:rPr lang="en-US" sz="1400" b="0" dirty="0">
                <a:solidFill>
                  <a:srgbClr val="333333"/>
                </a:solidFill>
                <a:effectLst/>
                <a:latin typeface="Consolas" panose="020B0609020204030204" pitchFamily="49" charset="0"/>
              </a:rPr>
              <a:t> balance</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r>
              <a:rPr lang="en-US"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bool</a:t>
            </a:r>
            <a:r>
              <a:rPr lang="en-US" sz="1400" b="0" dirty="0">
                <a:solidFill>
                  <a:srgbClr val="333333"/>
                </a:solidFill>
                <a:effectLst/>
                <a:latin typeface="Consolas" panose="020B0609020204030204" pitchFamily="49" charset="0"/>
              </a:rPr>
              <a:t> </a:t>
            </a:r>
            <a:r>
              <a:rPr lang="en-US" sz="1400" b="0" dirty="0" err="1">
                <a:solidFill>
                  <a:srgbClr val="7A3E9D"/>
                </a:solidFill>
                <a:effectLst/>
                <a:latin typeface="Consolas" panose="020B0609020204030204" pitchFamily="49" charset="0"/>
              </a:rPr>
              <a:t>own_land</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LAND_NUM</a:t>
            </a:r>
            <a:r>
              <a:rPr lang="en-US" sz="1400" b="0" dirty="0">
                <a:solidFill>
                  <a:srgbClr val="777777"/>
                </a:solidFill>
                <a:effectLst/>
                <a:latin typeface="Consolas" panose="020B0609020204030204" pitchFamily="49" charset="0"/>
              </a:rPr>
              <a:t>];</a:t>
            </a:r>
            <a:r>
              <a:rPr lang="en-US" sz="1400" b="0" i="1" dirty="0">
                <a:solidFill>
                  <a:srgbClr val="AAAAAA"/>
                </a:solidFill>
                <a:effectLst/>
                <a:latin typeface="Consolas" panose="020B0609020204030204" pitchFamily="49" charset="0"/>
              </a:rPr>
              <a:t> //bool of land owned</a:t>
            </a:r>
            <a:endParaRPr lang="en-US" sz="1400" b="0" dirty="0">
              <a:solidFill>
                <a:srgbClr val="333333"/>
              </a:solidFill>
              <a:effectLst/>
              <a:latin typeface="Consolas" panose="020B0609020204030204" pitchFamily="49" charset="0"/>
            </a:endParaRPr>
          </a:p>
          <a:p>
            <a:r>
              <a:rPr lang="en-US"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int</a:t>
            </a:r>
            <a:r>
              <a:rPr lang="en-US" sz="1400" b="0" dirty="0">
                <a:solidFill>
                  <a:srgbClr val="333333"/>
                </a:solidFill>
                <a:effectLst/>
                <a:latin typeface="Consolas" panose="020B0609020204030204" pitchFamily="49" charset="0"/>
              </a:rPr>
              <a:t> </a:t>
            </a:r>
            <a:r>
              <a:rPr lang="en-US" sz="1400" b="0" dirty="0" err="1">
                <a:solidFill>
                  <a:srgbClr val="333333"/>
                </a:solidFill>
                <a:effectLst/>
                <a:latin typeface="Consolas" panose="020B0609020204030204" pitchFamily="49" charset="0"/>
              </a:rPr>
              <a:t>secretkey</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r>
              <a:rPr lang="en-US"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int</a:t>
            </a:r>
            <a:r>
              <a:rPr lang="en-US" sz="1400" b="0" dirty="0">
                <a:solidFill>
                  <a:srgbClr val="333333"/>
                </a:solidFill>
                <a:effectLst/>
                <a:latin typeface="Consolas" panose="020B0609020204030204" pitchFamily="49" charset="0"/>
              </a:rPr>
              <a:t> </a:t>
            </a:r>
            <a:r>
              <a:rPr lang="en-US" sz="1400" b="0" dirty="0" err="1">
                <a:solidFill>
                  <a:srgbClr val="333333"/>
                </a:solidFill>
                <a:effectLst/>
                <a:latin typeface="Consolas" panose="020B0609020204030204" pitchFamily="49" charset="0"/>
              </a:rPr>
              <a:t>publickey</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Party</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2B101B36-335D-B8EA-2E78-30F3B84DE8A8}"/>
              </a:ext>
            </a:extLst>
          </p:cNvPr>
          <p:cNvSpPr txBox="1"/>
          <p:nvPr/>
        </p:nvSpPr>
        <p:spPr>
          <a:xfrm>
            <a:off x="1209101" y="3341509"/>
            <a:ext cx="6097836" cy="1600438"/>
          </a:xfrm>
          <a:prstGeom prst="rect">
            <a:avLst/>
          </a:prstGeom>
          <a:noFill/>
        </p:spPr>
        <p:txBody>
          <a:bodyPr wrap="square">
            <a:spAutoFit/>
          </a:bodyPr>
          <a:lstStyle/>
          <a:p>
            <a:r>
              <a:rPr lang="en-US" sz="1400" b="0" dirty="0">
                <a:solidFill>
                  <a:srgbClr val="4B69C6"/>
                </a:solidFill>
                <a:effectLst/>
                <a:latin typeface="Consolas" panose="020B0609020204030204" pitchFamily="49" charset="0"/>
              </a:rPr>
              <a:t>typedef</a:t>
            </a:r>
            <a:r>
              <a:rPr lang="en-US"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struct</a:t>
            </a:r>
            <a:endParaRPr lang="en-US" sz="1400" b="0" dirty="0">
              <a:solidFill>
                <a:srgbClr val="333333"/>
              </a:solidFill>
              <a:effectLst/>
              <a:latin typeface="Consolas" panose="020B0609020204030204" pitchFamily="49" charset="0"/>
            </a:endParaRPr>
          </a:p>
          <a:p>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r>
              <a:rPr lang="en-US" sz="1400" b="0" dirty="0">
                <a:solidFill>
                  <a:srgbClr val="333333"/>
                </a:solidFill>
                <a:effectLst/>
                <a:latin typeface="Consolas" panose="020B0609020204030204" pitchFamily="49" charset="0"/>
              </a:rPr>
              <a:t>    </a:t>
            </a:r>
            <a:r>
              <a:rPr lang="en-US" sz="1400" b="0" dirty="0" err="1">
                <a:solidFill>
                  <a:srgbClr val="333333"/>
                </a:solidFill>
                <a:effectLst/>
                <a:latin typeface="Consolas" panose="020B0609020204030204" pitchFamily="49" charset="0"/>
              </a:rPr>
              <a:t>PartyId</a:t>
            </a:r>
            <a:r>
              <a:rPr lang="en-US" sz="1400" b="0" dirty="0">
                <a:solidFill>
                  <a:srgbClr val="333333"/>
                </a:solidFill>
                <a:effectLst/>
                <a:latin typeface="Consolas" panose="020B0609020204030204" pitchFamily="49" charset="0"/>
              </a:rPr>
              <a:t> Id</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r>
              <a:rPr lang="en-US"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int</a:t>
            </a:r>
            <a:r>
              <a:rPr lang="en-US" sz="1400" b="0" dirty="0">
                <a:solidFill>
                  <a:srgbClr val="333333"/>
                </a:solidFill>
                <a:effectLst/>
                <a:latin typeface="Consolas" panose="020B0609020204030204" pitchFamily="49" charset="0"/>
              </a:rPr>
              <a:t> </a:t>
            </a:r>
            <a:r>
              <a:rPr lang="en-US" sz="1400" b="0" dirty="0" err="1">
                <a:solidFill>
                  <a:srgbClr val="333333"/>
                </a:solidFill>
                <a:effectLst/>
                <a:latin typeface="Consolas" panose="020B0609020204030204" pitchFamily="49" charset="0"/>
              </a:rPr>
              <a:t>amnt</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r>
              <a:rPr lang="en-US" sz="1400" b="0" dirty="0">
                <a:solidFill>
                  <a:srgbClr val="333333"/>
                </a:solidFill>
                <a:effectLst/>
                <a:latin typeface="Consolas" panose="020B0609020204030204" pitchFamily="49" charset="0"/>
              </a:rPr>
              <a:t>    LANDID </a:t>
            </a:r>
            <a:r>
              <a:rPr lang="en-US" sz="1400" b="0" dirty="0" err="1">
                <a:solidFill>
                  <a:srgbClr val="333333"/>
                </a:solidFill>
                <a:effectLst/>
                <a:latin typeface="Consolas" panose="020B0609020204030204" pitchFamily="49" charset="0"/>
              </a:rPr>
              <a:t>landId</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r>
              <a:rPr lang="en-US"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int</a:t>
            </a:r>
            <a:r>
              <a:rPr lang="en-US" sz="1400" b="0" dirty="0">
                <a:solidFill>
                  <a:srgbClr val="333333"/>
                </a:solidFill>
                <a:effectLst/>
                <a:latin typeface="Consolas" panose="020B0609020204030204" pitchFamily="49" charset="0"/>
              </a:rPr>
              <a:t> signature</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err="1">
                <a:solidFill>
                  <a:srgbClr val="333333"/>
                </a:solidFill>
                <a:effectLst/>
                <a:latin typeface="Consolas" panose="020B0609020204030204" pitchFamily="49" charset="0"/>
              </a:rPr>
              <a:t>smart_contract</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C6BD1BA8-B744-C563-F344-51FF72ECB119}"/>
              </a:ext>
            </a:extLst>
          </p:cNvPr>
          <p:cNvSpPr txBox="1"/>
          <p:nvPr/>
        </p:nvSpPr>
        <p:spPr>
          <a:xfrm>
            <a:off x="7306937" y="998097"/>
            <a:ext cx="6097836" cy="3754874"/>
          </a:xfrm>
          <a:prstGeom prst="rect">
            <a:avLst/>
          </a:prstGeom>
          <a:noFill/>
        </p:spPr>
        <p:txBody>
          <a:bodyPr wrap="square">
            <a:spAutoFit/>
          </a:bodyPr>
          <a:lstStyle/>
          <a:p>
            <a:r>
              <a:rPr lang="en-IN" sz="1400" b="0" i="1" dirty="0">
                <a:solidFill>
                  <a:srgbClr val="AAAAAA"/>
                </a:solidFill>
                <a:effectLst/>
                <a:latin typeface="Consolas" panose="020B0609020204030204" pitchFamily="49" charset="0"/>
              </a:rPr>
              <a:t>//Different states of transaction</a:t>
            </a:r>
            <a:endParaRPr lang="en-IN" sz="1400" b="0" dirty="0">
              <a:solidFill>
                <a:srgbClr val="333333"/>
              </a:solidFill>
              <a:effectLst/>
              <a:latin typeface="Consolas" panose="020B0609020204030204" pitchFamily="49" charset="0"/>
            </a:endParaRPr>
          </a:p>
          <a:p>
            <a:r>
              <a:rPr lang="en-IN" sz="1400" b="0" dirty="0" err="1">
                <a:solidFill>
                  <a:srgbClr val="4B69C6"/>
                </a:solidFill>
                <a:effectLst/>
                <a:latin typeface="Consolas" panose="020B0609020204030204" pitchFamily="49" charset="0"/>
              </a:rPr>
              <a:t>const</a:t>
            </a:r>
            <a:r>
              <a:rPr lang="en-IN" sz="1400" b="0" dirty="0">
                <a:solidFill>
                  <a:srgbClr val="333333"/>
                </a:solidFill>
                <a:effectLst/>
                <a:latin typeface="Consolas" panose="020B0609020204030204" pitchFamily="49" charset="0"/>
              </a:rPr>
              <a:t> Status CONFIRMED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0</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err="1">
                <a:solidFill>
                  <a:srgbClr val="4B69C6"/>
                </a:solidFill>
                <a:effectLst/>
                <a:latin typeface="Consolas" panose="020B0609020204030204" pitchFamily="49" charset="0"/>
              </a:rPr>
              <a:t>const</a:t>
            </a:r>
            <a:r>
              <a:rPr lang="en-IN" sz="1400" b="0" dirty="0">
                <a:solidFill>
                  <a:srgbClr val="333333"/>
                </a:solidFill>
                <a:effectLst/>
                <a:latin typeface="Consolas" panose="020B0609020204030204" pitchFamily="49" charset="0"/>
              </a:rPr>
              <a:t> Status SPENT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1</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err="1">
                <a:solidFill>
                  <a:srgbClr val="4B69C6"/>
                </a:solidFill>
                <a:effectLst/>
                <a:latin typeface="Consolas" panose="020B0609020204030204" pitchFamily="49" charset="0"/>
              </a:rPr>
              <a:t>const</a:t>
            </a:r>
            <a:r>
              <a:rPr lang="en-IN" sz="1400" b="0" dirty="0">
                <a:solidFill>
                  <a:srgbClr val="333333"/>
                </a:solidFill>
                <a:effectLst/>
                <a:latin typeface="Consolas" panose="020B0609020204030204" pitchFamily="49" charset="0"/>
              </a:rPr>
              <a:t> Status CANCELED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2</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br>
              <a:rPr lang="en-IN" sz="1400" b="0" dirty="0">
                <a:solidFill>
                  <a:srgbClr val="333333"/>
                </a:solidFill>
                <a:effectLst/>
                <a:latin typeface="Consolas" panose="020B0609020204030204" pitchFamily="49" charset="0"/>
              </a:rPr>
            </a:br>
            <a:r>
              <a:rPr lang="en-IN" sz="1400" b="0" dirty="0">
                <a:solidFill>
                  <a:srgbClr val="4B69C6"/>
                </a:solidFill>
                <a:effectLst/>
                <a:latin typeface="Consolas" panose="020B0609020204030204" pitchFamily="49" charset="0"/>
              </a:rPr>
              <a:t>typedef</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struct</a:t>
            </a:r>
            <a:endParaRPr lang="en-IN" sz="1400" b="0" dirty="0">
              <a:solidFill>
                <a:srgbClr val="333333"/>
              </a:solidFill>
              <a:effectLst/>
              <a:latin typeface="Consolas" panose="020B0609020204030204" pitchFamily="49" charset="0"/>
            </a:endParaRPr>
          </a:p>
          <a:p>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PartyId</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fromId</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PartyId</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toId</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int</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amnt</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LANDID </a:t>
            </a:r>
            <a:r>
              <a:rPr lang="en-IN" sz="1400" b="0" dirty="0" err="1">
                <a:solidFill>
                  <a:srgbClr val="333333"/>
                </a:solidFill>
                <a:effectLst/>
                <a:latin typeface="Consolas" panose="020B0609020204030204" pitchFamily="49" charset="0"/>
              </a:rPr>
              <a:t>landId</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Status </a:t>
            </a:r>
            <a:r>
              <a:rPr lang="en-IN" sz="1400" b="0" dirty="0" err="1">
                <a:solidFill>
                  <a:srgbClr val="333333"/>
                </a:solidFill>
                <a:effectLst/>
                <a:latin typeface="Consolas" panose="020B0609020204030204" pitchFamily="49" charset="0"/>
              </a:rPr>
              <a:t>status</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int</a:t>
            </a:r>
            <a:r>
              <a:rPr lang="en-IN" sz="1400" b="0" dirty="0">
                <a:solidFill>
                  <a:srgbClr val="333333"/>
                </a:solidFill>
                <a:effectLst/>
                <a:latin typeface="Consolas" panose="020B0609020204030204" pitchFamily="49" charset="0"/>
              </a:rPr>
              <a:t> signature1</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int</a:t>
            </a:r>
            <a:r>
              <a:rPr lang="en-IN" sz="1400" b="0" dirty="0">
                <a:solidFill>
                  <a:srgbClr val="333333"/>
                </a:solidFill>
                <a:effectLst/>
                <a:latin typeface="Consolas" panose="020B0609020204030204" pitchFamily="49" charset="0"/>
              </a:rPr>
              <a:t> signature2</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Tx</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br>
              <a:rPr lang="en-IN" sz="1400" b="0" dirty="0">
                <a:solidFill>
                  <a:srgbClr val="333333"/>
                </a:solidFill>
                <a:effectLst/>
                <a:latin typeface="Consolas" panose="020B0609020204030204" pitchFamily="49" charset="0"/>
              </a:rPr>
            </a:br>
            <a:r>
              <a:rPr lang="en-IN" sz="1400" b="0" dirty="0">
                <a:solidFill>
                  <a:srgbClr val="333333"/>
                </a:solidFill>
                <a:effectLst/>
                <a:latin typeface="Consolas" panose="020B0609020204030204" pitchFamily="49" charset="0"/>
              </a:rPr>
              <a:t>Tx </a:t>
            </a:r>
            <a:r>
              <a:rPr lang="en-IN" sz="1400" b="0" dirty="0">
                <a:solidFill>
                  <a:srgbClr val="7A3E9D"/>
                </a:solidFill>
                <a:effectLst/>
                <a:latin typeface="Consolas" panose="020B0609020204030204" pitchFamily="49" charset="0"/>
              </a:rPr>
              <a:t>blockchain</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TX_NUM</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p:txBody>
      </p:sp>
      <p:cxnSp>
        <p:nvCxnSpPr>
          <p:cNvPr id="19" name="Straight Connector 18">
            <a:extLst>
              <a:ext uri="{FF2B5EF4-FFF2-40B4-BE49-F238E27FC236}">
                <a16:creationId xmlns:a16="http://schemas.microsoft.com/office/drawing/2014/main" id="{72680B18-FD88-AFEE-02B7-A1DA277C957B}"/>
              </a:ext>
            </a:extLst>
          </p:cNvPr>
          <p:cNvCxnSpPr>
            <a:cxnSpLocks/>
          </p:cNvCxnSpPr>
          <p:nvPr/>
        </p:nvCxnSpPr>
        <p:spPr>
          <a:xfrm>
            <a:off x="6731306" y="846216"/>
            <a:ext cx="0" cy="49905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317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Global Declarations</a:t>
            </a:r>
          </a:p>
        </p:txBody>
      </p:sp>
      <p:sp>
        <p:nvSpPr>
          <p:cNvPr id="4" name="TextBox 3">
            <a:extLst>
              <a:ext uri="{FF2B5EF4-FFF2-40B4-BE49-F238E27FC236}">
                <a16:creationId xmlns:a16="http://schemas.microsoft.com/office/drawing/2014/main" id="{FDFCFFB2-758E-DFDD-C729-D91157FAEB8B}"/>
              </a:ext>
            </a:extLst>
          </p:cNvPr>
          <p:cNvSpPr txBox="1"/>
          <p:nvPr/>
        </p:nvSpPr>
        <p:spPr>
          <a:xfrm>
            <a:off x="955712" y="906745"/>
            <a:ext cx="10369627" cy="5262979"/>
          </a:xfrm>
          <a:prstGeom prst="rect">
            <a:avLst/>
          </a:prstGeom>
          <a:noFill/>
        </p:spPr>
        <p:txBody>
          <a:bodyPr wrap="square">
            <a:spAutoFit/>
          </a:bodyPr>
          <a:lstStyle/>
          <a:p>
            <a:r>
              <a:rPr lang="en-IN" sz="1400" b="0" dirty="0">
                <a:solidFill>
                  <a:srgbClr val="7A3E9D"/>
                </a:solidFill>
                <a:effectLst/>
                <a:latin typeface="Consolas" panose="020B0609020204030204" pitchFamily="49" charset="0"/>
              </a:rPr>
              <a:t>void</a:t>
            </a:r>
            <a:r>
              <a:rPr lang="en-IN" sz="1400" b="0" dirty="0">
                <a:solidFill>
                  <a:srgbClr val="333333"/>
                </a:solidFill>
                <a:effectLst/>
                <a:latin typeface="Consolas" panose="020B0609020204030204" pitchFamily="49" charset="0"/>
              </a:rPr>
              <a:t> </a:t>
            </a:r>
            <a:r>
              <a:rPr lang="en-IN" sz="1400" b="1" dirty="0" err="1">
                <a:solidFill>
                  <a:srgbClr val="AA3731"/>
                </a:solidFill>
                <a:effectLst/>
                <a:latin typeface="Consolas" panose="020B0609020204030204" pitchFamily="49" charset="0"/>
              </a:rPr>
              <a:t>sell_land</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PartyId</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id</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int</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amount</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LANDID </a:t>
            </a:r>
            <a:r>
              <a:rPr lang="en-IN" sz="1400" b="0" dirty="0" err="1">
                <a:solidFill>
                  <a:srgbClr val="7A3E9D"/>
                </a:solidFill>
                <a:effectLst/>
                <a:latin typeface="Consolas" panose="020B0609020204030204" pitchFamily="49" charset="0"/>
              </a:rPr>
              <a:t>landid</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smart_contract</a:t>
            </a:r>
            <a:r>
              <a:rPr lang="en-IN" sz="1400" b="0" dirty="0">
                <a:solidFill>
                  <a:srgbClr val="333333"/>
                </a:solidFill>
                <a:effectLst/>
                <a:latin typeface="Consolas" panose="020B0609020204030204" pitchFamily="49" charset="0"/>
              </a:rPr>
              <a:t> contract</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err="1">
                <a:solidFill>
                  <a:srgbClr val="7A3E9D"/>
                </a:solidFill>
                <a:effectLst/>
                <a:latin typeface="Consolas" panose="020B0609020204030204" pitchFamily="49" charset="0"/>
              </a:rPr>
              <a:t>contract</a:t>
            </a:r>
            <a:r>
              <a:rPr lang="en-IN" sz="1400" b="0" dirty="0" err="1">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Id</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id</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err="1">
                <a:solidFill>
                  <a:srgbClr val="7A3E9D"/>
                </a:solidFill>
                <a:effectLst/>
                <a:latin typeface="Consolas" panose="020B0609020204030204" pitchFamily="49" charset="0"/>
              </a:rPr>
              <a:t>contract</a:t>
            </a:r>
            <a:r>
              <a:rPr lang="en-IN" sz="1400" b="0" dirty="0" err="1">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amnt</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amount</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err="1">
                <a:solidFill>
                  <a:srgbClr val="7A3E9D"/>
                </a:solidFill>
                <a:effectLst/>
                <a:latin typeface="Consolas" panose="020B0609020204030204" pitchFamily="49" charset="0"/>
              </a:rPr>
              <a:t>contract</a:t>
            </a:r>
            <a:r>
              <a:rPr lang="en-IN" sz="1400" b="0" dirty="0" err="1">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landId</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landid</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err="1">
                <a:solidFill>
                  <a:srgbClr val="7A3E9D"/>
                </a:solidFill>
                <a:effectLst/>
                <a:latin typeface="Consolas" panose="020B0609020204030204" pitchFamily="49" charset="0"/>
              </a:rPr>
              <a:t>contract</a:t>
            </a:r>
            <a:r>
              <a:rPr lang="en-IN" sz="1400" b="0" dirty="0" err="1">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signature</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parties</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id</a:t>
            </a:r>
            <a:r>
              <a:rPr lang="en-IN" sz="1400" b="0" dirty="0">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secretkey</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parties</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id</a:t>
            </a:r>
            <a:r>
              <a:rPr lang="en-IN" sz="1400" b="0" dirty="0">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publickey</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err="1">
                <a:solidFill>
                  <a:srgbClr val="7A3E9D"/>
                </a:solidFill>
                <a:effectLst/>
                <a:latin typeface="Consolas" panose="020B0609020204030204" pitchFamily="49" charset="0"/>
              </a:rPr>
              <a:t>sc</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sc_curr</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contract</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sc_curr</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br>
              <a:rPr lang="en-IN" sz="1400" b="0" dirty="0">
                <a:solidFill>
                  <a:srgbClr val="333333"/>
                </a:solidFill>
                <a:effectLst/>
                <a:latin typeface="Consolas" panose="020B0609020204030204" pitchFamily="49" charset="0"/>
              </a:rPr>
            </a:br>
            <a:r>
              <a:rPr lang="en-IN" sz="1400" b="0" dirty="0">
                <a:solidFill>
                  <a:srgbClr val="7A3E9D"/>
                </a:solidFill>
                <a:effectLst/>
                <a:latin typeface="Consolas" panose="020B0609020204030204" pitchFamily="49" charset="0"/>
              </a:rPr>
              <a:t>void</a:t>
            </a:r>
            <a:r>
              <a:rPr lang="en-IN" sz="1400" b="0" dirty="0">
                <a:solidFill>
                  <a:srgbClr val="333333"/>
                </a:solidFill>
                <a:effectLst/>
                <a:latin typeface="Consolas" panose="020B0609020204030204" pitchFamily="49" charset="0"/>
              </a:rPr>
              <a:t> </a:t>
            </a:r>
            <a:r>
              <a:rPr lang="en-IN" sz="1400" b="1" dirty="0" err="1">
                <a:solidFill>
                  <a:srgbClr val="AA3731"/>
                </a:solidFill>
                <a:effectLst/>
                <a:latin typeface="Consolas" panose="020B0609020204030204" pitchFamily="49" charset="0"/>
              </a:rPr>
              <a:t>add_trans</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PartyId</a:t>
            </a:r>
            <a:r>
              <a:rPr lang="en-IN" sz="1400" b="0" dirty="0">
                <a:solidFill>
                  <a:srgbClr val="333333"/>
                </a:solidFill>
                <a:effectLst/>
                <a:latin typeface="Consolas" panose="020B0609020204030204" pitchFamily="49" charset="0"/>
              </a:rPr>
              <a:t> </a:t>
            </a:r>
            <a:r>
              <a:rPr lang="en-IN" sz="1400" b="0" dirty="0" err="1">
                <a:solidFill>
                  <a:srgbClr val="7A3E9D"/>
                </a:solidFill>
                <a:effectLst/>
                <a:latin typeface="Consolas" panose="020B0609020204030204" pitchFamily="49" charset="0"/>
              </a:rPr>
              <a:t>fromid</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PartyId</a:t>
            </a:r>
            <a:r>
              <a:rPr lang="en-IN" sz="1400" b="0" dirty="0">
                <a:solidFill>
                  <a:srgbClr val="333333"/>
                </a:solidFill>
                <a:effectLst/>
                <a:latin typeface="Consolas" panose="020B0609020204030204" pitchFamily="49" charset="0"/>
              </a:rPr>
              <a:t> </a:t>
            </a:r>
            <a:r>
              <a:rPr lang="en-IN" sz="1400" b="0" dirty="0" err="1">
                <a:solidFill>
                  <a:srgbClr val="7A3E9D"/>
                </a:solidFill>
                <a:effectLst/>
                <a:latin typeface="Consolas" panose="020B0609020204030204" pitchFamily="49" charset="0"/>
              </a:rPr>
              <a:t>toid</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int</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amount</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LANDID </a:t>
            </a:r>
            <a:r>
              <a:rPr lang="en-IN" sz="1400" b="0" dirty="0" err="1">
                <a:solidFill>
                  <a:srgbClr val="7A3E9D"/>
                </a:solidFill>
                <a:effectLst/>
                <a:latin typeface="Consolas" panose="020B0609020204030204" pitchFamily="49" charset="0"/>
              </a:rPr>
              <a:t>landid</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int</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Signature1</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int</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Signature2</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Tx transaction</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err="1">
                <a:solidFill>
                  <a:srgbClr val="7A3E9D"/>
                </a:solidFill>
                <a:effectLst/>
                <a:latin typeface="Consolas" panose="020B0609020204030204" pitchFamily="49" charset="0"/>
              </a:rPr>
              <a:t>transaction</a:t>
            </a:r>
            <a:r>
              <a:rPr lang="en-IN" sz="1400" b="0" dirty="0" err="1">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fromId</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fromid</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err="1">
                <a:solidFill>
                  <a:srgbClr val="7A3E9D"/>
                </a:solidFill>
                <a:effectLst/>
                <a:latin typeface="Consolas" panose="020B0609020204030204" pitchFamily="49" charset="0"/>
              </a:rPr>
              <a:t>transaction</a:t>
            </a:r>
            <a:r>
              <a:rPr lang="en-IN" sz="1400" b="0" dirty="0" err="1">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toId</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toid</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err="1">
                <a:solidFill>
                  <a:srgbClr val="7A3E9D"/>
                </a:solidFill>
                <a:effectLst/>
                <a:latin typeface="Consolas" panose="020B0609020204030204" pitchFamily="49" charset="0"/>
              </a:rPr>
              <a:t>transaction</a:t>
            </a:r>
            <a:r>
              <a:rPr lang="en-IN" sz="1400" b="0" dirty="0" err="1">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amnt</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amount</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err="1">
                <a:solidFill>
                  <a:srgbClr val="7A3E9D"/>
                </a:solidFill>
                <a:effectLst/>
                <a:latin typeface="Consolas" panose="020B0609020204030204" pitchFamily="49" charset="0"/>
              </a:rPr>
              <a:t>transaction</a:t>
            </a:r>
            <a:r>
              <a:rPr lang="en-IN" sz="1400" b="0" dirty="0" err="1">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landId</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landid</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err="1">
                <a:solidFill>
                  <a:srgbClr val="7A3E9D"/>
                </a:solidFill>
                <a:effectLst/>
                <a:latin typeface="Consolas" panose="020B0609020204030204" pitchFamily="49" charset="0"/>
              </a:rPr>
              <a:t>transaction</a:t>
            </a:r>
            <a:r>
              <a:rPr lang="en-IN" sz="1400" b="0" dirty="0" err="1">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status</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0</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transaction</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signature1</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Signature1</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transaction</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signature2</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Signature2</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blockchain</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bc_curr</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transaction</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p>
          <a:p>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bc_curr</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162653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err="1"/>
              <a:t>LandInspector</a:t>
            </a:r>
            <a:endParaRPr lang="en-IN" sz="2400" b="1" u="sng" dirty="0"/>
          </a:p>
        </p:txBody>
      </p:sp>
      <p:sp>
        <p:nvSpPr>
          <p:cNvPr id="5" name="TextBox 4">
            <a:extLst>
              <a:ext uri="{FF2B5EF4-FFF2-40B4-BE49-F238E27FC236}">
                <a16:creationId xmlns:a16="http://schemas.microsoft.com/office/drawing/2014/main" id="{66674CBF-C65B-25D4-C85C-D36A69261131}"/>
              </a:ext>
            </a:extLst>
          </p:cNvPr>
          <p:cNvSpPr txBox="1"/>
          <p:nvPr/>
        </p:nvSpPr>
        <p:spPr>
          <a:xfrm>
            <a:off x="977747" y="887614"/>
            <a:ext cx="6097836" cy="5693866"/>
          </a:xfrm>
          <a:prstGeom prst="rect">
            <a:avLst/>
          </a:prstGeom>
          <a:noFill/>
        </p:spPr>
        <p:txBody>
          <a:bodyPr wrap="square">
            <a:spAutoFit/>
          </a:bodyPr>
          <a:lstStyle/>
          <a:p>
            <a:r>
              <a:rPr lang="en-IN" sz="1400" b="0" i="1" dirty="0">
                <a:solidFill>
                  <a:srgbClr val="AAAAAA"/>
                </a:solidFill>
                <a:effectLst/>
                <a:latin typeface="Consolas" panose="020B0609020204030204" pitchFamily="49" charset="0"/>
              </a:rPr>
              <a:t>// Place local declarations here.</a:t>
            </a:r>
            <a:endParaRPr lang="en-IN" sz="1400" b="0" dirty="0">
              <a:solidFill>
                <a:srgbClr val="333333"/>
              </a:solidFill>
              <a:effectLst/>
              <a:latin typeface="Consolas" panose="020B0609020204030204" pitchFamily="49" charset="0"/>
            </a:endParaRPr>
          </a:p>
          <a:p>
            <a:r>
              <a:rPr lang="en-IN" sz="1400" b="0" dirty="0">
                <a:solidFill>
                  <a:srgbClr val="7A3E9D"/>
                </a:solidFill>
                <a:effectLst/>
                <a:latin typeface="Consolas" panose="020B0609020204030204" pitchFamily="49" charset="0"/>
              </a:rPr>
              <a:t>int</a:t>
            </a:r>
            <a:r>
              <a:rPr lang="en-IN" sz="1400" b="0" dirty="0">
                <a:solidFill>
                  <a:srgbClr val="333333"/>
                </a:solidFill>
                <a:effectLst/>
                <a:latin typeface="Consolas" panose="020B0609020204030204" pitchFamily="49" charset="0"/>
              </a:rPr>
              <a:t> </a:t>
            </a:r>
            <a:r>
              <a:rPr lang="en-IN" sz="1400" b="0" dirty="0" err="1">
                <a:solidFill>
                  <a:srgbClr val="7A3E9D"/>
                </a:solidFill>
                <a:effectLst/>
                <a:latin typeface="Consolas" panose="020B0609020204030204" pitchFamily="49" charset="0"/>
              </a:rPr>
              <a:t>secretkeys</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3</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90</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88</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22</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7A3E9D"/>
                </a:solidFill>
                <a:effectLst/>
                <a:latin typeface="Consolas" panose="020B0609020204030204" pitchFamily="49" charset="0"/>
              </a:rPr>
              <a:t>int</a:t>
            </a:r>
            <a:r>
              <a:rPr lang="en-IN" sz="1400" b="0" dirty="0">
                <a:solidFill>
                  <a:srgbClr val="333333"/>
                </a:solidFill>
                <a:effectLst/>
                <a:latin typeface="Consolas" panose="020B0609020204030204" pitchFamily="49" charset="0"/>
              </a:rPr>
              <a:t> </a:t>
            </a:r>
            <a:r>
              <a:rPr lang="en-IN" sz="1400" b="0" dirty="0" err="1">
                <a:solidFill>
                  <a:srgbClr val="7A3E9D"/>
                </a:solidFill>
                <a:effectLst/>
                <a:latin typeface="Consolas" panose="020B0609020204030204" pitchFamily="49" charset="0"/>
              </a:rPr>
              <a:t>publickeys</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3</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16</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8</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18</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7A3E9D"/>
                </a:solidFill>
                <a:effectLst/>
                <a:latin typeface="Consolas" panose="020B0609020204030204" pitchFamily="49" charset="0"/>
              </a:rPr>
              <a:t>void</a:t>
            </a:r>
            <a:r>
              <a:rPr lang="en-IN" sz="1400" b="0" dirty="0">
                <a:solidFill>
                  <a:srgbClr val="333333"/>
                </a:solidFill>
                <a:effectLst/>
                <a:latin typeface="Consolas" panose="020B0609020204030204" pitchFamily="49" charset="0"/>
              </a:rPr>
              <a:t> </a:t>
            </a:r>
            <a:r>
              <a:rPr lang="en-IN" sz="1400" b="1" dirty="0">
                <a:solidFill>
                  <a:srgbClr val="AA3731"/>
                </a:solidFill>
                <a:effectLst/>
                <a:latin typeface="Consolas" panose="020B0609020204030204" pitchFamily="49" charset="0"/>
              </a:rPr>
              <a:t>initialize</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4B69C6"/>
                </a:solidFill>
                <a:effectLst/>
                <a:latin typeface="Consolas" panose="020B0609020204030204" pitchFamily="49" charset="0"/>
              </a:rPr>
              <a:t>for</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PartyId</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parties</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Id</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parties</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balance</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INIT_AMNT</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parties</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secretkey</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err="1">
                <a:solidFill>
                  <a:srgbClr val="7A3E9D"/>
                </a:solidFill>
                <a:effectLst/>
                <a:latin typeface="Consolas" panose="020B0609020204030204" pitchFamily="49" charset="0"/>
              </a:rPr>
              <a:t>secretkeys</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parties</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publickey</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err="1">
                <a:solidFill>
                  <a:srgbClr val="7A3E9D"/>
                </a:solidFill>
                <a:effectLst/>
                <a:latin typeface="Consolas" panose="020B0609020204030204" pitchFamily="49" charset="0"/>
              </a:rPr>
              <a:t>publickeys</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4B69C6"/>
                </a:solidFill>
                <a:effectLst/>
                <a:latin typeface="Consolas" panose="020B0609020204030204" pitchFamily="49" charset="0"/>
              </a:rPr>
              <a:t>for</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j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LANDID</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4B69C6"/>
                </a:solidFill>
                <a:effectLst/>
                <a:latin typeface="Consolas" panose="020B0609020204030204" pitchFamily="49" charset="0"/>
              </a:rPr>
              <a:t>if</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0</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4B69C6"/>
                </a:solidFill>
                <a:effectLst/>
                <a:latin typeface="Consolas" panose="020B0609020204030204" pitchFamily="49" charset="0"/>
              </a:rPr>
              <a:t>if</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j</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2</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0</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parties</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own_land</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j</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true</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4B69C6"/>
                </a:solidFill>
                <a:effectLst/>
                <a:latin typeface="Consolas" panose="020B0609020204030204" pitchFamily="49" charset="0"/>
              </a:rPr>
              <a:t>else</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parties</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own_land</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j</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false</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4B69C6"/>
                </a:solidFill>
                <a:effectLst/>
                <a:latin typeface="Consolas" panose="020B0609020204030204" pitchFamily="49" charset="0"/>
              </a:rPr>
              <a:t>else</a:t>
            </a:r>
            <a:r>
              <a:rPr lang="en-IN" sz="1400" b="0" dirty="0">
                <a:solidFill>
                  <a:srgbClr val="333333"/>
                </a:solidFill>
                <a:effectLst/>
                <a:latin typeface="Consolas" panose="020B0609020204030204" pitchFamily="49" charset="0"/>
              </a:rPr>
              <a:t> </a:t>
            </a:r>
            <a:r>
              <a:rPr lang="en-IN" sz="1400" b="0" dirty="0">
                <a:solidFill>
                  <a:srgbClr val="4B69C6"/>
                </a:solidFill>
                <a:effectLst/>
                <a:latin typeface="Consolas" panose="020B0609020204030204" pitchFamily="49" charset="0"/>
              </a:rPr>
              <a:t>if</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1</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47B8832-A878-A015-D673-17BB132E66C3}"/>
              </a:ext>
            </a:extLst>
          </p:cNvPr>
          <p:cNvSpPr txBox="1"/>
          <p:nvPr/>
        </p:nvSpPr>
        <p:spPr>
          <a:xfrm>
            <a:off x="6695501" y="887614"/>
            <a:ext cx="6097836" cy="3539430"/>
          </a:xfrm>
          <a:prstGeom prst="rect">
            <a:avLst/>
          </a:prstGeom>
          <a:noFill/>
        </p:spPr>
        <p:txBody>
          <a:bodyPr wrap="square">
            <a:spAutoFit/>
          </a:bodyPr>
          <a:lstStyle/>
          <a:p>
            <a:r>
              <a:rPr lang="en-IN" sz="1400" b="0" dirty="0">
                <a:solidFill>
                  <a:srgbClr val="333333"/>
                </a:solidFill>
                <a:effectLst/>
                <a:latin typeface="Consolas" panose="020B0609020204030204" pitchFamily="49" charset="0"/>
              </a:rPr>
              <a:t>                </a:t>
            </a:r>
            <a:r>
              <a:rPr lang="en-IN" sz="1400" b="0" dirty="0">
                <a:solidFill>
                  <a:srgbClr val="4B69C6"/>
                </a:solidFill>
                <a:effectLst/>
                <a:latin typeface="Consolas" panose="020B0609020204030204" pitchFamily="49" charset="0"/>
              </a:rPr>
              <a:t>if</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j</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2</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0</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parties</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own_land</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j</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false</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4B69C6"/>
                </a:solidFill>
                <a:effectLst/>
                <a:latin typeface="Consolas" panose="020B0609020204030204" pitchFamily="49" charset="0"/>
              </a:rPr>
              <a:t>else</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parties</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own_land</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j</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true</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p>
          <a:p>
            <a:r>
              <a:rPr lang="en-IN" sz="1400" b="0" dirty="0">
                <a:solidFill>
                  <a:srgbClr val="333333"/>
                </a:solidFill>
                <a:effectLst/>
                <a:latin typeface="Consolas" panose="020B0609020204030204" pitchFamily="49" charset="0"/>
              </a:rPr>
              <a:t>            </a:t>
            </a:r>
            <a:r>
              <a:rPr lang="en-IN" sz="1400" b="0" dirty="0">
                <a:solidFill>
                  <a:srgbClr val="4B69C6"/>
                </a:solidFill>
                <a:effectLst/>
                <a:latin typeface="Consolas" panose="020B0609020204030204" pitchFamily="49" charset="0"/>
              </a:rPr>
              <a:t>else</a:t>
            </a:r>
            <a:r>
              <a:rPr lang="en-IN" sz="1400" b="0" dirty="0">
                <a:solidFill>
                  <a:srgbClr val="333333"/>
                </a:solidFill>
                <a:effectLst/>
                <a:latin typeface="Consolas" panose="020B0609020204030204" pitchFamily="49" charset="0"/>
              </a:rPr>
              <a:t> </a:t>
            </a:r>
            <a:r>
              <a:rPr lang="en-IN" sz="1400" b="0" dirty="0">
                <a:solidFill>
                  <a:srgbClr val="4B69C6"/>
                </a:solidFill>
                <a:effectLst/>
                <a:latin typeface="Consolas" panose="020B0609020204030204" pitchFamily="49" charset="0"/>
              </a:rPr>
              <a:t>if</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2</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parties</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own_land</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j</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false</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p>
          <a:p>
            <a:r>
              <a:rPr lang="en-IN" sz="1400" b="0" dirty="0">
                <a:solidFill>
                  <a:srgbClr val="333333"/>
                </a:solidFill>
                <a:effectLst/>
                <a:latin typeface="Consolas" panose="020B0609020204030204" pitchFamily="49" charset="0"/>
              </a:rPr>
              <a:t>    }</a:t>
            </a:r>
          </a:p>
          <a:p>
            <a:r>
              <a:rPr lang="en-IN" sz="1400" b="0" dirty="0">
                <a:solidFill>
                  <a:srgbClr val="333333"/>
                </a:solidFill>
                <a:effectLst/>
                <a:latin typeface="Consolas" panose="020B0609020204030204" pitchFamily="49" charset="0"/>
              </a:rPr>
              <a:t>}</a:t>
            </a:r>
          </a:p>
        </p:txBody>
      </p:sp>
      <p:cxnSp>
        <p:nvCxnSpPr>
          <p:cNvPr id="8" name="Straight Connector 7">
            <a:extLst>
              <a:ext uri="{FF2B5EF4-FFF2-40B4-BE49-F238E27FC236}">
                <a16:creationId xmlns:a16="http://schemas.microsoft.com/office/drawing/2014/main" id="{1948192E-65F4-FB53-0FC6-02A4FAEDB75E}"/>
              </a:ext>
            </a:extLst>
          </p:cNvPr>
          <p:cNvCxnSpPr>
            <a:cxnSpLocks/>
          </p:cNvCxnSpPr>
          <p:nvPr/>
        </p:nvCxnSpPr>
        <p:spPr>
          <a:xfrm>
            <a:off x="6544019" y="738185"/>
            <a:ext cx="0" cy="49905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221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err="1"/>
              <a:t>LandInspector</a:t>
            </a:r>
            <a:endParaRPr lang="en-IN" sz="2400" b="1" u="sng" dirty="0"/>
          </a:p>
        </p:txBody>
      </p:sp>
      <p:pic>
        <p:nvPicPr>
          <p:cNvPr id="4" name="Picture 3">
            <a:extLst>
              <a:ext uri="{FF2B5EF4-FFF2-40B4-BE49-F238E27FC236}">
                <a16:creationId xmlns:a16="http://schemas.microsoft.com/office/drawing/2014/main" id="{346C18EA-B359-93E3-04BF-1324FDE89EDD}"/>
              </a:ext>
            </a:extLst>
          </p:cNvPr>
          <p:cNvPicPr>
            <a:picLocks noChangeAspect="1"/>
          </p:cNvPicPr>
          <p:nvPr/>
        </p:nvPicPr>
        <p:blipFill rotWithShape="1">
          <a:blip r:embed="rId3"/>
          <a:srcRect t="636"/>
          <a:stretch/>
        </p:blipFill>
        <p:spPr>
          <a:xfrm>
            <a:off x="1613318" y="1355075"/>
            <a:ext cx="9694019" cy="4825792"/>
          </a:xfrm>
          <a:prstGeom prst="rect">
            <a:avLst/>
          </a:prstGeom>
        </p:spPr>
      </p:pic>
    </p:spTree>
    <p:extLst>
      <p:ext uri="{BB962C8B-B14F-4D97-AF65-F5344CB8AC3E}">
        <p14:creationId xmlns:p14="http://schemas.microsoft.com/office/powerpoint/2010/main" val="1084445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ALICE</a:t>
            </a:r>
          </a:p>
        </p:txBody>
      </p:sp>
      <p:pic>
        <p:nvPicPr>
          <p:cNvPr id="3" name="Picture 2">
            <a:extLst>
              <a:ext uri="{FF2B5EF4-FFF2-40B4-BE49-F238E27FC236}">
                <a16:creationId xmlns:a16="http://schemas.microsoft.com/office/drawing/2014/main" id="{1DE31F00-415D-315F-86AF-B329AB37FBAF}"/>
              </a:ext>
            </a:extLst>
          </p:cNvPr>
          <p:cNvPicPr>
            <a:picLocks noChangeAspect="1"/>
          </p:cNvPicPr>
          <p:nvPr/>
        </p:nvPicPr>
        <p:blipFill>
          <a:blip r:embed="rId3"/>
          <a:stretch>
            <a:fillRect/>
          </a:stretch>
        </p:blipFill>
        <p:spPr>
          <a:xfrm>
            <a:off x="3366700" y="1916116"/>
            <a:ext cx="5458599" cy="3025767"/>
          </a:xfrm>
          <a:prstGeom prst="rect">
            <a:avLst/>
          </a:prstGeom>
        </p:spPr>
      </p:pic>
    </p:spTree>
    <p:extLst>
      <p:ext uri="{BB962C8B-B14F-4D97-AF65-F5344CB8AC3E}">
        <p14:creationId xmlns:p14="http://schemas.microsoft.com/office/powerpoint/2010/main" val="1522631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2" y="276520"/>
            <a:ext cx="5869577" cy="461665"/>
          </a:xfrm>
          <a:prstGeom prst="rect">
            <a:avLst/>
          </a:prstGeom>
          <a:noFill/>
        </p:spPr>
        <p:txBody>
          <a:bodyPr wrap="square" rtlCol="0">
            <a:spAutoFit/>
          </a:bodyPr>
          <a:lstStyle/>
          <a:p>
            <a:r>
              <a:rPr lang="en-IN" sz="2400" b="1" u="sng" dirty="0"/>
              <a:t>Case Study</a:t>
            </a:r>
            <a:r>
              <a:rPr lang="en-IN" sz="2400" b="1" dirty="0"/>
              <a:t>: </a:t>
            </a:r>
            <a:r>
              <a:rPr lang="en-IN" sz="2400" b="1" u="sng" dirty="0"/>
              <a:t>Land Registration</a:t>
            </a:r>
          </a:p>
        </p:txBody>
      </p:sp>
      <p:sp>
        <p:nvSpPr>
          <p:cNvPr id="6" name="TextBox 5">
            <a:extLst>
              <a:ext uri="{FF2B5EF4-FFF2-40B4-BE49-F238E27FC236}">
                <a16:creationId xmlns:a16="http://schemas.microsoft.com/office/drawing/2014/main" id="{2682F381-8FEE-604B-C1F3-C479B3800821}"/>
              </a:ext>
            </a:extLst>
          </p:cNvPr>
          <p:cNvSpPr txBox="1"/>
          <p:nvPr/>
        </p:nvSpPr>
        <p:spPr>
          <a:xfrm>
            <a:off x="391886" y="957942"/>
            <a:ext cx="10496073" cy="2862322"/>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mj-lt"/>
                <a:ea typeface="Calibri" panose="020F0502020204030204" pitchFamily="34" charset="0"/>
              </a:rPr>
              <a:t>L</a:t>
            </a:r>
            <a:r>
              <a:rPr lang="en-IN" dirty="0">
                <a:effectLst/>
                <a:latin typeface="+mj-lt"/>
                <a:ea typeface="Calibri" panose="020F0502020204030204" pitchFamily="34" charset="0"/>
              </a:rPr>
              <a:t>and-a-high valued asset </a:t>
            </a:r>
            <a:r>
              <a:rPr lang="en-IN" dirty="0">
                <a:latin typeface="+mj-lt"/>
                <a:ea typeface="Calibri" panose="020F0502020204030204" pitchFamily="34" charset="0"/>
              </a:rPr>
              <a:t>should</a:t>
            </a:r>
            <a:r>
              <a:rPr lang="en-IN" dirty="0">
                <a:effectLst/>
                <a:latin typeface="+mj-lt"/>
                <a:ea typeface="Calibri" panose="020F0502020204030204" pitchFamily="34" charset="0"/>
              </a:rPr>
              <a:t> have records which identify the current owner and previous owners.</a:t>
            </a:r>
          </a:p>
          <a:p>
            <a:pPr marL="285750" indent="-285750" algn="just">
              <a:buFont typeface="Arial" panose="020B0604020202020204" pitchFamily="34" charset="0"/>
              <a:buChar char="•"/>
            </a:pPr>
            <a:r>
              <a:rPr lang="en-IN" dirty="0">
                <a:latin typeface="+mj-lt"/>
              </a:rPr>
              <a:t> </a:t>
            </a:r>
            <a:r>
              <a:rPr lang="en-IN" dirty="0">
                <a:effectLst/>
                <a:latin typeface="+mj-lt"/>
                <a:ea typeface="Calibri" panose="020F0502020204030204" pitchFamily="34" charset="0"/>
              </a:rPr>
              <a:t>Storing, organizing and tracking all the information of property ownership records was challenging.</a:t>
            </a:r>
          </a:p>
          <a:p>
            <a:pPr marL="285750" indent="-285750" algn="just">
              <a:buFont typeface="Arial" panose="020B0604020202020204" pitchFamily="34" charset="0"/>
              <a:buChar char="•"/>
            </a:pPr>
            <a:r>
              <a:rPr lang="en-IN" dirty="0">
                <a:latin typeface="+mj-lt"/>
                <a:ea typeface="Calibri" panose="020F0502020204030204" pitchFamily="34" charset="0"/>
              </a:rPr>
              <a:t>C</a:t>
            </a:r>
            <a:r>
              <a:rPr lang="en-IN" dirty="0">
                <a:effectLst/>
                <a:latin typeface="+mj-lt"/>
                <a:ea typeface="Calibri" panose="020F0502020204030204" pitchFamily="34" charset="0"/>
              </a:rPr>
              <a:t>hallenges like,</a:t>
            </a:r>
          </a:p>
          <a:p>
            <a:pPr marL="800100" lvl="1" indent="-342900" algn="just">
              <a:buFont typeface="Courier New" panose="02070309020205020404" pitchFamily="49" charset="0"/>
              <a:buChar char="o"/>
            </a:pPr>
            <a:r>
              <a:rPr lang="en-IN" dirty="0">
                <a:effectLst/>
                <a:latin typeface="+mj-lt"/>
                <a:ea typeface="Calibri" panose="020F0502020204030204" pitchFamily="34" charset="0"/>
              </a:rPr>
              <a:t>Incidents of documents loss</a:t>
            </a:r>
          </a:p>
          <a:p>
            <a:pPr marL="800100" lvl="1" indent="-342900" algn="just">
              <a:buFont typeface="Courier New" panose="02070309020205020404" pitchFamily="49" charset="0"/>
              <a:buChar char="o"/>
            </a:pPr>
            <a:r>
              <a:rPr lang="en-IN" dirty="0">
                <a:effectLst/>
                <a:latin typeface="+mj-lt"/>
                <a:ea typeface="Calibri" panose="020F0502020204030204" pitchFamily="34" charset="0"/>
              </a:rPr>
              <a:t>Inefficient Verification</a:t>
            </a:r>
          </a:p>
          <a:p>
            <a:pPr marL="800100" lvl="1" indent="-342900" algn="just">
              <a:buFont typeface="Courier New" panose="02070309020205020404" pitchFamily="49" charset="0"/>
              <a:buChar char="o"/>
            </a:pPr>
            <a:r>
              <a:rPr lang="en-IN" dirty="0">
                <a:effectLst/>
                <a:latin typeface="+mj-lt"/>
                <a:ea typeface="Calibri" panose="020F0502020204030204" pitchFamily="34" charset="0"/>
              </a:rPr>
              <a:t>Delay due to cumbersome document-signing</a:t>
            </a:r>
          </a:p>
          <a:p>
            <a:pPr marL="800100" lvl="1" indent="-342900" algn="just">
              <a:buFont typeface="Courier New" panose="02070309020205020404" pitchFamily="49" charset="0"/>
              <a:buChar char="o"/>
            </a:pPr>
            <a:r>
              <a:rPr lang="en-IN" dirty="0">
                <a:effectLst/>
                <a:latin typeface="+mj-lt"/>
                <a:ea typeface="Calibri" panose="020F0502020204030204" pitchFamily="34" charset="0"/>
              </a:rPr>
              <a:t>Time taking process for registration and money transfer</a:t>
            </a:r>
          </a:p>
          <a:p>
            <a:pPr marL="800100" lvl="1" indent="-342900" algn="just">
              <a:buFont typeface="Courier New" panose="02070309020205020404" pitchFamily="49" charset="0"/>
              <a:buChar char="o"/>
            </a:pPr>
            <a:r>
              <a:rPr lang="en-IN" dirty="0">
                <a:effectLst/>
                <a:latin typeface="+mj-lt"/>
                <a:ea typeface="Calibri" panose="020F0502020204030204" pitchFamily="34" charset="0"/>
              </a:rPr>
              <a:t>Involvement of third parties or brokers</a:t>
            </a:r>
          </a:p>
          <a:p>
            <a:pPr marL="342900" indent="-342900" algn="just">
              <a:buFont typeface="Arial" panose="020B0604020202020204" pitchFamily="34" charset="0"/>
              <a:buChar char="•"/>
            </a:pPr>
            <a:r>
              <a:rPr lang="en-IN" dirty="0">
                <a:effectLst/>
                <a:latin typeface="+mj-lt"/>
                <a:ea typeface="Calibri" panose="020F0502020204030204" pitchFamily="34" charset="0"/>
              </a:rPr>
              <a:t>Using smart contracts, we can model the system for Land Registration process to avoid the above mentioned challenges.</a:t>
            </a:r>
          </a:p>
        </p:txBody>
      </p:sp>
    </p:spTree>
    <p:extLst>
      <p:ext uri="{BB962C8B-B14F-4D97-AF65-F5344CB8AC3E}">
        <p14:creationId xmlns:p14="http://schemas.microsoft.com/office/powerpoint/2010/main" val="1553119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BOB</a:t>
            </a:r>
          </a:p>
        </p:txBody>
      </p:sp>
      <p:pic>
        <p:nvPicPr>
          <p:cNvPr id="4" name="Picture 3">
            <a:extLst>
              <a:ext uri="{FF2B5EF4-FFF2-40B4-BE49-F238E27FC236}">
                <a16:creationId xmlns:a16="http://schemas.microsoft.com/office/drawing/2014/main" id="{AB718CAE-DCB7-0829-1F85-D9272B0DBB94}"/>
              </a:ext>
            </a:extLst>
          </p:cNvPr>
          <p:cNvPicPr>
            <a:picLocks noChangeAspect="1"/>
          </p:cNvPicPr>
          <p:nvPr/>
        </p:nvPicPr>
        <p:blipFill rotWithShape="1">
          <a:blip r:embed="rId3"/>
          <a:srcRect l="363"/>
          <a:stretch/>
        </p:blipFill>
        <p:spPr>
          <a:xfrm>
            <a:off x="837281" y="1277488"/>
            <a:ext cx="10555921" cy="4303024"/>
          </a:xfrm>
          <a:prstGeom prst="rect">
            <a:avLst/>
          </a:prstGeom>
        </p:spPr>
      </p:pic>
    </p:spTree>
    <p:extLst>
      <p:ext uri="{BB962C8B-B14F-4D97-AF65-F5344CB8AC3E}">
        <p14:creationId xmlns:p14="http://schemas.microsoft.com/office/powerpoint/2010/main" val="419401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Adversary</a:t>
            </a:r>
          </a:p>
        </p:txBody>
      </p:sp>
      <p:pic>
        <p:nvPicPr>
          <p:cNvPr id="5" name="Picture 4">
            <a:extLst>
              <a:ext uri="{FF2B5EF4-FFF2-40B4-BE49-F238E27FC236}">
                <a16:creationId xmlns:a16="http://schemas.microsoft.com/office/drawing/2014/main" id="{5D47ED9D-D707-AD51-72AC-2617DA2B7BA4}"/>
              </a:ext>
            </a:extLst>
          </p:cNvPr>
          <p:cNvPicPr>
            <a:picLocks noChangeAspect="1"/>
          </p:cNvPicPr>
          <p:nvPr/>
        </p:nvPicPr>
        <p:blipFill>
          <a:blip r:embed="rId3"/>
          <a:stretch>
            <a:fillRect/>
          </a:stretch>
        </p:blipFill>
        <p:spPr>
          <a:xfrm>
            <a:off x="1398426" y="2419828"/>
            <a:ext cx="9395147" cy="3730579"/>
          </a:xfrm>
          <a:prstGeom prst="rect">
            <a:avLst/>
          </a:prstGeom>
        </p:spPr>
      </p:pic>
      <p:sp>
        <p:nvSpPr>
          <p:cNvPr id="6" name="TextBox 5">
            <a:extLst>
              <a:ext uri="{FF2B5EF4-FFF2-40B4-BE49-F238E27FC236}">
                <a16:creationId xmlns:a16="http://schemas.microsoft.com/office/drawing/2014/main" id="{EF159286-36A9-15C3-672E-B3F6C8A74A14}"/>
              </a:ext>
            </a:extLst>
          </p:cNvPr>
          <p:cNvSpPr txBox="1"/>
          <p:nvPr/>
        </p:nvSpPr>
        <p:spPr>
          <a:xfrm>
            <a:off x="249717" y="907525"/>
            <a:ext cx="11942283" cy="1169551"/>
          </a:xfrm>
          <a:prstGeom prst="rect">
            <a:avLst/>
          </a:prstGeom>
          <a:noFill/>
        </p:spPr>
        <p:txBody>
          <a:bodyPr wrap="square">
            <a:spAutoFit/>
          </a:bodyPr>
          <a:lstStyle/>
          <a:p>
            <a:r>
              <a:rPr lang="en-IN" sz="1400" b="0" dirty="0">
                <a:solidFill>
                  <a:srgbClr val="7A3E9D"/>
                </a:solidFill>
                <a:effectLst/>
                <a:latin typeface="Consolas" panose="020B0609020204030204" pitchFamily="49" charset="0"/>
              </a:rPr>
              <a:t>void</a:t>
            </a:r>
            <a:r>
              <a:rPr lang="en-IN" sz="1400" b="0" dirty="0">
                <a:solidFill>
                  <a:srgbClr val="333333"/>
                </a:solidFill>
                <a:effectLst/>
                <a:latin typeface="Consolas" panose="020B0609020204030204" pitchFamily="49" charset="0"/>
              </a:rPr>
              <a:t> </a:t>
            </a:r>
            <a:r>
              <a:rPr lang="en-IN" sz="1400" b="1" dirty="0" err="1">
                <a:solidFill>
                  <a:srgbClr val="AA3731"/>
                </a:solidFill>
                <a:effectLst/>
                <a:latin typeface="Consolas" panose="020B0609020204030204" pitchFamily="49" charset="0"/>
              </a:rPr>
              <a:t>try_to_send</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PartyId</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id</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Tx </a:t>
            </a:r>
            <a:r>
              <a:rPr lang="en-IN" sz="1400" b="0" dirty="0">
                <a:solidFill>
                  <a:srgbClr val="7A3E9D"/>
                </a:solidFill>
                <a:effectLst/>
                <a:latin typeface="Consolas" panose="020B0609020204030204" pitchFamily="49" charset="0"/>
              </a:rPr>
              <a:t>transaction</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1" dirty="0" err="1">
                <a:solidFill>
                  <a:srgbClr val="AA3731"/>
                </a:solidFill>
                <a:effectLst/>
                <a:latin typeface="Consolas" panose="020B0609020204030204" pitchFamily="49" charset="0"/>
              </a:rPr>
              <a:t>add_trans</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transaction</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fromId</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id</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transaction</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amnt</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transaction</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landId</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transaction</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signature1</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transaction</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signature2</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1" dirty="0" err="1">
                <a:solidFill>
                  <a:srgbClr val="AA3731"/>
                </a:solidFill>
                <a:effectLst/>
                <a:latin typeface="Consolas" panose="020B0609020204030204" pitchFamily="49" charset="0"/>
              </a:rPr>
              <a:t>add_trans</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id</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transaction</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toId</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transaction</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amnt</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transaction</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landId</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transaction</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signature1</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transaction</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signature2</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868323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Simulation Results</a:t>
            </a:r>
          </a:p>
        </p:txBody>
      </p:sp>
      <p:sp>
        <p:nvSpPr>
          <p:cNvPr id="6" name="TextBox 5">
            <a:extLst>
              <a:ext uri="{FF2B5EF4-FFF2-40B4-BE49-F238E27FC236}">
                <a16:creationId xmlns:a16="http://schemas.microsoft.com/office/drawing/2014/main" id="{62E5B681-9280-1530-4400-B56F868F336F}"/>
              </a:ext>
            </a:extLst>
          </p:cNvPr>
          <p:cNvSpPr txBox="1"/>
          <p:nvPr/>
        </p:nvSpPr>
        <p:spPr>
          <a:xfrm>
            <a:off x="700619" y="940738"/>
            <a:ext cx="10847349" cy="671915"/>
          </a:xfrm>
          <a:prstGeom prst="rect">
            <a:avLst/>
          </a:prstGeom>
          <a:noFill/>
        </p:spPr>
        <p:txBody>
          <a:bodyPr wrap="square">
            <a:spAutoFit/>
          </a:bodyPr>
          <a:lstStyle/>
          <a:p>
            <a:pPr marL="342900" lvl="0" indent="-342900">
              <a:lnSpc>
                <a:spcPct val="107000"/>
              </a:lnSpc>
              <a:spcAft>
                <a:spcPts val="800"/>
              </a:spcAft>
              <a:buFont typeface="+mj-lt"/>
              <a:buAutoNum type="arabicParenR"/>
            </a:pPr>
            <a:r>
              <a:rPr lang="en-IN" sz="1800" dirty="0">
                <a:effectLst/>
                <a:latin typeface="+mj-lt"/>
                <a:ea typeface="Calibri" panose="020F0502020204030204" pitchFamily="34" charset="0"/>
                <a:cs typeface="Times New Roman" panose="02020603050405020304" pitchFamily="18" charset="0"/>
              </a:rPr>
              <a:t>Initially the party are initialized using initialize function to assign some values and data to them. All parties are assigned with 50 balance and ALICE is given even lands and BOB with odd lands and ADVERSARY with no lands.</a:t>
            </a:r>
            <a:endParaRPr lang="en-IN" sz="1400" dirty="0">
              <a:effectLst/>
              <a:latin typeface="+mj-lt"/>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09208DF-C095-6198-AC18-FF2558F7BFD6}"/>
              </a:ext>
            </a:extLst>
          </p:cNvPr>
          <p:cNvPicPr>
            <a:picLocks noChangeAspect="1"/>
          </p:cNvPicPr>
          <p:nvPr/>
        </p:nvPicPr>
        <p:blipFill>
          <a:blip r:embed="rId3"/>
          <a:stretch>
            <a:fillRect/>
          </a:stretch>
        </p:blipFill>
        <p:spPr>
          <a:xfrm>
            <a:off x="1200721" y="2105734"/>
            <a:ext cx="10124222" cy="4330780"/>
          </a:xfrm>
          <a:prstGeom prst="rect">
            <a:avLst/>
          </a:prstGeom>
        </p:spPr>
      </p:pic>
    </p:spTree>
    <p:extLst>
      <p:ext uri="{BB962C8B-B14F-4D97-AF65-F5344CB8AC3E}">
        <p14:creationId xmlns:p14="http://schemas.microsoft.com/office/powerpoint/2010/main" val="871280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Simulation Results</a:t>
            </a:r>
          </a:p>
        </p:txBody>
      </p:sp>
      <p:sp>
        <p:nvSpPr>
          <p:cNvPr id="6" name="TextBox 5">
            <a:extLst>
              <a:ext uri="{FF2B5EF4-FFF2-40B4-BE49-F238E27FC236}">
                <a16:creationId xmlns:a16="http://schemas.microsoft.com/office/drawing/2014/main" id="{62E5B681-9280-1530-4400-B56F868F336F}"/>
              </a:ext>
            </a:extLst>
          </p:cNvPr>
          <p:cNvSpPr txBox="1"/>
          <p:nvPr/>
        </p:nvSpPr>
        <p:spPr>
          <a:xfrm>
            <a:off x="700619" y="940738"/>
            <a:ext cx="10847349" cy="375552"/>
          </a:xfrm>
          <a:prstGeom prst="rect">
            <a:avLst/>
          </a:prstGeom>
          <a:noFill/>
        </p:spPr>
        <p:txBody>
          <a:bodyPr wrap="square">
            <a:spAutoFit/>
          </a:bodyPr>
          <a:lstStyle/>
          <a:p>
            <a:pPr marL="342900" lvl="0" indent="-342900">
              <a:lnSpc>
                <a:spcPct val="107000"/>
              </a:lnSpc>
              <a:spcAft>
                <a:spcPts val="800"/>
              </a:spcAft>
              <a:buAutoNum type="arabicParenR" startAt="2"/>
            </a:pPr>
            <a:r>
              <a:rPr lang="en-US" sz="1800" dirty="0">
                <a:effectLst/>
                <a:latin typeface="+mj-lt"/>
                <a:ea typeface="Calibri" panose="020F0502020204030204" pitchFamily="34" charset="0"/>
                <a:cs typeface="Times New Roman" panose="02020603050405020304" pitchFamily="18" charset="0"/>
              </a:rPr>
              <a:t>Next ALICE adds the smart contract into array of smart contracts using </a:t>
            </a:r>
            <a:r>
              <a:rPr lang="en-US" sz="1800" dirty="0" err="1">
                <a:effectLst/>
                <a:latin typeface="+mj-lt"/>
                <a:ea typeface="Calibri" panose="020F0502020204030204" pitchFamily="34" charset="0"/>
                <a:cs typeface="Times New Roman" panose="02020603050405020304" pitchFamily="18" charset="0"/>
              </a:rPr>
              <a:t>sell_land</a:t>
            </a:r>
            <a:r>
              <a:rPr lang="en-US" sz="1800" dirty="0">
                <a:effectLst/>
                <a:latin typeface="+mj-lt"/>
                <a:ea typeface="Calibri" panose="020F0502020204030204" pitchFamily="34" charset="0"/>
                <a:cs typeface="Times New Roman" panose="02020603050405020304" pitchFamily="18" charset="0"/>
              </a:rPr>
              <a:t> function.</a:t>
            </a:r>
            <a:endParaRPr lang="en-IN" sz="1800" dirty="0">
              <a:latin typeface="+mj-l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EE643E0-FAC9-D5DA-A7FE-284FD2E04E74}"/>
              </a:ext>
            </a:extLst>
          </p:cNvPr>
          <p:cNvPicPr>
            <a:picLocks noChangeAspect="1"/>
          </p:cNvPicPr>
          <p:nvPr/>
        </p:nvPicPr>
        <p:blipFill>
          <a:blip r:embed="rId3"/>
          <a:stretch>
            <a:fillRect/>
          </a:stretch>
        </p:blipFill>
        <p:spPr>
          <a:xfrm>
            <a:off x="1113963" y="1554526"/>
            <a:ext cx="10509538" cy="3954176"/>
          </a:xfrm>
          <a:prstGeom prst="rect">
            <a:avLst/>
          </a:prstGeom>
        </p:spPr>
      </p:pic>
    </p:spTree>
    <p:extLst>
      <p:ext uri="{BB962C8B-B14F-4D97-AF65-F5344CB8AC3E}">
        <p14:creationId xmlns:p14="http://schemas.microsoft.com/office/powerpoint/2010/main" val="38421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Simulation Results</a:t>
            </a:r>
          </a:p>
        </p:txBody>
      </p:sp>
      <p:sp>
        <p:nvSpPr>
          <p:cNvPr id="6" name="TextBox 5">
            <a:extLst>
              <a:ext uri="{FF2B5EF4-FFF2-40B4-BE49-F238E27FC236}">
                <a16:creationId xmlns:a16="http://schemas.microsoft.com/office/drawing/2014/main" id="{62E5B681-9280-1530-4400-B56F868F336F}"/>
              </a:ext>
            </a:extLst>
          </p:cNvPr>
          <p:cNvSpPr txBox="1"/>
          <p:nvPr/>
        </p:nvSpPr>
        <p:spPr>
          <a:xfrm>
            <a:off x="700619" y="940738"/>
            <a:ext cx="10847349" cy="666080"/>
          </a:xfrm>
          <a:prstGeom prst="rect">
            <a:avLst/>
          </a:prstGeom>
          <a:noFill/>
        </p:spPr>
        <p:txBody>
          <a:bodyPr wrap="square">
            <a:spAutoFit/>
          </a:bodyPr>
          <a:lstStyle/>
          <a:p>
            <a:pPr marL="342900" lvl="0" indent="-342900">
              <a:lnSpc>
                <a:spcPct val="107000"/>
              </a:lnSpc>
              <a:spcAft>
                <a:spcPts val="800"/>
              </a:spcAft>
              <a:buAutoNum type="arabicParenR" startAt="3"/>
            </a:pPr>
            <a:r>
              <a:rPr lang="en-US" sz="1800" dirty="0">
                <a:effectLst/>
                <a:latin typeface="+mj-lt"/>
                <a:ea typeface="Calibri" panose="020F0502020204030204" pitchFamily="34" charset="0"/>
                <a:cs typeface="Times New Roman" panose="02020603050405020304" pitchFamily="18" charset="0"/>
              </a:rPr>
              <a:t>Later BOB checks from smart contracts that whether it has enough balance to purchase and its asks permission. After getting permission it adds the transaction into blockchain using </a:t>
            </a:r>
            <a:r>
              <a:rPr lang="en-US" sz="1800" dirty="0" err="1">
                <a:effectLst/>
                <a:latin typeface="+mj-lt"/>
                <a:ea typeface="Calibri" panose="020F0502020204030204" pitchFamily="34" charset="0"/>
                <a:cs typeface="Times New Roman" panose="02020603050405020304" pitchFamily="18" charset="0"/>
              </a:rPr>
              <a:t>add_trans</a:t>
            </a:r>
            <a:r>
              <a:rPr lang="en-US" sz="1800" dirty="0">
                <a:effectLst/>
                <a:latin typeface="+mj-lt"/>
                <a:ea typeface="Calibri" panose="020F0502020204030204" pitchFamily="34" charset="0"/>
                <a:cs typeface="Times New Roman" panose="02020603050405020304" pitchFamily="18" charset="0"/>
              </a:rPr>
              <a:t> function.</a:t>
            </a:r>
          </a:p>
        </p:txBody>
      </p:sp>
      <p:pic>
        <p:nvPicPr>
          <p:cNvPr id="3" name="Picture 2">
            <a:extLst>
              <a:ext uri="{FF2B5EF4-FFF2-40B4-BE49-F238E27FC236}">
                <a16:creationId xmlns:a16="http://schemas.microsoft.com/office/drawing/2014/main" id="{228870BD-7B76-B38C-8888-939BD91DEA11}"/>
              </a:ext>
            </a:extLst>
          </p:cNvPr>
          <p:cNvPicPr>
            <a:picLocks noChangeAspect="1"/>
          </p:cNvPicPr>
          <p:nvPr/>
        </p:nvPicPr>
        <p:blipFill>
          <a:blip r:embed="rId3"/>
          <a:stretch>
            <a:fillRect/>
          </a:stretch>
        </p:blipFill>
        <p:spPr>
          <a:xfrm>
            <a:off x="1070571" y="1829438"/>
            <a:ext cx="10050858" cy="4087824"/>
          </a:xfrm>
          <a:prstGeom prst="rect">
            <a:avLst/>
          </a:prstGeom>
        </p:spPr>
      </p:pic>
    </p:spTree>
    <p:extLst>
      <p:ext uri="{BB962C8B-B14F-4D97-AF65-F5344CB8AC3E}">
        <p14:creationId xmlns:p14="http://schemas.microsoft.com/office/powerpoint/2010/main" val="3688414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Simulation Results</a:t>
            </a:r>
          </a:p>
        </p:txBody>
      </p:sp>
      <p:sp>
        <p:nvSpPr>
          <p:cNvPr id="6" name="TextBox 5">
            <a:extLst>
              <a:ext uri="{FF2B5EF4-FFF2-40B4-BE49-F238E27FC236}">
                <a16:creationId xmlns:a16="http://schemas.microsoft.com/office/drawing/2014/main" id="{62E5B681-9280-1530-4400-B56F868F336F}"/>
              </a:ext>
            </a:extLst>
          </p:cNvPr>
          <p:cNvSpPr txBox="1"/>
          <p:nvPr/>
        </p:nvSpPr>
        <p:spPr>
          <a:xfrm>
            <a:off x="700619" y="940738"/>
            <a:ext cx="10847349" cy="375552"/>
          </a:xfrm>
          <a:prstGeom prst="rect">
            <a:avLst/>
          </a:prstGeom>
          <a:noFill/>
        </p:spPr>
        <p:txBody>
          <a:bodyPr wrap="square">
            <a:spAutoFit/>
          </a:bodyPr>
          <a:lstStyle/>
          <a:p>
            <a:pPr marL="342900" lvl="0" indent="-342900">
              <a:lnSpc>
                <a:spcPct val="107000"/>
              </a:lnSpc>
              <a:spcAft>
                <a:spcPts val="800"/>
              </a:spcAft>
              <a:buAutoNum type="arabicParenR" startAt="4"/>
            </a:pPr>
            <a:r>
              <a:rPr lang="en-IN" sz="1800" dirty="0">
                <a:effectLst/>
                <a:latin typeface="+mj-lt"/>
                <a:ea typeface="Calibri" panose="020F0502020204030204" pitchFamily="34" charset="0"/>
                <a:cs typeface="Times New Roman" panose="02020603050405020304" pitchFamily="18" charset="0"/>
              </a:rPr>
              <a:t>Then ADVERSARY tries to add the manipulated transactions into the blockchain using </a:t>
            </a:r>
            <a:r>
              <a:rPr lang="en-IN" sz="1800" dirty="0" err="1">
                <a:effectLst/>
                <a:latin typeface="+mj-lt"/>
                <a:ea typeface="Calibri" panose="020F0502020204030204" pitchFamily="34" charset="0"/>
                <a:cs typeface="Times New Roman" panose="02020603050405020304" pitchFamily="18" charset="0"/>
              </a:rPr>
              <a:t>try_to_send</a:t>
            </a:r>
            <a:r>
              <a:rPr lang="en-IN" sz="1800" dirty="0">
                <a:effectLst/>
                <a:latin typeface="+mj-lt"/>
                <a:ea typeface="Calibri" panose="020F0502020204030204" pitchFamily="34" charset="0"/>
                <a:cs typeface="Times New Roman" panose="02020603050405020304" pitchFamily="18" charset="0"/>
              </a:rPr>
              <a:t> function.</a:t>
            </a:r>
          </a:p>
        </p:txBody>
      </p:sp>
      <p:pic>
        <p:nvPicPr>
          <p:cNvPr id="3" name="Picture 2">
            <a:extLst>
              <a:ext uri="{FF2B5EF4-FFF2-40B4-BE49-F238E27FC236}">
                <a16:creationId xmlns:a16="http://schemas.microsoft.com/office/drawing/2014/main" id="{5461C90F-745C-F30C-79C0-B22671D7CC1F}"/>
              </a:ext>
            </a:extLst>
          </p:cNvPr>
          <p:cNvPicPr>
            <a:picLocks noChangeAspect="1"/>
          </p:cNvPicPr>
          <p:nvPr/>
        </p:nvPicPr>
        <p:blipFill>
          <a:blip r:embed="rId3"/>
          <a:stretch>
            <a:fillRect/>
          </a:stretch>
        </p:blipFill>
        <p:spPr>
          <a:xfrm>
            <a:off x="1156118" y="1809371"/>
            <a:ext cx="9292574" cy="4464060"/>
          </a:xfrm>
          <a:prstGeom prst="rect">
            <a:avLst/>
          </a:prstGeom>
        </p:spPr>
      </p:pic>
    </p:spTree>
    <p:extLst>
      <p:ext uri="{BB962C8B-B14F-4D97-AF65-F5344CB8AC3E}">
        <p14:creationId xmlns:p14="http://schemas.microsoft.com/office/powerpoint/2010/main" val="3110395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Simulation Results</a:t>
            </a:r>
          </a:p>
        </p:txBody>
      </p:sp>
      <p:sp>
        <p:nvSpPr>
          <p:cNvPr id="6" name="TextBox 5">
            <a:extLst>
              <a:ext uri="{FF2B5EF4-FFF2-40B4-BE49-F238E27FC236}">
                <a16:creationId xmlns:a16="http://schemas.microsoft.com/office/drawing/2014/main" id="{62E5B681-9280-1530-4400-B56F868F336F}"/>
              </a:ext>
            </a:extLst>
          </p:cNvPr>
          <p:cNvSpPr txBox="1"/>
          <p:nvPr/>
        </p:nvSpPr>
        <p:spPr>
          <a:xfrm>
            <a:off x="700619" y="940738"/>
            <a:ext cx="10847349" cy="666080"/>
          </a:xfrm>
          <a:prstGeom prst="rect">
            <a:avLst/>
          </a:prstGeom>
          <a:noFill/>
        </p:spPr>
        <p:txBody>
          <a:bodyPr wrap="square">
            <a:spAutoFit/>
          </a:bodyPr>
          <a:lstStyle/>
          <a:p>
            <a:pPr marL="342900" lvl="0" indent="-342900">
              <a:lnSpc>
                <a:spcPct val="107000"/>
              </a:lnSpc>
              <a:spcAft>
                <a:spcPts val="800"/>
              </a:spcAft>
              <a:buAutoNum type="arabicParenR" startAt="5"/>
            </a:pPr>
            <a:r>
              <a:rPr lang="en-US" sz="1800" dirty="0">
                <a:effectLst/>
                <a:latin typeface="+mj-lt"/>
                <a:ea typeface="Calibri" panose="020F0502020204030204" pitchFamily="34" charset="0"/>
                <a:cs typeface="Times New Roman" panose="02020603050405020304" pitchFamily="18" charset="0"/>
              </a:rPr>
              <a:t>Then </a:t>
            </a:r>
            <a:r>
              <a:rPr lang="en-US" sz="1800" dirty="0" err="1">
                <a:effectLst/>
                <a:latin typeface="+mj-lt"/>
                <a:ea typeface="Calibri" panose="020F0502020204030204" pitchFamily="34" charset="0"/>
                <a:cs typeface="Times New Roman" panose="02020603050405020304" pitchFamily="18" charset="0"/>
              </a:rPr>
              <a:t>LandInspector</a:t>
            </a:r>
            <a:r>
              <a:rPr lang="en-US" sz="1800" dirty="0">
                <a:effectLst/>
                <a:latin typeface="+mj-lt"/>
                <a:ea typeface="Calibri" panose="020F0502020204030204" pitchFamily="34" charset="0"/>
                <a:cs typeface="Times New Roman" panose="02020603050405020304" pitchFamily="18" charset="0"/>
              </a:rPr>
              <a:t> does the task of verifying the transactions and correct transactions are SPENT and manipulated are CANCELED</a:t>
            </a:r>
          </a:p>
        </p:txBody>
      </p:sp>
      <p:pic>
        <p:nvPicPr>
          <p:cNvPr id="5" name="Picture 4">
            <a:extLst>
              <a:ext uri="{FF2B5EF4-FFF2-40B4-BE49-F238E27FC236}">
                <a16:creationId xmlns:a16="http://schemas.microsoft.com/office/drawing/2014/main" id="{A7696175-862F-B64C-294B-192092C48D3C}"/>
              </a:ext>
            </a:extLst>
          </p:cNvPr>
          <p:cNvPicPr>
            <a:picLocks noChangeAspect="1"/>
          </p:cNvPicPr>
          <p:nvPr/>
        </p:nvPicPr>
        <p:blipFill>
          <a:blip r:embed="rId3"/>
          <a:stretch>
            <a:fillRect/>
          </a:stretch>
        </p:blipFill>
        <p:spPr>
          <a:xfrm>
            <a:off x="1429800" y="1689708"/>
            <a:ext cx="8715228" cy="4891772"/>
          </a:xfrm>
          <a:prstGeom prst="rect">
            <a:avLst/>
          </a:prstGeom>
        </p:spPr>
      </p:pic>
    </p:spTree>
    <p:extLst>
      <p:ext uri="{BB962C8B-B14F-4D97-AF65-F5344CB8AC3E}">
        <p14:creationId xmlns:p14="http://schemas.microsoft.com/office/powerpoint/2010/main" val="1271627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Simulation Results</a:t>
            </a:r>
          </a:p>
        </p:txBody>
      </p:sp>
      <p:sp>
        <p:nvSpPr>
          <p:cNvPr id="6" name="TextBox 5">
            <a:extLst>
              <a:ext uri="{FF2B5EF4-FFF2-40B4-BE49-F238E27FC236}">
                <a16:creationId xmlns:a16="http://schemas.microsoft.com/office/drawing/2014/main" id="{62E5B681-9280-1530-4400-B56F868F336F}"/>
              </a:ext>
            </a:extLst>
          </p:cNvPr>
          <p:cNvSpPr txBox="1"/>
          <p:nvPr/>
        </p:nvSpPr>
        <p:spPr>
          <a:xfrm>
            <a:off x="700619" y="940738"/>
            <a:ext cx="10847349" cy="671915"/>
          </a:xfrm>
          <a:prstGeom prst="rect">
            <a:avLst/>
          </a:prstGeom>
          <a:noFill/>
        </p:spPr>
        <p:txBody>
          <a:bodyPr wrap="square">
            <a:spAutoFit/>
          </a:bodyPr>
          <a:lstStyle/>
          <a:p>
            <a:pPr marL="342900" lvl="0" indent="-342900">
              <a:lnSpc>
                <a:spcPct val="107000"/>
              </a:lnSpc>
              <a:spcAft>
                <a:spcPts val="800"/>
              </a:spcAft>
              <a:buAutoNum type="arabicParenR" startAt="5"/>
            </a:pPr>
            <a:r>
              <a:rPr lang="en-US" sz="1800" dirty="0">
                <a:effectLst/>
                <a:latin typeface="+mj-lt"/>
                <a:ea typeface="Calibri" panose="020F0502020204030204" pitchFamily="34" charset="0"/>
                <a:cs typeface="Times New Roman" panose="02020603050405020304" pitchFamily="18" charset="0"/>
              </a:rPr>
              <a:t>BOB (Buyer) can buy 3 lands as its has only 50 balance at first and 3*15 = 45 is spent on buying the lands from ALICE and ALICE has a balance of 50 + 3*15 = 95.</a:t>
            </a:r>
          </a:p>
        </p:txBody>
      </p:sp>
      <p:pic>
        <p:nvPicPr>
          <p:cNvPr id="4" name="Picture 3">
            <a:extLst>
              <a:ext uri="{FF2B5EF4-FFF2-40B4-BE49-F238E27FC236}">
                <a16:creationId xmlns:a16="http://schemas.microsoft.com/office/drawing/2014/main" id="{570E4EC5-CD9E-8700-EDBA-BF7DE535871B}"/>
              </a:ext>
            </a:extLst>
          </p:cNvPr>
          <p:cNvPicPr>
            <a:picLocks noChangeAspect="1"/>
          </p:cNvPicPr>
          <p:nvPr/>
        </p:nvPicPr>
        <p:blipFill>
          <a:blip r:embed="rId3"/>
          <a:stretch>
            <a:fillRect/>
          </a:stretch>
        </p:blipFill>
        <p:spPr>
          <a:xfrm>
            <a:off x="2511372" y="2129927"/>
            <a:ext cx="2517827" cy="2188016"/>
          </a:xfrm>
          <a:prstGeom prst="rect">
            <a:avLst/>
          </a:prstGeom>
        </p:spPr>
      </p:pic>
      <p:pic>
        <p:nvPicPr>
          <p:cNvPr id="8" name="Picture 7">
            <a:extLst>
              <a:ext uri="{FF2B5EF4-FFF2-40B4-BE49-F238E27FC236}">
                <a16:creationId xmlns:a16="http://schemas.microsoft.com/office/drawing/2014/main" id="{F8672CF2-1D43-2AC5-3247-9765A2FE297A}"/>
              </a:ext>
            </a:extLst>
          </p:cNvPr>
          <p:cNvPicPr>
            <a:picLocks noChangeAspect="1"/>
          </p:cNvPicPr>
          <p:nvPr/>
        </p:nvPicPr>
        <p:blipFill>
          <a:blip r:embed="rId4"/>
          <a:stretch>
            <a:fillRect/>
          </a:stretch>
        </p:blipFill>
        <p:spPr>
          <a:xfrm>
            <a:off x="5824514" y="2129927"/>
            <a:ext cx="2676577" cy="2277214"/>
          </a:xfrm>
          <a:prstGeom prst="rect">
            <a:avLst/>
          </a:prstGeom>
        </p:spPr>
      </p:pic>
    </p:spTree>
    <p:extLst>
      <p:ext uri="{BB962C8B-B14F-4D97-AF65-F5344CB8AC3E}">
        <p14:creationId xmlns:p14="http://schemas.microsoft.com/office/powerpoint/2010/main" val="119768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Verifier Results</a:t>
            </a:r>
          </a:p>
        </p:txBody>
      </p:sp>
      <p:pic>
        <p:nvPicPr>
          <p:cNvPr id="3" name="Picture 2">
            <a:extLst>
              <a:ext uri="{FF2B5EF4-FFF2-40B4-BE49-F238E27FC236}">
                <a16:creationId xmlns:a16="http://schemas.microsoft.com/office/drawing/2014/main" id="{502D42FC-0DE5-C7CD-8818-B3D4B8D4216C}"/>
              </a:ext>
            </a:extLst>
          </p:cNvPr>
          <p:cNvPicPr>
            <a:picLocks noChangeAspect="1"/>
          </p:cNvPicPr>
          <p:nvPr/>
        </p:nvPicPr>
        <p:blipFill>
          <a:blip r:embed="rId3"/>
          <a:stretch>
            <a:fillRect/>
          </a:stretch>
        </p:blipFill>
        <p:spPr>
          <a:xfrm>
            <a:off x="727676" y="1386188"/>
            <a:ext cx="11140273" cy="1655119"/>
          </a:xfrm>
          <a:prstGeom prst="rect">
            <a:avLst/>
          </a:prstGeom>
        </p:spPr>
      </p:pic>
      <p:pic>
        <p:nvPicPr>
          <p:cNvPr id="4" name="Picture 3">
            <a:extLst>
              <a:ext uri="{FF2B5EF4-FFF2-40B4-BE49-F238E27FC236}">
                <a16:creationId xmlns:a16="http://schemas.microsoft.com/office/drawing/2014/main" id="{AD2FF246-5514-3806-DC85-A5CDF90E4B01}"/>
              </a:ext>
            </a:extLst>
          </p:cNvPr>
          <p:cNvPicPr>
            <a:picLocks noChangeAspect="1"/>
          </p:cNvPicPr>
          <p:nvPr/>
        </p:nvPicPr>
        <p:blipFill>
          <a:blip r:embed="rId4"/>
          <a:stretch>
            <a:fillRect/>
          </a:stretch>
        </p:blipFill>
        <p:spPr>
          <a:xfrm>
            <a:off x="727675" y="3221990"/>
            <a:ext cx="10728315" cy="387484"/>
          </a:xfrm>
          <a:prstGeom prst="rect">
            <a:avLst/>
          </a:prstGeom>
        </p:spPr>
      </p:pic>
      <p:sp>
        <p:nvSpPr>
          <p:cNvPr id="10" name="TextBox 9">
            <a:extLst>
              <a:ext uri="{FF2B5EF4-FFF2-40B4-BE49-F238E27FC236}">
                <a16:creationId xmlns:a16="http://schemas.microsoft.com/office/drawing/2014/main" id="{9BEDDADC-3326-EBB5-301F-597D23044790}"/>
              </a:ext>
            </a:extLst>
          </p:cNvPr>
          <p:cNvSpPr txBox="1"/>
          <p:nvPr/>
        </p:nvSpPr>
        <p:spPr>
          <a:xfrm>
            <a:off x="344346" y="4261946"/>
            <a:ext cx="11494971" cy="1263166"/>
          </a:xfrm>
          <a:prstGeom prst="rect">
            <a:avLst/>
          </a:prstGeom>
          <a:noFill/>
        </p:spPr>
        <p:txBody>
          <a:bodyPr wrap="square">
            <a:spAutoFit/>
          </a:bodyPr>
          <a:lstStyle/>
          <a:p>
            <a:pPr marL="342900" lvl="0" indent="-342900" algn="just">
              <a:lnSpc>
                <a:spcPct val="107000"/>
              </a:lnSpc>
              <a:spcAft>
                <a:spcPts val="800"/>
              </a:spcAft>
              <a:buFont typeface="+mj-lt"/>
              <a:buAutoNum type="arabicParenR"/>
            </a:pPr>
            <a:r>
              <a:rPr lang="en-IN" sz="1800" b="1" i="1" dirty="0">
                <a:effectLst/>
                <a:latin typeface="+mj-lt"/>
                <a:ea typeface="Calibri" panose="020F0502020204030204" pitchFamily="34" charset="0"/>
                <a:cs typeface="Times New Roman" panose="02020603050405020304" pitchFamily="18" charset="0"/>
              </a:rPr>
              <a:t>A[] (parties[ADVERSARY].</a:t>
            </a:r>
            <a:r>
              <a:rPr lang="en-IN" sz="1800" b="1" i="1" dirty="0" err="1">
                <a:effectLst/>
                <a:latin typeface="+mj-lt"/>
                <a:ea typeface="Calibri" panose="020F0502020204030204" pitchFamily="34" charset="0"/>
                <a:cs typeface="Times New Roman" panose="02020603050405020304" pitchFamily="18" charset="0"/>
              </a:rPr>
              <a:t>own_land</a:t>
            </a:r>
            <a:r>
              <a:rPr lang="en-IN" sz="1800" b="1" i="1" dirty="0">
                <a:effectLst/>
                <a:latin typeface="+mj-lt"/>
                <a:ea typeface="Calibri" panose="020F0502020204030204" pitchFamily="34" charset="0"/>
                <a:cs typeface="Times New Roman" panose="02020603050405020304" pitchFamily="18" charset="0"/>
              </a:rPr>
              <a:t>[0] == true)</a:t>
            </a:r>
            <a:r>
              <a:rPr lang="en-IN" sz="1800" i="1" dirty="0">
                <a:effectLst/>
                <a:latin typeface="+mj-lt"/>
                <a:ea typeface="Calibri" panose="020F0502020204030204" pitchFamily="34" charset="0"/>
                <a:cs typeface="Times New Roman" panose="02020603050405020304" pitchFamily="18" charset="0"/>
              </a:rPr>
              <a:t> </a:t>
            </a:r>
            <a:r>
              <a:rPr lang="en-IN" sz="1800" dirty="0">
                <a:effectLst/>
                <a:latin typeface="+mj-lt"/>
                <a:ea typeface="Calibri" panose="020F0502020204030204" pitchFamily="34" charset="0"/>
                <a:cs typeface="Times New Roman" panose="02020603050405020304" pitchFamily="18" charset="0"/>
              </a:rPr>
              <a:t>- Adversary will not be able to own any lands even introducing malicious transactions. The query should result in false because for “All the paths eventually adversary owns </a:t>
            </a:r>
            <a:r>
              <a:rPr lang="en-IN" sz="1800" dirty="0" err="1">
                <a:effectLst/>
                <a:latin typeface="+mj-lt"/>
                <a:ea typeface="Calibri" panose="020F0502020204030204" pitchFamily="34" charset="0"/>
                <a:cs typeface="Times New Roman" panose="02020603050405020304" pitchFamily="18" charset="0"/>
              </a:rPr>
              <a:t>landId</a:t>
            </a:r>
            <a:r>
              <a:rPr lang="en-IN" sz="1800" dirty="0">
                <a:effectLst/>
                <a:latin typeface="+mj-lt"/>
                <a:ea typeface="Calibri" panose="020F0502020204030204" pitchFamily="34" charset="0"/>
                <a:cs typeface="Times New Roman" panose="02020603050405020304" pitchFamily="18" charset="0"/>
              </a:rPr>
              <a:t> 0” is completely false because we made sure that blockchain won’t allow adversary transactions and it cancels its transactions.</a:t>
            </a:r>
            <a:endParaRPr lang="en-IN" sz="14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5968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Verifier Results</a:t>
            </a:r>
          </a:p>
        </p:txBody>
      </p:sp>
      <p:sp>
        <p:nvSpPr>
          <p:cNvPr id="8" name="TextBox 7">
            <a:extLst>
              <a:ext uri="{FF2B5EF4-FFF2-40B4-BE49-F238E27FC236}">
                <a16:creationId xmlns:a16="http://schemas.microsoft.com/office/drawing/2014/main" id="{B1BD7B8C-AB3C-AA2E-3601-5A8C03567899}"/>
              </a:ext>
            </a:extLst>
          </p:cNvPr>
          <p:cNvSpPr txBox="1"/>
          <p:nvPr/>
        </p:nvSpPr>
        <p:spPr>
          <a:xfrm>
            <a:off x="418928" y="812813"/>
            <a:ext cx="11641526" cy="6118983"/>
          </a:xfrm>
          <a:prstGeom prst="rect">
            <a:avLst/>
          </a:prstGeom>
          <a:noFill/>
        </p:spPr>
        <p:txBody>
          <a:bodyPr wrap="square">
            <a:spAutoFit/>
          </a:bodyPr>
          <a:lstStyle/>
          <a:p>
            <a:pPr marL="342900" lvl="0" indent="-342900" algn="just">
              <a:lnSpc>
                <a:spcPct val="107000"/>
              </a:lnSpc>
              <a:spcAft>
                <a:spcPts val="800"/>
              </a:spcAft>
              <a:buAutoNum type="arabicParenR" startAt="2"/>
            </a:pPr>
            <a:r>
              <a:rPr lang="en-IN" sz="1800" b="1" i="1" dirty="0">
                <a:effectLst/>
                <a:latin typeface="+mj-lt"/>
                <a:ea typeface="Calibri" panose="020F0502020204030204" pitchFamily="34" charset="0"/>
                <a:cs typeface="Times New Roman" panose="02020603050405020304" pitchFamily="18" charset="0"/>
              </a:rPr>
              <a:t>E&lt;&gt; (parties[ALICE].</a:t>
            </a:r>
            <a:r>
              <a:rPr lang="en-IN" sz="1800" b="1" i="1" dirty="0" err="1">
                <a:effectLst/>
                <a:latin typeface="+mj-lt"/>
                <a:ea typeface="Calibri" panose="020F0502020204030204" pitchFamily="34" charset="0"/>
                <a:cs typeface="Times New Roman" panose="02020603050405020304" pitchFamily="18" charset="0"/>
              </a:rPr>
              <a:t>own_land</a:t>
            </a:r>
            <a:r>
              <a:rPr lang="en-IN" sz="1800" b="1" i="1" dirty="0">
                <a:effectLst/>
                <a:latin typeface="+mj-lt"/>
                <a:ea typeface="Calibri" panose="020F0502020204030204" pitchFamily="34" charset="0"/>
                <a:cs typeface="Times New Roman" panose="02020603050405020304" pitchFamily="18" charset="0"/>
              </a:rPr>
              <a:t>[0] == false) imply (parties[BOB].</a:t>
            </a:r>
            <a:r>
              <a:rPr lang="en-IN" sz="1800" b="1" i="1" dirty="0" err="1">
                <a:effectLst/>
                <a:latin typeface="+mj-lt"/>
                <a:ea typeface="Calibri" panose="020F0502020204030204" pitchFamily="34" charset="0"/>
                <a:cs typeface="Times New Roman" panose="02020603050405020304" pitchFamily="18" charset="0"/>
              </a:rPr>
              <a:t>own_land</a:t>
            </a:r>
            <a:r>
              <a:rPr lang="en-IN" sz="1800" b="1" i="1" dirty="0">
                <a:effectLst/>
                <a:latin typeface="+mj-lt"/>
                <a:ea typeface="Calibri" panose="020F0502020204030204" pitchFamily="34" charset="0"/>
                <a:cs typeface="Times New Roman" panose="02020603050405020304" pitchFamily="18" charset="0"/>
              </a:rPr>
              <a:t>[0] == true) and (parties[BOB].balance == 35) and (parties[ALICE].balance == 65) </a:t>
            </a:r>
            <a:r>
              <a:rPr lang="en-IN" sz="1800" dirty="0">
                <a:effectLst/>
                <a:latin typeface="+mj-lt"/>
                <a:ea typeface="Calibri" panose="020F0502020204030204" pitchFamily="34" charset="0"/>
                <a:cs typeface="Times New Roman" panose="02020603050405020304" pitchFamily="18" charset="0"/>
              </a:rPr>
              <a:t>– “There exists a path eventually if ALICE won’t own </a:t>
            </a:r>
            <a:r>
              <a:rPr lang="en-IN" sz="1800" dirty="0" err="1">
                <a:effectLst/>
                <a:latin typeface="+mj-lt"/>
                <a:ea typeface="Calibri" panose="020F0502020204030204" pitchFamily="34" charset="0"/>
                <a:cs typeface="Times New Roman" panose="02020603050405020304" pitchFamily="18" charset="0"/>
              </a:rPr>
              <a:t>landId</a:t>
            </a:r>
            <a:r>
              <a:rPr lang="en-IN" sz="1800" dirty="0">
                <a:effectLst/>
                <a:latin typeface="+mj-lt"/>
                <a:ea typeface="Calibri" panose="020F0502020204030204" pitchFamily="34" charset="0"/>
                <a:cs typeface="Times New Roman" panose="02020603050405020304" pitchFamily="18" charset="0"/>
              </a:rPr>
              <a:t> 0 imply that BOB owns it and BOB has balance of 35 and ALICE has 65” which is completely true because if </a:t>
            </a:r>
            <a:r>
              <a:rPr lang="en-IN" sz="1800" dirty="0" err="1">
                <a:effectLst/>
                <a:latin typeface="+mj-lt"/>
                <a:ea typeface="Calibri" panose="020F0502020204030204" pitchFamily="34" charset="0"/>
                <a:cs typeface="Times New Roman" panose="02020603050405020304" pitchFamily="18" charset="0"/>
              </a:rPr>
              <a:t>alice</a:t>
            </a:r>
            <a:r>
              <a:rPr lang="en-IN" sz="1800" dirty="0">
                <a:effectLst/>
                <a:latin typeface="+mj-lt"/>
                <a:ea typeface="Calibri" panose="020F0502020204030204" pitchFamily="34" charset="0"/>
                <a:cs typeface="Times New Roman" panose="02020603050405020304" pitchFamily="18" charset="0"/>
              </a:rPr>
              <a:t> buys its land bob must buy it for 15 amount and adversary is eliminated by blockchain.</a:t>
            </a:r>
          </a:p>
          <a:p>
            <a:pPr marL="342900" lvl="0" indent="-342900" algn="just">
              <a:lnSpc>
                <a:spcPct val="107000"/>
              </a:lnSpc>
              <a:spcAft>
                <a:spcPts val="800"/>
              </a:spcAft>
              <a:buAutoNum type="arabicParenR" startAt="2"/>
            </a:pPr>
            <a:r>
              <a:rPr lang="en-IN" sz="1800" b="1" i="1" dirty="0">
                <a:effectLst/>
                <a:latin typeface="+mj-lt"/>
                <a:ea typeface="Calibri" panose="020F0502020204030204" pitchFamily="34" charset="0"/>
                <a:cs typeface="Times New Roman" panose="02020603050405020304" pitchFamily="18" charset="0"/>
              </a:rPr>
              <a:t>A&lt;&gt; (parties[ALICE].</a:t>
            </a:r>
            <a:r>
              <a:rPr lang="en-IN" sz="1800" b="1" i="1" dirty="0" err="1">
                <a:effectLst/>
                <a:latin typeface="+mj-lt"/>
                <a:ea typeface="Calibri" panose="020F0502020204030204" pitchFamily="34" charset="0"/>
                <a:cs typeface="Times New Roman" panose="02020603050405020304" pitchFamily="18" charset="0"/>
              </a:rPr>
              <a:t>own_land</a:t>
            </a:r>
            <a:r>
              <a:rPr lang="en-IN" sz="1800" b="1" i="1" dirty="0">
                <a:effectLst/>
                <a:latin typeface="+mj-lt"/>
                <a:ea typeface="Calibri" panose="020F0502020204030204" pitchFamily="34" charset="0"/>
                <a:cs typeface="Times New Roman" panose="02020603050405020304" pitchFamily="18" charset="0"/>
              </a:rPr>
              <a:t>[0] == false) imply (parties[BOB].</a:t>
            </a:r>
            <a:r>
              <a:rPr lang="en-IN" sz="1800" b="1" i="1" dirty="0" err="1">
                <a:effectLst/>
                <a:latin typeface="+mj-lt"/>
                <a:ea typeface="Calibri" panose="020F0502020204030204" pitchFamily="34" charset="0"/>
                <a:cs typeface="Times New Roman" panose="02020603050405020304" pitchFamily="18" charset="0"/>
              </a:rPr>
              <a:t>own_land</a:t>
            </a:r>
            <a:r>
              <a:rPr lang="en-IN" sz="1800" b="1" i="1" dirty="0">
                <a:effectLst/>
                <a:latin typeface="+mj-lt"/>
                <a:ea typeface="Calibri" panose="020F0502020204030204" pitchFamily="34" charset="0"/>
                <a:cs typeface="Times New Roman" panose="02020603050405020304" pitchFamily="18" charset="0"/>
              </a:rPr>
              <a:t>[0] == true) and (parties[BOB].balance == 35) and (parties[ALICE].balance == 65)</a:t>
            </a:r>
            <a:r>
              <a:rPr lang="en-IN" sz="1800" i="1" dirty="0">
                <a:effectLst/>
                <a:latin typeface="+mj-lt"/>
                <a:ea typeface="Calibri" panose="020F0502020204030204" pitchFamily="34" charset="0"/>
                <a:cs typeface="Times New Roman" panose="02020603050405020304" pitchFamily="18" charset="0"/>
              </a:rPr>
              <a:t> </a:t>
            </a:r>
            <a:r>
              <a:rPr lang="en-IN" sz="1800" dirty="0">
                <a:effectLst/>
                <a:latin typeface="+mj-lt"/>
                <a:ea typeface="Calibri" panose="020F0502020204030204" pitchFamily="34" charset="0"/>
                <a:cs typeface="Times New Roman" panose="02020603050405020304" pitchFamily="18" charset="0"/>
              </a:rPr>
              <a:t>– “All paths eventually if ALICE won’t own </a:t>
            </a:r>
            <a:r>
              <a:rPr lang="en-IN" sz="1800" dirty="0" err="1">
                <a:effectLst/>
                <a:latin typeface="+mj-lt"/>
                <a:ea typeface="Calibri" panose="020F0502020204030204" pitchFamily="34" charset="0"/>
                <a:cs typeface="Times New Roman" panose="02020603050405020304" pitchFamily="18" charset="0"/>
              </a:rPr>
              <a:t>landId</a:t>
            </a:r>
            <a:r>
              <a:rPr lang="en-IN" sz="1800" dirty="0">
                <a:effectLst/>
                <a:latin typeface="+mj-lt"/>
                <a:ea typeface="Calibri" panose="020F0502020204030204" pitchFamily="34" charset="0"/>
                <a:cs typeface="Times New Roman" panose="02020603050405020304" pitchFamily="18" charset="0"/>
              </a:rPr>
              <a:t> 0 imply that BOB owns it and BOB has balance of 35 and ALICE has 65” which is completely false because not for all paths it is true as the maximum number of transactions are limited and </a:t>
            </a:r>
            <a:r>
              <a:rPr lang="en-IN" sz="1800" dirty="0" err="1">
                <a:effectLst/>
                <a:latin typeface="+mj-lt"/>
                <a:ea typeface="Calibri" panose="020F0502020204030204" pitchFamily="34" charset="0"/>
                <a:cs typeface="Times New Roman" panose="02020603050405020304" pitchFamily="18" charset="0"/>
              </a:rPr>
              <a:t>alice</a:t>
            </a:r>
            <a:r>
              <a:rPr lang="en-IN" sz="1800" dirty="0">
                <a:effectLst/>
                <a:latin typeface="+mj-lt"/>
                <a:ea typeface="Calibri" panose="020F0502020204030204" pitchFamily="34" charset="0"/>
                <a:cs typeface="Times New Roman" panose="02020603050405020304" pitchFamily="18" charset="0"/>
              </a:rPr>
              <a:t> can keep on adding its transactions into blockchain which finally occupies maximum limit and it will go into deadlock.</a:t>
            </a:r>
            <a:endParaRPr lang="en-IN" dirty="0">
              <a:latin typeface="+mj-lt"/>
              <a:ea typeface="Calibri" panose="020F0502020204030204" pitchFamily="34" charset="0"/>
              <a:cs typeface="Times New Roman" panose="02020603050405020304" pitchFamily="18" charset="0"/>
            </a:endParaRPr>
          </a:p>
          <a:p>
            <a:pPr marL="342900" lvl="0" indent="-342900" algn="just">
              <a:lnSpc>
                <a:spcPct val="107000"/>
              </a:lnSpc>
              <a:spcAft>
                <a:spcPts val="800"/>
              </a:spcAft>
              <a:buAutoNum type="arabicParenR" startAt="2"/>
            </a:pPr>
            <a:r>
              <a:rPr lang="en-IN" sz="1800" b="1" i="1" dirty="0">
                <a:effectLst/>
                <a:latin typeface="+mj-lt"/>
                <a:ea typeface="Calibri" panose="020F0502020204030204" pitchFamily="34" charset="0"/>
                <a:cs typeface="Times New Roman" panose="02020603050405020304" pitchFamily="18" charset="0"/>
              </a:rPr>
              <a:t>E&lt;&gt; (parties[ALICE].</a:t>
            </a:r>
            <a:r>
              <a:rPr lang="en-IN" sz="1800" b="1" i="1" dirty="0" err="1">
                <a:effectLst/>
                <a:latin typeface="+mj-lt"/>
                <a:ea typeface="Calibri" panose="020F0502020204030204" pitchFamily="34" charset="0"/>
                <a:cs typeface="Times New Roman" panose="02020603050405020304" pitchFamily="18" charset="0"/>
              </a:rPr>
              <a:t>own_land</a:t>
            </a:r>
            <a:r>
              <a:rPr lang="en-IN" sz="1800" b="1" i="1" dirty="0">
                <a:effectLst/>
                <a:latin typeface="+mj-lt"/>
                <a:ea typeface="Calibri" panose="020F0502020204030204" pitchFamily="34" charset="0"/>
                <a:cs typeface="Times New Roman" panose="02020603050405020304" pitchFamily="18" charset="0"/>
              </a:rPr>
              <a:t>[0] == false) imply (parties[ALICE].balance == 65) and (parties[BOB].balance == 35) </a:t>
            </a:r>
            <a:r>
              <a:rPr lang="en-IN" sz="1800" dirty="0">
                <a:effectLst/>
                <a:latin typeface="+mj-lt"/>
                <a:ea typeface="Calibri" panose="020F0502020204030204" pitchFamily="34" charset="0"/>
                <a:cs typeface="Times New Roman" panose="02020603050405020304" pitchFamily="18" charset="0"/>
              </a:rPr>
              <a:t>– Similar to 2</a:t>
            </a:r>
            <a:r>
              <a:rPr lang="en-IN" sz="1800" baseline="30000" dirty="0">
                <a:effectLst/>
                <a:latin typeface="+mj-lt"/>
                <a:ea typeface="Calibri" panose="020F0502020204030204" pitchFamily="34" charset="0"/>
                <a:cs typeface="Times New Roman" panose="02020603050405020304" pitchFamily="18" charset="0"/>
              </a:rPr>
              <a:t>nd</a:t>
            </a:r>
            <a:r>
              <a:rPr lang="en-IN" sz="1800" dirty="0">
                <a:effectLst/>
                <a:latin typeface="+mj-lt"/>
                <a:ea typeface="Calibri" panose="020F0502020204030204" pitchFamily="34" charset="0"/>
                <a:cs typeface="Times New Roman" panose="02020603050405020304" pitchFamily="18" charset="0"/>
              </a:rPr>
              <a:t> query which is also true.</a:t>
            </a:r>
            <a:endParaRPr lang="en-IN" dirty="0">
              <a:latin typeface="+mj-lt"/>
              <a:ea typeface="Calibri" panose="020F0502020204030204" pitchFamily="34" charset="0"/>
              <a:cs typeface="Times New Roman" panose="02020603050405020304" pitchFamily="18" charset="0"/>
            </a:endParaRPr>
          </a:p>
          <a:p>
            <a:pPr marL="342900" lvl="0" indent="-342900" algn="just">
              <a:lnSpc>
                <a:spcPct val="107000"/>
              </a:lnSpc>
              <a:spcAft>
                <a:spcPts val="800"/>
              </a:spcAft>
              <a:buAutoNum type="arabicParenR" startAt="2"/>
            </a:pPr>
            <a:r>
              <a:rPr lang="en-IN" sz="1800" b="1" i="1" dirty="0">
                <a:effectLst/>
                <a:latin typeface="+mj-lt"/>
                <a:ea typeface="Calibri" panose="020F0502020204030204" pitchFamily="34" charset="0"/>
                <a:cs typeface="Times New Roman" panose="02020603050405020304" pitchFamily="18" charset="0"/>
              </a:rPr>
              <a:t>E&lt;&gt; (parties[BOB].</a:t>
            </a:r>
            <a:r>
              <a:rPr lang="en-IN" sz="1800" b="1" i="1" dirty="0" err="1">
                <a:effectLst/>
                <a:latin typeface="+mj-lt"/>
                <a:ea typeface="Calibri" panose="020F0502020204030204" pitchFamily="34" charset="0"/>
                <a:cs typeface="Times New Roman" panose="02020603050405020304" pitchFamily="18" charset="0"/>
              </a:rPr>
              <a:t>own_land</a:t>
            </a:r>
            <a:r>
              <a:rPr lang="en-IN" sz="1800" b="1" i="1" dirty="0">
                <a:effectLst/>
                <a:latin typeface="+mj-lt"/>
                <a:ea typeface="Calibri" panose="020F0502020204030204" pitchFamily="34" charset="0"/>
                <a:cs typeface="Times New Roman" panose="02020603050405020304" pitchFamily="18" charset="0"/>
              </a:rPr>
              <a:t>[0] == true) </a:t>
            </a:r>
            <a:r>
              <a:rPr lang="en-IN" sz="1800" dirty="0">
                <a:effectLst/>
                <a:latin typeface="+mj-lt"/>
                <a:ea typeface="Calibri" panose="020F0502020204030204" pitchFamily="34" charset="0"/>
                <a:cs typeface="Times New Roman" panose="02020603050405020304" pitchFamily="18" charset="0"/>
              </a:rPr>
              <a:t>– “There exists a path eventually BOB owns </a:t>
            </a:r>
            <a:r>
              <a:rPr lang="en-IN" sz="1800" dirty="0" err="1">
                <a:effectLst/>
                <a:latin typeface="+mj-lt"/>
                <a:ea typeface="Calibri" panose="020F0502020204030204" pitchFamily="34" charset="0"/>
                <a:cs typeface="Times New Roman" panose="02020603050405020304" pitchFamily="18" charset="0"/>
              </a:rPr>
              <a:t>landId</a:t>
            </a:r>
            <a:r>
              <a:rPr lang="en-IN" sz="1800" dirty="0">
                <a:effectLst/>
                <a:latin typeface="+mj-lt"/>
                <a:ea typeface="Calibri" panose="020F0502020204030204" pitchFamily="34" charset="0"/>
                <a:cs typeface="Times New Roman" panose="02020603050405020304" pitchFamily="18" charset="0"/>
              </a:rPr>
              <a:t> 0” which is completely true because there exists a path and eventually BOB owns </a:t>
            </a:r>
            <a:r>
              <a:rPr lang="en-IN" sz="1800" dirty="0" err="1">
                <a:effectLst/>
                <a:latin typeface="+mj-lt"/>
                <a:ea typeface="Calibri" panose="020F0502020204030204" pitchFamily="34" charset="0"/>
                <a:cs typeface="Times New Roman" panose="02020603050405020304" pitchFamily="18" charset="0"/>
              </a:rPr>
              <a:t>landId</a:t>
            </a:r>
            <a:r>
              <a:rPr lang="en-IN" sz="1800" dirty="0">
                <a:effectLst/>
                <a:latin typeface="+mj-lt"/>
                <a:ea typeface="Calibri" panose="020F0502020204030204" pitchFamily="34" charset="0"/>
                <a:cs typeface="Times New Roman" panose="02020603050405020304" pitchFamily="18" charset="0"/>
              </a:rPr>
              <a:t> 0 because ALICE is ready to buy its land.</a:t>
            </a:r>
          </a:p>
          <a:p>
            <a:pPr marL="342900" indent="-342900" algn="just">
              <a:lnSpc>
                <a:spcPct val="107000"/>
              </a:lnSpc>
              <a:spcAft>
                <a:spcPts val="800"/>
              </a:spcAft>
              <a:buFontTx/>
              <a:buAutoNum type="arabicParenR" startAt="2"/>
            </a:pPr>
            <a:r>
              <a:rPr lang="en-IN" sz="1800" b="1" i="1" dirty="0">
                <a:effectLst/>
                <a:latin typeface="+mj-lt"/>
                <a:ea typeface="Calibri" panose="020F0502020204030204" pitchFamily="34" charset="0"/>
                <a:cs typeface="Times New Roman" panose="02020603050405020304" pitchFamily="18" charset="0"/>
              </a:rPr>
              <a:t>E&lt;&gt; (parties[ALICE].</a:t>
            </a:r>
            <a:r>
              <a:rPr lang="en-IN" sz="1800" b="1" i="1" dirty="0" err="1">
                <a:effectLst/>
                <a:latin typeface="+mj-lt"/>
                <a:ea typeface="Calibri" panose="020F0502020204030204" pitchFamily="34" charset="0"/>
                <a:cs typeface="Times New Roman" panose="02020603050405020304" pitchFamily="18" charset="0"/>
              </a:rPr>
              <a:t>own_land</a:t>
            </a:r>
            <a:r>
              <a:rPr lang="en-IN" sz="1800" b="1" i="1" dirty="0">
                <a:effectLst/>
                <a:latin typeface="+mj-lt"/>
                <a:ea typeface="Calibri" panose="020F0502020204030204" pitchFamily="34" charset="0"/>
                <a:cs typeface="Times New Roman" panose="02020603050405020304" pitchFamily="18" charset="0"/>
              </a:rPr>
              <a:t>[4] == false) imply (parties[ALICE].balance == 95 and parties[BOB].balance == 5) </a:t>
            </a:r>
            <a:r>
              <a:rPr lang="en-IN" sz="1800" dirty="0">
                <a:effectLst/>
                <a:latin typeface="+mj-lt"/>
                <a:ea typeface="Calibri" panose="020F0502020204030204" pitchFamily="34" charset="0"/>
                <a:cs typeface="Times New Roman" panose="02020603050405020304" pitchFamily="18" charset="0"/>
              </a:rPr>
              <a:t>– “There exists a path eventually if ALICE doesn’t own </a:t>
            </a:r>
            <a:r>
              <a:rPr lang="en-IN" sz="1800" dirty="0" err="1">
                <a:effectLst/>
                <a:latin typeface="+mj-lt"/>
                <a:ea typeface="Calibri" panose="020F0502020204030204" pitchFamily="34" charset="0"/>
                <a:cs typeface="Times New Roman" panose="02020603050405020304" pitchFamily="18" charset="0"/>
              </a:rPr>
              <a:t>landId</a:t>
            </a:r>
            <a:r>
              <a:rPr lang="en-IN" sz="1800" dirty="0">
                <a:effectLst/>
                <a:latin typeface="+mj-lt"/>
                <a:ea typeface="Calibri" panose="020F0502020204030204" pitchFamily="34" charset="0"/>
                <a:cs typeface="Times New Roman" panose="02020603050405020304" pitchFamily="18" charset="0"/>
              </a:rPr>
              <a:t> 4 imply ALICE has a balance of 95 and BOB has 5” which is completely true because as ALICE owns all even lands at first then it sells it land one by one that it owns which are 0,2,4 </a:t>
            </a:r>
            <a:r>
              <a:rPr lang="en-IN" sz="1800" dirty="0" err="1">
                <a:effectLst/>
                <a:latin typeface="+mj-lt"/>
                <a:ea typeface="Calibri" panose="020F0502020204030204" pitchFamily="34" charset="0"/>
                <a:cs typeface="Times New Roman" panose="02020603050405020304" pitchFamily="18" charset="0"/>
              </a:rPr>
              <a:t>landIds</a:t>
            </a:r>
            <a:r>
              <a:rPr lang="en-IN" sz="1800" dirty="0">
                <a:effectLst/>
                <a:latin typeface="+mj-lt"/>
                <a:ea typeface="Calibri" panose="020F0502020204030204" pitchFamily="34" charset="0"/>
                <a:cs typeface="Times New Roman" panose="02020603050405020304" pitchFamily="18" charset="0"/>
              </a:rPr>
              <a:t>. Eventually after selling its land 4 its balance must be 50 + 3(15) = 95. And that means BOB balance must be 50 – 3(15) = 5 which means further BOB won’t be able to buy any land even though ALICE broadcasts to sell its all even lands into smart contract.</a:t>
            </a:r>
            <a:endParaRPr lang="en-IN"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1564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Solution</a:t>
            </a:r>
          </a:p>
        </p:txBody>
      </p:sp>
      <p:sp>
        <p:nvSpPr>
          <p:cNvPr id="6" name="TextBox 5">
            <a:extLst>
              <a:ext uri="{FF2B5EF4-FFF2-40B4-BE49-F238E27FC236}">
                <a16:creationId xmlns:a16="http://schemas.microsoft.com/office/drawing/2014/main" id="{2682F381-8FEE-604B-C1F3-C479B3800821}"/>
              </a:ext>
            </a:extLst>
          </p:cNvPr>
          <p:cNvSpPr txBox="1"/>
          <p:nvPr/>
        </p:nvSpPr>
        <p:spPr>
          <a:xfrm>
            <a:off x="391886" y="957942"/>
            <a:ext cx="10496073" cy="2862322"/>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mj-lt"/>
                <a:ea typeface="Calibri" panose="020F0502020204030204" pitchFamily="34" charset="0"/>
              </a:rPr>
              <a:t>D</a:t>
            </a:r>
            <a:r>
              <a:rPr lang="en-IN" dirty="0">
                <a:effectLst/>
                <a:latin typeface="+mj-lt"/>
                <a:ea typeface="Calibri" panose="020F0502020204030204" pitchFamily="34" charset="0"/>
              </a:rPr>
              <a:t>eveloping a land registry model in UPPAAL using the similar lines of smart contracts in blockchain protocols.</a:t>
            </a:r>
          </a:p>
          <a:p>
            <a:pPr marL="285750" indent="-285750" algn="just">
              <a:buFont typeface="Arial" panose="020B0604020202020204" pitchFamily="34" charset="0"/>
              <a:buChar char="•"/>
            </a:pPr>
            <a:r>
              <a:rPr lang="en-IN" dirty="0">
                <a:latin typeface="+mj-lt"/>
                <a:ea typeface="Calibri" panose="020F0502020204030204" pitchFamily="34" charset="0"/>
              </a:rPr>
              <a:t>D</a:t>
            </a:r>
            <a:r>
              <a:rPr lang="en-IN" dirty="0">
                <a:effectLst/>
                <a:latin typeface="+mj-lt"/>
                <a:ea typeface="Calibri" panose="020F0502020204030204" pitchFamily="34" charset="0"/>
              </a:rPr>
              <a:t>ecentralized that enables buyers and sellers to deal directly without intermediaries.</a:t>
            </a:r>
          </a:p>
          <a:p>
            <a:pPr marL="285750" indent="-285750" algn="just">
              <a:buFont typeface="Arial" panose="020B0604020202020204" pitchFamily="34" charset="0"/>
              <a:buChar char="•"/>
            </a:pPr>
            <a:r>
              <a:rPr lang="en-IN" dirty="0">
                <a:effectLst/>
                <a:latin typeface="+mj-lt"/>
                <a:ea typeface="Calibri" panose="020F0502020204030204" pitchFamily="34" charset="0"/>
              </a:rPr>
              <a:t>Trace malicious parties and stop the activity before hand.</a:t>
            </a:r>
          </a:p>
          <a:p>
            <a:pPr marL="285750" indent="-285750" algn="just">
              <a:buFont typeface="Arial" panose="020B0604020202020204" pitchFamily="34" charset="0"/>
              <a:buChar char="•"/>
            </a:pPr>
            <a:r>
              <a:rPr lang="en-IN" dirty="0">
                <a:latin typeface="+mj-lt"/>
                <a:ea typeface="Calibri" panose="020F0502020204030204" pitchFamily="34" charset="0"/>
              </a:rPr>
              <a:t>Property ownership transfer of documents, signature and transaction through blockchain.</a:t>
            </a:r>
          </a:p>
          <a:p>
            <a:pPr marL="285750" indent="-285750" algn="just">
              <a:buFont typeface="Arial" panose="020B0604020202020204" pitchFamily="34" charset="0"/>
              <a:buChar char="•"/>
            </a:pPr>
            <a:r>
              <a:rPr lang="en-IN" dirty="0">
                <a:effectLst/>
                <a:latin typeface="+mj-lt"/>
                <a:ea typeface="Calibri" panose="020F0502020204030204" pitchFamily="34" charset="0"/>
              </a:rPr>
              <a:t>Advantages are,</a:t>
            </a:r>
            <a:endParaRPr lang="en-IN" dirty="0">
              <a:latin typeface="+mj-lt"/>
              <a:ea typeface="Calibri" panose="020F0502020204030204" pitchFamily="34" charset="0"/>
            </a:endParaRPr>
          </a:p>
          <a:p>
            <a:pPr marL="800100" lvl="1" indent="-342900" algn="just">
              <a:buFont typeface="Courier New" panose="02070309020205020404" pitchFamily="49" charset="0"/>
              <a:buChar char="o"/>
            </a:pPr>
            <a:r>
              <a:rPr lang="en-IN" dirty="0">
                <a:effectLst/>
                <a:latin typeface="+mj-lt"/>
                <a:ea typeface="Calibri" panose="020F0502020204030204" pitchFamily="34" charset="0"/>
              </a:rPr>
              <a:t>Incorporation of record integrity protection</a:t>
            </a:r>
          </a:p>
          <a:p>
            <a:pPr marL="800100" lvl="1" indent="-342900" algn="just">
              <a:buFont typeface="Courier New" panose="02070309020205020404" pitchFamily="49" charset="0"/>
              <a:buChar char="o"/>
            </a:pPr>
            <a:r>
              <a:rPr lang="en-IN" dirty="0">
                <a:effectLst/>
                <a:latin typeface="+mj-lt"/>
                <a:ea typeface="Calibri" panose="020F0502020204030204" pitchFamily="34" charset="0"/>
              </a:rPr>
              <a:t>Eliminating cost of third parties and brokers</a:t>
            </a:r>
          </a:p>
          <a:p>
            <a:pPr marL="800100" lvl="1" indent="-342900" algn="just">
              <a:buFont typeface="Courier New" panose="02070309020205020404" pitchFamily="49" charset="0"/>
              <a:buChar char="o"/>
            </a:pPr>
            <a:r>
              <a:rPr lang="en-IN" dirty="0">
                <a:effectLst/>
                <a:latin typeface="+mj-lt"/>
                <a:ea typeface="Calibri" panose="020F0502020204030204" pitchFamily="34" charset="0"/>
              </a:rPr>
              <a:t>Delivered transparency with smart contracts</a:t>
            </a:r>
          </a:p>
          <a:p>
            <a:pPr marL="800100" lvl="1" indent="-342900" algn="just">
              <a:buFont typeface="Courier New" panose="02070309020205020404" pitchFamily="49" charset="0"/>
              <a:buChar char="o"/>
            </a:pPr>
            <a:r>
              <a:rPr lang="en-IN" dirty="0">
                <a:effectLst/>
                <a:latin typeface="+mj-lt"/>
                <a:ea typeface="Calibri" panose="020F0502020204030204" pitchFamily="34" charset="0"/>
              </a:rPr>
              <a:t>Automated land registry and transaction process</a:t>
            </a:r>
          </a:p>
          <a:p>
            <a:pPr marL="800100" lvl="1" indent="-342900" algn="just">
              <a:buFont typeface="Courier New" panose="02070309020205020404" pitchFamily="49" charset="0"/>
              <a:buChar char="o"/>
            </a:pPr>
            <a:r>
              <a:rPr lang="en-IN" dirty="0">
                <a:effectLst/>
                <a:latin typeface="+mj-lt"/>
                <a:ea typeface="Calibri" panose="020F0502020204030204" pitchFamily="34" charset="0"/>
              </a:rPr>
              <a:t>Accelerated land registry and safer.</a:t>
            </a:r>
          </a:p>
        </p:txBody>
      </p:sp>
    </p:spTree>
    <p:extLst>
      <p:ext uri="{BB962C8B-B14F-4D97-AF65-F5344CB8AC3E}">
        <p14:creationId xmlns:p14="http://schemas.microsoft.com/office/powerpoint/2010/main" val="1443124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Verifier Results</a:t>
            </a:r>
          </a:p>
        </p:txBody>
      </p:sp>
      <p:sp>
        <p:nvSpPr>
          <p:cNvPr id="8" name="TextBox 7">
            <a:extLst>
              <a:ext uri="{FF2B5EF4-FFF2-40B4-BE49-F238E27FC236}">
                <a16:creationId xmlns:a16="http://schemas.microsoft.com/office/drawing/2014/main" id="{B1BD7B8C-AB3C-AA2E-3601-5A8C03567899}"/>
              </a:ext>
            </a:extLst>
          </p:cNvPr>
          <p:cNvSpPr txBox="1"/>
          <p:nvPr/>
        </p:nvSpPr>
        <p:spPr>
          <a:xfrm>
            <a:off x="409303" y="947566"/>
            <a:ext cx="11641526" cy="4638642"/>
          </a:xfrm>
          <a:prstGeom prst="rect">
            <a:avLst/>
          </a:prstGeom>
          <a:noFill/>
        </p:spPr>
        <p:txBody>
          <a:bodyPr wrap="square">
            <a:spAutoFit/>
          </a:bodyPr>
          <a:lstStyle/>
          <a:p>
            <a:pPr marL="342900" indent="-342900" algn="just">
              <a:lnSpc>
                <a:spcPct val="107000"/>
              </a:lnSpc>
              <a:spcAft>
                <a:spcPts val="800"/>
              </a:spcAft>
              <a:buAutoNum type="arabicParenR" startAt="7"/>
            </a:pPr>
            <a:r>
              <a:rPr lang="en-IN" sz="1800" b="1" i="1" dirty="0">
                <a:effectLst/>
                <a:latin typeface="+mj-lt"/>
                <a:ea typeface="Calibri" panose="020F0502020204030204" pitchFamily="34" charset="0"/>
                <a:cs typeface="Times New Roman" panose="02020603050405020304" pitchFamily="18" charset="0"/>
              </a:rPr>
              <a:t>A&lt;&gt; (parties[ALICE].balance == 95) imply (parties[ALICE].</a:t>
            </a:r>
            <a:r>
              <a:rPr lang="en-IN" sz="1800" b="1" i="1" dirty="0" err="1">
                <a:effectLst/>
                <a:latin typeface="+mj-lt"/>
                <a:ea typeface="Calibri" panose="020F0502020204030204" pitchFamily="34" charset="0"/>
                <a:cs typeface="Times New Roman" panose="02020603050405020304" pitchFamily="18" charset="0"/>
              </a:rPr>
              <a:t>own_land</a:t>
            </a:r>
            <a:r>
              <a:rPr lang="en-IN" sz="1800" b="1" i="1" dirty="0">
                <a:effectLst/>
                <a:latin typeface="+mj-lt"/>
                <a:ea typeface="Calibri" panose="020F0502020204030204" pitchFamily="34" charset="0"/>
                <a:cs typeface="Times New Roman" panose="02020603050405020304" pitchFamily="18" charset="0"/>
              </a:rPr>
              <a:t>[4] == false) </a:t>
            </a:r>
            <a:r>
              <a:rPr lang="en-IN" sz="1800" dirty="0">
                <a:effectLst/>
                <a:latin typeface="+mj-lt"/>
                <a:ea typeface="Calibri" panose="020F0502020204030204" pitchFamily="34" charset="0"/>
                <a:cs typeface="Times New Roman" panose="02020603050405020304" pitchFamily="18" charset="0"/>
              </a:rPr>
              <a:t>– “All paths eventually if ALICE balance is 95 imply that ALICE doesn’t own </a:t>
            </a:r>
            <a:r>
              <a:rPr lang="en-IN" sz="1800" dirty="0" err="1">
                <a:effectLst/>
                <a:latin typeface="+mj-lt"/>
                <a:ea typeface="Calibri" panose="020F0502020204030204" pitchFamily="34" charset="0"/>
                <a:cs typeface="Times New Roman" panose="02020603050405020304" pitchFamily="18" charset="0"/>
              </a:rPr>
              <a:t>landId</a:t>
            </a:r>
            <a:r>
              <a:rPr lang="en-IN" sz="1800" dirty="0">
                <a:effectLst/>
                <a:latin typeface="+mj-lt"/>
                <a:ea typeface="Calibri" panose="020F0502020204030204" pitchFamily="34" charset="0"/>
                <a:cs typeface="Times New Roman" panose="02020603050405020304" pitchFamily="18" charset="0"/>
              </a:rPr>
              <a:t> 4” which is completely true because for all paths if ALICE balance is 95 means ALICE doesn’t own </a:t>
            </a:r>
            <a:r>
              <a:rPr lang="en-IN" sz="1800" dirty="0" err="1">
                <a:effectLst/>
                <a:latin typeface="+mj-lt"/>
                <a:ea typeface="Calibri" panose="020F0502020204030204" pitchFamily="34" charset="0"/>
                <a:cs typeface="Times New Roman" panose="02020603050405020304" pitchFamily="18" charset="0"/>
              </a:rPr>
              <a:t>landId</a:t>
            </a:r>
            <a:r>
              <a:rPr lang="en-IN" sz="1800" dirty="0">
                <a:effectLst/>
                <a:latin typeface="+mj-lt"/>
                <a:ea typeface="Calibri" panose="020F0502020204030204" pitchFamily="34" charset="0"/>
                <a:cs typeface="Times New Roman" panose="02020603050405020304" pitchFamily="18" charset="0"/>
              </a:rPr>
              <a:t> 4 and ADVERSARY also doesn’t own any land because BOB buys the lands from ALICE.</a:t>
            </a:r>
            <a:endParaRPr lang="en-IN" dirty="0">
              <a:latin typeface="+mj-lt"/>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rabicParenR" startAt="7"/>
            </a:pPr>
            <a:r>
              <a:rPr lang="en-IN" sz="1800" b="1" i="1" dirty="0">
                <a:effectLst/>
                <a:latin typeface="+mj-lt"/>
                <a:ea typeface="Calibri" panose="020F0502020204030204" pitchFamily="34" charset="0"/>
                <a:cs typeface="Times New Roman" panose="02020603050405020304" pitchFamily="18" charset="0"/>
              </a:rPr>
              <a:t>A&lt;&gt; (parties[ALICE].balance == 65) imply (parties[ALICE].</a:t>
            </a:r>
            <a:r>
              <a:rPr lang="en-IN" sz="1800" b="1" i="1" dirty="0" err="1">
                <a:effectLst/>
                <a:latin typeface="+mj-lt"/>
                <a:ea typeface="Calibri" panose="020F0502020204030204" pitchFamily="34" charset="0"/>
                <a:cs typeface="Times New Roman" panose="02020603050405020304" pitchFamily="18" charset="0"/>
              </a:rPr>
              <a:t>own_land</a:t>
            </a:r>
            <a:r>
              <a:rPr lang="en-IN" sz="1800" b="1" i="1" dirty="0">
                <a:effectLst/>
                <a:latin typeface="+mj-lt"/>
                <a:ea typeface="Calibri" panose="020F0502020204030204" pitchFamily="34" charset="0"/>
                <a:cs typeface="Times New Roman" panose="02020603050405020304" pitchFamily="18" charset="0"/>
              </a:rPr>
              <a:t>[0] == false) </a:t>
            </a:r>
            <a:r>
              <a:rPr lang="en-IN" sz="1800" dirty="0">
                <a:effectLst/>
                <a:latin typeface="+mj-lt"/>
                <a:ea typeface="Calibri" panose="020F0502020204030204" pitchFamily="34" charset="0"/>
                <a:cs typeface="Times New Roman" panose="02020603050405020304" pitchFamily="18" charset="0"/>
              </a:rPr>
              <a:t>– Similar to 7</a:t>
            </a:r>
            <a:r>
              <a:rPr lang="en-IN" sz="1800" baseline="30000" dirty="0">
                <a:effectLst/>
                <a:latin typeface="+mj-lt"/>
                <a:ea typeface="Calibri" panose="020F0502020204030204" pitchFamily="34" charset="0"/>
                <a:cs typeface="Times New Roman" panose="02020603050405020304" pitchFamily="18" charset="0"/>
              </a:rPr>
              <a:t>th</a:t>
            </a:r>
            <a:r>
              <a:rPr lang="en-IN" sz="1800" dirty="0">
                <a:effectLst/>
                <a:latin typeface="+mj-lt"/>
                <a:ea typeface="Calibri" panose="020F0502020204030204" pitchFamily="34" charset="0"/>
                <a:cs typeface="Times New Roman" panose="02020603050405020304" pitchFamily="18" charset="0"/>
              </a:rPr>
              <a:t> query which is also true.</a:t>
            </a:r>
            <a:endParaRPr lang="en-IN" dirty="0">
              <a:latin typeface="+mj-lt"/>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rabicParenR" startAt="7"/>
            </a:pPr>
            <a:r>
              <a:rPr lang="en-IN" sz="1800" b="1" i="1" dirty="0">
                <a:effectLst/>
                <a:latin typeface="+mj-lt"/>
                <a:ea typeface="Calibri" panose="020F0502020204030204" pitchFamily="34" charset="0"/>
                <a:cs typeface="Times New Roman" panose="02020603050405020304" pitchFamily="18" charset="0"/>
              </a:rPr>
              <a:t>A&lt;&gt; (parties[ALICE].balance == 95) </a:t>
            </a:r>
            <a:r>
              <a:rPr lang="en-IN" sz="1800" dirty="0">
                <a:effectLst/>
                <a:latin typeface="+mj-lt"/>
                <a:ea typeface="Calibri" panose="020F0502020204030204" pitchFamily="34" charset="0"/>
                <a:cs typeface="Times New Roman" panose="02020603050405020304" pitchFamily="18" charset="0"/>
              </a:rPr>
              <a:t>– “All paths eventually ALICE balance is 95” which is completely false because as there is a limit to number of transactions in blockchain the ALICE can keep on adding its transactions into blockchain without giving </a:t>
            </a:r>
            <a:r>
              <a:rPr lang="en-IN" sz="1800" dirty="0" err="1">
                <a:effectLst/>
                <a:latin typeface="+mj-lt"/>
                <a:ea typeface="Calibri" panose="020F0502020204030204" pitchFamily="34" charset="0"/>
                <a:cs typeface="Times New Roman" panose="02020603050405020304" pitchFamily="18" charset="0"/>
              </a:rPr>
              <a:t>LandInspector</a:t>
            </a:r>
            <a:r>
              <a:rPr lang="en-IN" sz="1800" dirty="0">
                <a:effectLst/>
                <a:latin typeface="+mj-lt"/>
                <a:ea typeface="Calibri" panose="020F0502020204030204" pitchFamily="34" charset="0"/>
                <a:cs typeface="Times New Roman" panose="02020603050405020304" pitchFamily="18" charset="0"/>
              </a:rPr>
              <a:t> chance to perform its operations through loop as a result the system will reach deadlock after it reaches maximum limit of transactions.</a:t>
            </a:r>
            <a:endParaRPr lang="en-IN" dirty="0">
              <a:latin typeface="+mj-lt"/>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rabicParenR" startAt="7"/>
            </a:pPr>
            <a:r>
              <a:rPr lang="en-IN" sz="1800" b="1" i="1" dirty="0">
                <a:effectLst/>
                <a:latin typeface="+mj-lt"/>
                <a:ea typeface="Calibri" panose="020F0502020204030204" pitchFamily="34" charset="0"/>
                <a:cs typeface="Times New Roman" panose="02020603050405020304" pitchFamily="18" charset="0"/>
              </a:rPr>
              <a:t>A&lt;&gt; (parties[ADVERSARY].</a:t>
            </a:r>
            <a:r>
              <a:rPr lang="en-IN" sz="1800" b="1" i="1" dirty="0" err="1">
                <a:effectLst/>
                <a:latin typeface="+mj-lt"/>
                <a:ea typeface="Calibri" panose="020F0502020204030204" pitchFamily="34" charset="0"/>
                <a:cs typeface="Times New Roman" panose="02020603050405020304" pitchFamily="18" charset="0"/>
              </a:rPr>
              <a:t>own_land</a:t>
            </a:r>
            <a:r>
              <a:rPr lang="en-IN" sz="1800" b="1" i="1" dirty="0">
                <a:effectLst/>
                <a:latin typeface="+mj-lt"/>
                <a:ea typeface="Calibri" panose="020F0502020204030204" pitchFamily="34" charset="0"/>
                <a:cs typeface="Times New Roman" panose="02020603050405020304" pitchFamily="18" charset="0"/>
              </a:rPr>
              <a:t>[0] == true or parties[ADVERSARY].</a:t>
            </a:r>
            <a:r>
              <a:rPr lang="en-IN" sz="1800" b="1" i="1" dirty="0" err="1">
                <a:effectLst/>
                <a:latin typeface="+mj-lt"/>
                <a:ea typeface="Calibri" panose="020F0502020204030204" pitchFamily="34" charset="0"/>
                <a:cs typeface="Times New Roman" panose="02020603050405020304" pitchFamily="18" charset="0"/>
              </a:rPr>
              <a:t>own_land</a:t>
            </a:r>
            <a:r>
              <a:rPr lang="en-IN" sz="1800" b="1" i="1" dirty="0">
                <a:effectLst/>
                <a:latin typeface="+mj-lt"/>
                <a:ea typeface="Calibri" panose="020F0502020204030204" pitchFamily="34" charset="0"/>
                <a:cs typeface="Times New Roman" panose="02020603050405020304" pitchFamily="18" charset="0"/>
              </a:rPr>
              <a:t>[2] == true or parties[ADVERSARY].</a:t>
            </a:r>
            <a:r>
              <a:rPr lang="en-IN" sz="1800" b="1" i="1" dirty="0" err="1">
                <a:effectLst/>
                <a:latin typeface="+mj-lt"/>
                <a:ea typeface="Calibri" panose="020F0502020204030204" pitchFamily="34" charset="0"/>
                <a:cs typeface="Times New Roman" panose="02020603050405020304" pitchFamily="18" charset="0"/>
              </a:rPr>
              <a:t>own_land</a:t>
            </a:r>
            <a:r>
              <a:rPr lang="en-IN" sz="1800" b="1" i="1" dirty="0">
                <a:effectLst/>
                <a:latin typeface="+mj-lt"/>
                <a:ea typeface="Calibri" panose="020F0502020204030204" pitchFamily="34" charset="0"/>
                <a:cs typeface="Times New Roman" panose="02020603050405020304" pitchFamily="18" charset="0"/>
              </a:rPr>
              <a:t>[4] == true) </a:t>
            </a:r>
            <a:r>
              <a:rPr lang="en-IN" sz="1800" dirty="0">
                <a:effectLst/>
                <a:latin typeface="+mj-lt"/>
                <a:ea typeface="Calibri" panose="020F0502020204030204" pitchFamily="34" charset="0"/>
                <a:cs typeface="Times New Roman" panose="02020603050405020304" pitchFamily="18" charset="0"/>
              </a:rPr>
              <a:t>– “All paths eventually ADVERSARY owns </a:t>
            </a:r>
            <a:r>
              <a:rPr lang="en-IN" sz="1800" dirty="0" err="1">
                <a:effectLst/>
                <a:latin typeface="+mj-lt"/>
                <a:ea typeface="Calibri" panose="020F0502020204030204" pitchFamily="34" charset="0"/>
                <a:cs typeface="Times New Roman" panose="02020603050405020304" pitchFamily="18" charset="0"/>
              </a:rPr>
              <a:t>landId</a:t>
            </a:r>
            <a:r>
              <a:rPr lang="en-IN" sz="1800" dirty="0">
                <a:effectLst/>
                <a:latin typeface="+mj-lt"/>
                <a:ea typeface="Calibri" panose="020F0502020204030204" pitchFamily="34" charset="0"/>
                <a:cs typeface="Times New Roman" panose="02020603050405020304" pitchFamily="18" charset="0"/>
              </a:rPr>
              <a:t> 0 or 2 or 4” which is completely false because adversary is not allowed to own land at first and later as well it may confuse the blockchain on introducing malicious transactions but blockchain will cancel all its transactions and in all paths at least it won’t even own a single land.</a:t>
            </a:r>
          </a:p>
          <a:p>
            <a:pPr marL="342900" indent="-342900" algn="just">
              <a:lnSpc>
                <a:spcPct val="107000"/>
              </a:lnSpc>
              <a:spcAft>
                <a:spcPts val="800"/>
              </a:spcAft>
              <a:buAutoNum type="arabicParenR" startAt="6"/>
            </a:pPr>
            <a:endParaRPr lang="en-IN" sz="18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446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2" y="276520"/>
            <a:ext cx="4836465" cy="461665"/>
          </a:xfrm>
          <a:prstGeom prst="rect">
            <a:avLst/>
          </a:prstGeom>
          <a:noFill/>
        </p:spPr>
        <p:txBody>
          <a:bodyPr wrap="square" rtlCol="0">
            <a:spAutoFit/>
          </a:bodyPr>
          <a:lstStyle/>
          <a:p>
            <a:r>
              <a:rPr lang="en-IN" sz="2400" b="1" u="sng" dirty="0"/>
              <a:t>Case-2</a:t>
            </a:r>
            <a:r>
              <a:rPr lang="en-IN" sz="2400" b="1" dirty="0"/>
              <a:t>: </a:t>
            </a:r>
            <a:r>
              <a:rPr lang="en-IN" sz="2400" b="1" u="sng" dirty="0"/>
              <a:t>Global Declarations</a:t>
            </a:r>
          </a:p>
        </p:txBody>
      </p:sp>
      <p:sp>
        <p:nvSpPr>
          <p:cNvPr id="5" name="TextBox 4">
            <a:extLst>
              <a:ext uri="{FF2B5EF4-FFF2-40B4-BE49-F238E27FC236}">
                <a16:creationId xmlns:a16="http://schemas.microsoft.com/office/drawing/2014/main" id="{334B88C5-E057-BE48-C473-B5F5BF8BD2B5}"/>
              </a:ext>
            </a:extLst>
          </p:cNvPr>
          <p:cNvSpPr txBox="1"/>
          <p:nvPr/>
        </p:nvSpPr>
        <p:spPr>
          <a:xfrm>
            <a:off x="2644654" y="1228397"/>
            <a:ext cx="7281544" cy="4185761"/>
          </a:xfrm>
          <a:prstGeom prst="rect">
            <a:avLst/>
          </a:prstGeom>
          <a:noFill/>
        </p:spPr>
        <p:txBody>
          <a:bodyPr wrap="square">
            <a:spAutoFit/>
          </a:bodyPr>
          <a:lstStyle/>
          <a:p>
            <a:r>
              <a:rPr lang="en-IN" sz="1400" b="0" dirty="0" err="1">
                <a:solidFill>
                  <a:srgbClr val="4B69C6"/>
                </a:solidFill>
                <a:effectLst/>
                <a:latin typeface="Consolas" panose="020B0609020204030204" pitchFamily="49" charset="0"/>
              </a:rPr>
              <a:t>const</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int</a:t>
            </a:r>
            <a:r>
              <a:rPr lang="en-IN" sz="1400" b="0" dirty="0">
                <a:solidFill>
                  <a:srgbClr val="333333"/>
                </a:solidFill>
                <a:effectLst/>
                <a:latin typeface="Consolas" panose="020B0609020204030204" pitchFamily="49" charset="0"/>
              </a:rPr>
              <a:t> LAND_NUM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100</a:t>
            </a:r>
            <a:r>
              <a:rPr lang="en-IN" sz="1400" b="0" dirty="0">
                <a:solidFill>
                  <a:srgbClr val="777777"/>
                </a:solidFill>
                <a:effectLst/>
                <a:latin typeface="Consolas" panose="020B0609020204030204" pitchFamily="49" charset="0"/>
              </a:rPr>
              <a:t>;</a:t>
            </a:r>
            <a:r>
              <a:rPr lang="en-IN" sz="1400" b="0" i="1" dirty="0">
                <a:solidFill>
                  <a:srgbClr val="AAAAAA"/>
                </a:solidFill>
                <a:effectLst/>
                <a:latin typeface="Consolas" panose="020B0609020204030204" pitchFamily="49" charset="0"/>
              </a:rPr>
              <a:t> //Maximum lands allowed</a:t>
            </a:r>
            <a:endParaRPr lang="en-IN" sz="1400" b="0" dirty="0">
              <a:solidFill>
                <a:srgbClr val="333333"/>
              </a:solidFill>
              <a:effectLst/>
              <a:latin typeface="Consolas" panose="020B0609020204030204" pitchFamily="49" charset="0"/>
            </a:endParaRPr>
          </a:p>
          <a:p>
            <a:r>
              <a:rPr lang="en-IN" sz="1400" b="0" dirty="0" err="1">
                <a:solidFill>
                  <a:srgbClr val="4B69C6"/>
                </a:solidFill>
                <a:effectLst/>
                <a:latin typeface="Consolas" panose="020B0609020204030204" pitchFamily="49" charset="0"/>
              </a:rPr>
              <a:t>const</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int</a:t>
            </a:r>
            <a:r>
              <a:rPr lang="en-IN" sz="1400" b="0" dirty="0">
                <a:solidFill>
                  <a:srgbClr val="333333"/>
                </a:solidFill>
                <a:effectLst/>
                <a:latin typeface="Consolas" panose="020B0609020204030204" pitchFamily="49" charset="0"/>
              </a:rPr>
              <a:t> TX_NUM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100</a:t>
            </a:r>
            <a:r>
              <a:rPr lang="en-IN" sz="1400" b="0" dirty="0">
                <a:solidFill>
                  <a:srgbClr val="777777"/>
                </a:solidFill>
                <a:effectLst/>
                <a:latin typeface="Consolas" panose="020B0609020204030204" pitchFamily="49" charset="0"/>
              </a:rPr>
              <a:t>;</a:t>
            </a:r>
            <a:r>
              <a:rPr lang="en-IN" sz="1400" b="0" i="1" dirty="0">
                <a:solidFill>
                  <a:srgbClr val="AAAAAA"/>
                </a:solidFill>
                <a:effectLst/>
                <a:latin typeface="Consolas" panose="020B0609020204030204" pitchFamily="49" charset="0"/>
              </a:rPr>
              <a:t> //Maximum transactions allowed</a:t>
            </a:r>
            <a:endParaRPr lang="en-IN" sz="1400" b="0" dirty="0">
              <a:solidFill>
                <a:srgbClr val="333333"/>
              </a:solidFill>
              <a:effectLst/>
              <a:latin typeface="Consolas" panose="020B0609020204030204" pitchFamily="49" charset="0"/>
            </a:endParaRPr>
          </a:p>
          <a:p>
            <a:r>
              <a:rPr lang="en-IN" sz="1400" b="0" dirty="0" err="1">
                <a:solidFill>
                  <a:srgbClr val="4B69C6"/>
                </a:solidFill>
                <a:effectLst/>
                <a:latin typeface="Consolas" panose="020B0609020204030204" pitchFamily="49" charset="0"/>
              </a:rPr>
              <a:t>const</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int</a:t>
            </a:r>
            <a:r>
              <a:rPr lang="en-IN" sz="1400" b="0" dirty="0">
                <a:solidFill>
                  <a:srgbClr val="333333"/>
                </a:solidFill>
                <a:effectLst/>
                <a:latin typeface="Consolas" panose="020B0609020204030204" pitchFamily="49" charset="0"/>
              </a:rPr>
              <a:t> SC_NUM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100</a:t>
            </a:r>
            <a:r>
              <a:rPr lang="en-IN" sz="1400" b="0" dirty="0">
                <a:solidFill>
                  <a:srgbClr val="777777"/>
                </a:solidFill>
                <a:effectLst/>
                <a:latin typeface="Consolas" panose="020B0609020204030204" pitchFamily="49" charset="0"/>
              </a:rPr>
              <a:t>;</a:t>
            </a:r>
            <a:r>
              <a:rPr lang="en-IN" sz="1400" b="0" i="1" dirty="0">
                <a:solidFill>
                  <a:srgbClr val="AAAAAA"/>
                </a:solidFill>
                <a:effectLst/>
                <a:latin typeface="Consolas" panose="020B0609020204030204" pitchFamily="49" charset="0"/>
              </a:rPr>
              <a:t> //Maximum contracts allowed</a:t>
            </a:r>
            <a:endParaRPr lang="en-IN" sz="1400" b="0" dirty="0">
              <a:solidFill>
                <a:srgbClr val="333333"/>
              </a:solidFill>
              <a:effectLst/>
              <a:latin typeface="Consolas" panose="020B0609020204030204" pitchFamily="49" charset="0"/>
            </a:endParaRPr>
          </a:p>
          <a:p>
            <a:r>
              <a:rPr lang="en-IN" sz="1400" b="0" dirty="0" err="1">
                <a:solidFill>
                  <a:srgbClr val="4B69C6"/>
                </a:solidFill>
                <a:effectLst/>
                <a:latin typeface="Consolas" panose="020B0609020204030204" pitchFamily="49" charset="0"/>
              </a:rPr>
              <a:t>const</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int</a:t>
            </a:r>
            <a:r>
              <a:rPr lang="en-IN" sz="1400" b="0" dirty="0">
                <a:solidFill>
                  <a:srgbClr val="333333"/>
                </a:solidFill>
                <a:effectLst/>
                <a:latin typeface="Consolas" panose="020B0609020204030204" pitchFamily="49" charset="0"/>
              </a:rPr>
              <a:t> PARTIES_NUM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7</a:t>
            </a:r>
            <a:r>
              <a:rPr lang="en-IN" sz="1400" b="0" dirty="0">
                <a:solidFill>
                  <a:srgbClr val="777777"/>
                </a:solidFill>
                <a:effectLst/>
                <a:latin typeface="Consolas" panose="020B0609020204030204" pitchFamily="49" charset="0"/>
              </a:rPr>
              <a:t>;</a:t>
            </a:r>
            <a:r>
              <a:rPr lang="en-IN" sz="1400" b="0" i="1" dirty="0">
                <a:solidFill>
                  <a:srgbClr val="AAAAAA"/>
                </a:solidFill>
                <a:effectLst/>
                <a:latin typeface="Consolas" panose="020B0609020204030204" pitchFamily="49" charset="0"/>
              </a:rPr>
              <a:t> //6 Parties + 1 Adversary</a:t>
            </a:r>
            <a:endParaRPr lang="en-IN" sz="1400" b="0" dirty="0">
              <a:solidFill>
                <a:srgbClr val="333333"/>
              </a:solidFill>
              <a:effectLst/>
              <a:latin typeface="Consolas" panose="020B0609020204030204" pitchFamily="49" charset="0"/>
            </a:endParaRPr>
          </a:p>
          <a:p>
            <a:r>
              <a:rPr lang="en-IN" sz="1400" b="0" dirty="0" err="1">
                <a:solidFill>
                  <a:srgbClr val="4B69C6"/>
                </a:solidFill>
                <a:effectLst/>
                <a:latin typeface="Consolas" panose="020B0609020204030204" pitchFamily="49" charset="0"/>
              </a:rPr>
              <a:t>const</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int</a:t>
            </a:r>
            <a:r>
              <a:rPr lang="en-IN" sz="1400" b="0" dirty="0">
                <a:solidFill>
                  <a:srgbClr val="333333"/>
                </a:solidFill>
                <a:effectLst/>
                <a:latin typeface="Consolas" panose="020B0609020204030204" pitchFamily="49" charset="0"/>
              </a:rPr>
              <a:t> INIT_AMNT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100</a:t>
            </a:r>
            <a:r>
              <a:rPr lang="en-IN" sz="1400" b="0" dirty="0">
                <a:solidFill>
                  <a:srgbClr val="777777"/>
                </a:solidFill>
                <a:effectLst/>
                <a:latin typeface="Consolas" panose="020B0609020204030204" pitchFamily="49" charset="0"/>
              </a:rPr>
              <a:t>;</a:t>
            </a:r>
            <a:r>
              <a:rPr lang="en-IN" sz="1400" b="0" i="1" dirty="0">
                <a:solidFill>
                  <a:srgbClr val="AAAAAA"/>
                </a:solidFill>
                <a:effectLst/>
                <a:latin typeface="Consolas" panose="020B0609020204030204" pitchFamily="49" charset="0"/>
              </a:rPr>
              <a:t> //Initial amount provided to all parties</a:t>
            </a:r>
            <a:endParaRPr lang="en-IN" sz="1400" b="0" dirty="0">
              <a:solidFill>
                <a:srgbClr val="333333"/>
              </a:solidFill>
              <a:effectLst/>
              <a:latin typeface="Consolas" panose="020B0609020204030204" pitchFamily="49" charset="0"/>
            </a:endParaRPr>
          </a:p>
          <a:p>
            <a:br>
              <a:rPr lang="en-IN" sz="1400" b="0" dirty="0">
                <a:solidFill>
                  <a:srgbClr val="333333"/>
                </a:solidFill>
                <a:effectLst/>
                <a:latin typeface="Consolas" panose="020B0609020204030204" pitchFamily="49" charset="0"/>
              </a:rPr>
            </a:br>
            <a:r>
              <a:rPr lang="en-IN" sz="1400" b="0" dirty="0">
                <a:solidFill>
                  <a:srgbClr val="4B69C6"/>
                </a:solidFill>
                <a:effectLst/>
                <a:latin typeface="Consolas" panose="020B0609020204030204" pitchFamily="49" charset="0"/>
              </a:rPr>
              <a:t>typedef</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int</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0</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PARTIES_NUM</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1</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PartyId</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4B69C6"/>
                </a:solidFill>
                <a:effectLst/>
                <a:latin typeface="Consolas" panose="020B0609020204030204" pitchFamily="49" charset="0"/>
              </a:rPr>
              <a:t>typedef</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int</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0</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LAND_NUM</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1</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LANDID</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4B69C6"/>
                </a:solidFill>
                <a:effectLst/>
                <a:latin typeface="Consolas" panose="020B0609020204030204" pitchFamily="49" charset="0"/>
              </a:rPr>
              <a:t>typedef</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int</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0</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TX_NUM</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1</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TXID</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4B69C6"/>
                </a:solidFill>
                <a:effectLst/>
                <a:latin typeface="Consolas" panose="020B0609020204030204" pitchFamily="49" charset="0"/>
              </a:rPr>
              <a:t>typedef</a:t>
            </a:r>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int</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0</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2</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Status</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br>
              <a:rPr lang="en-IN" sz="1400" b="0" dirty="0">
                <a:solidFill>
                  <a:srgbClr val="333333"/>
                </a:solidFill>
                <a:effectLst/>
                <a:latin typeface="Consolas" panose="020B0609020204030204" pitchFamily="49" charset="0"/>
              </a:rPr>
            </a:br>
            <a:r>
              <a:rPr lang="en-IN" sz="1400" b="0" i="1" dirty="0">
                <a:solidFill>
                  <a:srgbClr val="AAAAAA"/>
                </a:solidFill>
                <a:effectLst/>
                <a:latin typeface="Consolas" panose="020B0609020204030204" pitchFamily="49" charset="0"/>
              </a:rPr>
              <a:t>//Different parties</a:t>
            </a:r>
            <a:endParaRPr lang="en-IN" sz="1400" b="0" dirty="0">
              <a:solidFill>
                <a:srgbClr val="333333"/>
              </a:solidFill>
              <a:effectLst/>
              <a:latin typeface="Consolas" panose="020B0609020204030204" pitchFamily="49" charset="0"/>
            </a:endParaRPr>
          </a:p>
          <a:p>
            <a:r>
              <a:rPr lang="en-IN" sz="1400" b="0" dirty="0" err="1">
                <a:solidFill>
                  <a:srgbClr val="4B69C6"/>
                </a:solidFill>
                <a:effectLst/>
                <a:latin typeface="Consolas" panose="020B0609020204030204" pitchFamily="49" charset="0"/>
              </a:rPr>
              <a:t>const</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PartyId</a:t>
            </a:r>
            <a:r>
              <a:rPr lang="en-IN" sz="1400" b="0" dirty="0">
                <a:solidFill>
                  <a:srgbClr val="333333"/>
                </a:solidFill>
                <a:effectLst/>
                <a:latin typeface="Consolas" panose="020B0609020204030204" pitchFamily="49" charset="0"/>
              </a:rPr>
              <a:t> SELLER1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0</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err="1">
                <a:solidFill>
                  <a:srgbClr val="4B69C6"/>
                </a:solidFill>
                <a:effectLst/>
                <a:latin typeface="Consolas" panose="020B0609020204030204" pitchFamily="49" charset="0"/>
              </a:rPr>
              <a:t>const</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PartyId</a:t>
            </a:r>
            <a:r>
              <a:rPr lang="en-IN" sz="1400" b="0" dirty="0">
                <a:solidFill>
                  <a:srgbClr val="333333"/>
                </a:solidFill>
                <a:effectLst/>
                <a:latin typeface="Consolas" panose="020B0609020204030204" pitchFamily="49" charset="0"/>
              </a:rPr>
              <a:t> SELLER2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1</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err="1">
                <a:solidFill>
                  <a:srgbClr val="4B69C6"/>
                </a:solidFill>
                <a:effectLst/>
                <a:latin typeface="Consolas" panose="020B0609020204030204" pitchFamily="49" charset="0"/>
              </a:rPr>
              <a:t>const</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PartyId</a:t>
            </a:r>
            <a:r>
              <a:rPr lang="en-IN" sz="1400" b="0" dirty="0">
                <a:solidFill>
                  <a:srgbClr val="333333"/>
                </a:solidFill>
                <a:effectLst/>
                <a:latin typeface="Consolas" panose="020B0609020204030204" pitchFamily="49" charset="0"/>
              </a:rPr>
              <a:t> SELLER3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2</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err="1">
                <a:solidFill>
                  <a:srgbClr val="4B69C6"/>
                </a:solidFill>
                <a:effectLst/>
                <a:latin typeface="Consolas" panose="020B0609020204030204" pitchFamily="49" charset="0"/>
              </a:rPr>
              <a:t>const</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PartyId</a:t>
            </a:r>
            <a:r>
              <a:rPr lang="en-IN" sz="1400" b="0" dirty="0">
                <a:solidFill>
                  <a:srgbClr val="333333"/>
                </a:solidFill>
                <a:effectLst/>
                <a:latin typeface="Consolas" panose="020B0609020204030204" pitchFamily="49" charset="0"/>
              </a:rPr>
              <a:t> SELLER4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3</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err="1">
                <a:solidFill>
                  <a:srgbClr val="4B69C6"/>
                </a:solidFill>
                <a:effectLst/>
                <a:latin typeface="Consolas" panose="020B0609020204030204" pitchFamily="49" charset="0"/>
              </a:rPr>
              <a:t>const</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PartyId</a:t>
            </a:r>
            <a:r>
              <a:rPr lang="en-IN" sz="1400" b="0" dirty="0">
                <a:solidFill>
                  <a:srgbClr val="333333"/>
                </a:solidFill>
                <a:effectLst/>
                <a:latin typeface="Consolas" panose="020B0609020204030204" pitchFamily="49" charset="0"/>
              </a:rPr>
              <a:t> SELLER5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4</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err="1">
                <a:solidFill>
                  <a:srgbClr val="4B69C6"/>
                </a:solidFill>
                <a:effectLst/>
                <a:latin typeface="Consolas" panose="020B0609020204030204" pitchFamily="49" charset="0"/>
              </a:rPr>
              <a:t>const</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PartyId</a:t>
            </a:r>
            <a:r>
              <a:rPr lang="en-IN" sz="1400" b="0" dirty="0">
                <a:solidFill>
                  <a:srgbClr val="333333"/>
                </a:solidFill>
                <a:effectLst/>
                <a:latin typeface="Consolas" panose="020B0609020204030204" pitchFamily="49" charset="0"/>
              </a:rPr>
              <a:t> BUYER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5</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err="1">
                <a:solidFill>
                  <a:srgbClr val="4B69C6"/>
                </a:solidFill>
                <a:effectLst/>
                <a:latin typeface="Consolas" panose="020B0609020204030204" pitchFamily="49" charset="0"/>
              </a:rPr>
              <a:t>const</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PartyId</a:t>
            </a:r>
            <a:r>
              <a:rPr lang="en-IN" sz="1400" b="0" dirty="0">
                <a:solidFill>
                  <a:srgbClr val="333333"/>
                </a:solidFill>
                <a:effectLst/>
                <a:latin typeface="Consolas" panose="020B0609020204030204" pitchFamily="49" charset="0"/>
              </a:rPr>
              <a:t> ADVERSARY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6</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154933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2" y="276520"/>
            <a:ext cx="4836465" cy="461665"/>
          </a:xfrm>
          <a:prstGeom prst="rect">
            <a:avLst/>
          </a:prstGeom>
          <a:noFill/>
        </p:spPr>
        <p:txBody>
          <a:bodyPr wrap="square" rtlCol="0">
            <a:spAutoFit/>
          </a:bodyPr>
          <a:lstStyle/>
          <a:p>
            <a:r>
              <a:rPr lang="en-IN" sz="2400" b="1" u="sng" dirty="0" err="1"/>
              <a:t>LandInspector</a:t>
            </a:r>
            <a:endParaRPr lang="en-IN" sz="2400" b="1" u="sng" dirty="0"/>
          </a:p>
        </p:txBody>
      </p:sp>
      <p:sp>
        <p:nvSpPr>
          <p:cNvPr id="7" name="TextBox 6">
            <a:extLst>
              <a:ext uri="{FF2B5EF4-FFF2-40B4-BE49-F238E27FC236}">
                <a16:creationId xmlns:a16="http://schemas.microsoft.com/office/drawing/2014/main" id="{0BB771FC-DB7B-189C-98E2-1053C173F371}"/>
              </a:ext>
            </a:extLst>
          </p:cNvPr>
          <p:cNvSpPr txBox="1"/>
          <p:nvPr/>
        </p:nvSpPr>
        <p:spPr>
          <a:xfrm>
            <a:off x="2233670" y="953967"/>
            <a:ext cx="6097836" cy="5262979"/>
          </a:xfrm>
          <a:prstGeom prst="rect">
            <a:avLst/>
          </a:prstGeom>
          <a:noFill/>
        </p:spPr>
        <p:txBody>
          <a:bodyPr wrap="square">
            <a:spAutoFit/>
          </a:bodyPr>
          <a:lstStyle/>
          <a:p>
            <a:r>
              <a:rPr lang="en-IN" sz="1400" b="0" i="1" dirty="0">
                <a:solidFill>
                  <a:srgbClr val="AAAAAA"/>
                </a:solidFill>
                <a:effectLst/>
                <a:latin typeface="Consolas" panose="020B0609020204030204" pitchFamily="49" charset="0"/>
              </a:rPr>
              <a:t>// Place local declarations here.</a:t>
            </a:r>
            <a:endParaRPr lang="en-IN" sz="1400" b="0" dirty="0">
              <a:solidFill>
                <a:srgbClr val="333333"/>
              </a:solidFill>
              <a:effectLst/>
              <a:latin typeface="Consolas" panose="020B0609020204030204" pitchFamily="49" charset="0"/>
            </a:endParaRPr>
          </a:p>
          <a:p>
            <a:r>
              <a:rPr lang="en-IN" sz="1400" b="0" dirty="0">
                <a:solidFill>
                  <a:srgbClr val="7A3E9D"/>
                </a:solidFill>
                <a:effectLst/>
                <a:latin typeface="Consolas" panose="020B0609020204030204" pitchFamily="49" charset="0"/>
              </a:rPr>
              <a:t>int</a:t>
            </a:r>
            <a:r>
              <a:rPr lang="en-IN" sz="1400" b="0" dirty="0">
                <a:solidFill>
                  <a:srgbClr val="333333"/>
                </a:solidFill>
                <a:effectLst/>
                <a:latin typeface="Consolas" panose="020B0609020204030204" pitchFamily="49" charset="0"/>
              </a:rPr>
              <a:t> </a:t>
            </a:r>
            <a:r>
              <a:rPr lang="en-IN" sz="1400" b="0" dirty="0" err="1">
                <a:solidFill>
                  <a:srgbClr val="7A3E9D"/>
                </a:solidFill>
                <a:effectLst/>
                <a:latin typeface="Consolas" panose="020B0609020204030204" pitchFamily="49" charset="0"/>
              </a:rPr>
              <a:t>secretkeys</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7</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90</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88</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22</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34</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18</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6</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26</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7A3E9D"/>
                </a:solidFill>
                <a:effectLst/>
                <a:latin typeface="Consolas" panose="020B0609020204030204" pitchFamily="49" charset="0"/>
              </a:rPr>
              <a:t>int</a:t>
            </a:r>
            <a:r>
              <a:rPr lang="en-IN" sz="1400" b="0" dirty="0">
                <a:solidFill>
                  <a:srgbClr val="333333"/>
                </a:solidFill>
                <a:effectLst/>
                <a:latin typeface="Consolas" panose="020B0609020204030204" pitchFamily="49" charset="0"/>
              </a:rPr>
              <a:t> </a:t>
            </a:r>
            <a:r>
              <a:rPr lang="en-IN" sz="1400" b="0" dirty="0" err="1">
                <a:solidFill>
                  <a:srgbClr val="7A3E9D"/>
                </a:solidFill>
                <a:effectLst/>
                <a:latin typeface="Consolas" panose="020B0609020204030204" pitchFamily="49" charset="0"/>
              </a:rPr>
              <a:t>publickeys</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7</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16</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8</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18</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9</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4</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11</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12</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7A3E9D"/>
                </a:solidFill>
                <a:effectLst/>
                <a:latin typeface="Consolas" panose="020B0609020204030204" pitchFamily="49" charset="0"/>
              </a:rPr>
              <a:t>void</a:t>
            </a:r>
            <a:r>
              <a:rPr lang="en-IN" sz="1400" b="0" dirty="0">
                <a:solidFill>
                  <a:srgbClr val="333333"/>
                </a:solidFill>
                <a:effectLst/>
                <a:latin typeface="Consolas" panose="020B0609020204030204" pitchFamily="49" charset="0"/>
              </a:rPr>
              <a:t> </a:t>
            </a:r>
            <a:r>
              <a:rPr lang="en-IN" sz="1400" b="1" dirty="0">
                <a:solidFill>
                  <a:srgbClr val="AA3731"/>
                </a:solidFill>
                <a:effectLst/>
                <a:latin typeface="Consolas" panose="020B0609020204030204" pitchFamily="49" charset="0"/>
              </a:rPr>
              <a:t>initialize</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4B69C6"/>
                </a:solidFill>
                <a:effectLst/>
                <a:latin typeface="Consolas" panose="020B0609020204030204" pitchFamily="49" charset="0"/>
              </a:rPr>
              <a:t>for</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PartyId</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parties</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Id</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parties</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r>
              <a:rPr lang="en-IN" sz="1400" b="0" dirty="0">
                <a:solidFill>
                  <a:srgbClr val="7A3E9D"/>
                </a:solidFill>
                <a:effectLst/>
                <a:latin typeface="Consolas" panose="020B0609020204030204" pitchFamily="49" charset="0"/>
              </a:rPr>
              <a:t>balance</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INIT_AMNT</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parties</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secretkey</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err="1">
                <a:solidFill>
                  <a:srgbClr val="7A3E9D"/>
                </a:solidFill>
                <a:effectLst/>
                <a:latin typeface="Consolas" panose="020B0609020204030204" pitchFamily="49" charset="0"/>
              </a:rPr>
              <a:t>secretkeys</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parties</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publickey</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err="1">
                <a:solidFill>
                  <a:srgbClr val="7A3E9D"/>
                </a:solidFill>
                <a:effectLst/>
                <a:latin typeface="Consolas" panose="020B0609020204030204" pitchFamily="49" charset="0"/>
              </a:rPr>
              <a:t>publickeys</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4B69C6"/>
                </a:solidFill>
                <a:effectLst/>
                <a:latin typeface="Consolas" panose="020B0609020204030204" pitchFamily="49" charset="0"/>
              </a:rPr>
              <a:t>for</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j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LANDID</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4B69C6"/>
                </a:solidFill>
                <a:effectLst/>
                <a:latin typeface="Consolas" panose="020B0609020204030204" pitchFamily="49" charset="0"/>
              </a:rPr>
              <a:t>if</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BUYER or </a:t>
            </a:r>
            <a:r>
              <a:rPr lang="en-IN" sz="1400" b="0" dirty="0" err="1">
                <a:solidFill>
                  <a:srgbClr val="333333"/>
                </a:solidFill>
                <a:effectLst/>
                <a:latin typeface="Consolas" panose="020B0609020204030204" pitchFamily="49" charset="0"/>
              </a:rPr>
              <a:t>i</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ADVERSARY</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parties</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own_land</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j</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false</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4B69C6"/>
                </a:solidFill>
                <a:effectLst/>
                <a:latin typeface="Consolas" panose="020B0609020204030204" pitchFamily="49" charset="0"/>
              </a:rPr>
              <a:t>if</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j</a:t>
            </a:r>
            <a:r>
              <a:rPr lang="en-IN" sz="1400" b="0" dirty="0">
                <a:solidFill>
                  <a:srgbClr val="777777"/>
                </a:solidFill>
                <a:effectLst/>
                <a:latin typeface="Consolas" panose="020B0609020204030204" pitchFamily="49" charset="0"/>
              </a:rPr>
              <a:t>%</a:t>
            </a:r>
            <a:r>
              <a:rPr lang="en-IN" sz="1400" b="0" dirty="0">
                <a:solidFill>
                  <a:srgbClr val="9C5D27"/>
                </a:solidFill>
                <a:effectLst/>
                <a:latin typeface="Consolas" panose="020B0609020204030204" pitchFamily="49" charset="0"/>
              </a:rPr>
              <a:t>5</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A3E9D"/>
                </a:solidFill>
                <a:effectLst/>
                <a:latin typeface="Consolas" panose="020B0609020204030204" pitchFamily="49" charset="0"/>
              </a:rPr>
              <a:t>parties</a:t>
            </a:r>
            <a:r>
              <a:rPr lang="en-IN" sz="1400" b="0" dirty="0">
                <a:solidFill>
                  <a:srgbClr val="777777"/>
                </a:solidFill>
                <a:effectLst/>
                <a:latin typeface="Consolas" panose="020B0609020204030204" pitchFamily="49" charset="0"/>
              </a:rPr>
              <a:t>[</a:t>
            </a:r>
            <a:r>
              <a:rPr lang="en-IN" sz="1400" b="0" dirty="0" err="1">
                <a:solidFill>
                  <a:srgbClr val="333333"/>
                </a:solidFill>
                <a:effectLst/>
                <a:latin typeface="Consolas" panose="020B0609020204030204" pitchFamily="49" charset="0"/>
              </a:rPr>
              <a:t>i</a:t>
            </a:r>
            <a:r>
              <a:rPr lang="en-IN" sz="1400" b="0" dirty="0">
                <a:solidFill>
                  <a:srgbClr val="777777"/>
                </a:solidFill>
                <a:effectLst/>
                <a:latin typeface="Consolas" panose="020B0609020204030204" pitchFamily="49" charset="0"/>
              </a:rPr>
              <a:t>].</a:t>
            </a:r>
            <a:r>
              <a:rPr lang="en-IN" sz="1400" b="0" dirty="0" err="1">
                <a:solidFill>
                  <a:srgbClr val="7A3E9D"/>
                </a:solidFill>
                <a:effectLst/>
                <a:latin typeface="Consolas" panose="020B0609020204030204" pitchFamily="49" charset="0"/>
              </a:rPr>
              <a:t>own_land</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j</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r>
              <a:rPr lang="en-IN" sz="1400" b="0" dirty="0">
                <a:solidFill>
                  <a:srgbClr val="333333"/>
                </a:solidFill>
                <a:effectLst/>
                <a:latin typeface="Consolas" panose="020B0609020204030204" pitchFamily="49" charset="0"/>
              </a:rPr>
              <a:t> </a:t>
            </a:r>
            <a:r>
              <a:rPr lang="en-IN" sz="1400" b="0" dirty="0">
                <a:solidFill>
                  <a:srgbClr val="9C5D27"/>
                </a:solidFill>
                <a:effectLst/>
                <a:latin typeface="Consolas" panose="020B0609020204030204" pitchFamily="49" charset="0"/>
              </a:rPr>
              <a:t>true</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333333"/>
                </a:solidFill>
                <a:effectLst/>
                <a:latin typeface="Consolas" panose="020B0609020204030204" pitchFamily="49" charset="0"/>
              </a:rPr>
              <a:t>    </a:t>
            </a:r>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a:p>
            <a:r>
              <a:rPr lang="en-IN" sz="1400" b="0" dirty="0">
                <a:solidFill>
                  <a:srgbClr val="777777"/>
                </a:solidFill>
                <a:effectLst/>
                <a:latin typeface="Consolas" panose="020B0609020204030204" pitchFamily="49" charset="0"/>
              </a:rPr>
              <a:t>}</a:t>
            </a:r>
            <a:endParaRPr lang="en-IN" sz="14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539056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2" y="276520"/>
            <a:ext cx="4836465" cy="461665"/>
          </a:xfrm>
          <a:prstGeom prst="rect">
            <a:avLst/>
          </a:prstGeom>
          <a:noFill/>
        </p:spPr>
        <p:txBody>
          <a:bodyPr wrap="square" rtlCol="0">
            <a:spAutoFit/>
          </a:bodyPr>
          <a:lstStyle/>
          <a:p>
            <a:r>
              <a:rPr lang="en-IN" sz="2400" b="1" u="sng" dirty="0"/>
              <a:t>SELLERS</a:t>
            </a:r>
          </a:p>
        </p:txBody>
      </p:sp>
      <p:pic>
        <p:nvPicPr>
          <p:cNvPr id="3" name="Picture 2">
            <a:extLst>
              <a:ext uri="{FF2B5EF4-FFF2-40B4-BE49-F238E27FC236}">
                <a16:creationId xmlns:a16="http://schemas.microsoft.com/office/drawing/2014/main" id="{7E830884-DC54-E2AE-63E8-B4D34FD012BA}"/>
              </a:ext>
            </a:extLst>
          </p:cNvPr>
          <p:cNvPicPr>
            <a:picLocks noChangeAspect="1"/>
          </p:cNvPicPr>
          <p:nvPr/>
        </p:nvPicPr>
        <p:blipFill>
          <a:blip r:embed="rId3"/>
          <a:stretch>
            <a:fillRect/>
          </a:stretch>
        </p:blipFill>
        <p:spPr>
          <a:xfrm>
            <a:off x="3378968" y="950222"/>
            <a:ext cx="5043137" cy="2478778"/>
          </a:xfrm>
          <a:prstGeom prst="rect">
            <a:avLst/>
          </a:prstGeom>
        </p:spPr>
      </p:pic>
      <p:pic>
        <p:nvPicPr>
          <p:cNvPr id="5" name="Picture 4">
            <a:extLst>
              <a:ext uri="{FF2B5EF4-FFF2-40B4-BE49-F238E27FC236}">
                <a16:creationId xmlns:a16="http://schemas.microsoft.com/office/drawing/2014/main" id="{E3592DD2-7D3C-91CA-7750-79C3D1D88956}"/>
              </a:ext>
            </a:extLst>
          </p:cNvPr>
          <p:cNvPicPr>
            <a:picLocks noChangeAspect="1"/>
          </p:cNvPicPr>
          <p:nvPr/>
        </p:nvPicPr>
        <p:blipFill>
          <a:blip r:embed="rId4"/>
          <a:stretch>
            <a:fillRect/>
          </a:stretch>
        </p:blipFill>
        <p:spPr>
          <a:xfrm>
            <a:off x="3378968" y="3641037"/>
            <a:ext cx="5042360" cy="2403628"/>
          </a:xfrm>
          <a:prstGeom prst="rect">
            <a:avLst/>
          </a:prstGeom>
        </p:spPr>
      </p:pic>
    </p:spTree>
    <p:extLst>
      <p:ext uri="{BB962C8B-B14F-4D97-AF65-F5344CB8AC3E}">
        <p14:creationId xmlns:p14="http://schemas.microsoft.com/office/powerpoint/2010/main" val="2195411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2" y="276520"/>
            <a:ext cx="4836465" cy="461665"/>
          </a:xfrm>
          <a:prstGeom prst="rect">
            <a:avLst/>
          </a:prstGeom>
          <a:noFill/>
        </p:spPr>
        <p:txBody>
          <a:bodyPr wrap="square" rtlCol="0">
            <a:spAutoFit/>
          </a:bodyPr>
          <a:lstStyle/>
          <a:p>
            <a:r>
              <a:rPr lang="en-IN" sz="2400" b="1" u="sng" dirty="0"/>
              <a:t>BUYER</a:t>
            </a:r>
          </a:p>
        </p:txBody>
      </p:sp>
      <p:pic>
        <p:nvPicPr>
          <p:cNvPr id="4" name="Picture 3">
            <a:extLst>
              <a:ext uri="{FF2B5EF4-FFF2-40B4-BE49-F238E27FC236}">
                <a16:creationId xmlns:a16="http://schemas.microsoft.com/office/drawing/2014/main" id="{BDEA36E5-1818-3EC5-6274-FC29D3F0F81D}"/>
              </a:ext>
            </a:extLst>
          </p:cNvPr>
          <p:cNvPicPr>
            <a:picLocks noChangeAspect="1"/>
          </p:cNvPicPr>
          <p:nvPr/>
        </p:nvPicPr>
        <p:blipFill rotWithShape="1">
          <a:blip r:embed="rId3"/>
          <a:srcRect l="394"/>
          <a:stretch/>
        </p:blipFill>
        <p:spPr>
          <a:xfrm>
            <a:off x="1123720" y="1451697"/>
            <a:ext cx="9984111" cy="3954605"/>
          </a:xfrm>
          <a:prstGeom prst="rect">
            <a:avLst/>
          </a:prstGeom>
        </p:spPr>
      </p:pic>
    </p:spTree>
    <p:extLst>
      <p:ext uri="{BB962C8B-B14F-4D97-AF65-F5344CB8AC3E}">
        <p14:creationId xmlns:p14="http://schemas.microsoft.com/office/powerpoint/2010/main" val="952216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Simulation Results</a:t>
            </a:r>
          </a:p>
        </p:txBody>
      </p:sp>
      <p:sp>
        <p:nvSpPr>
          <p:cNvPr id="6" name="TextBox 5">
            <a:extLst>
              <a:ext uri="{FF2B5EF4-FFF2-40B4-BE49-F238E27FC236}">
                <a16:creationId xmlns:a16="http://schemas.microsoft.com/office/drawing/2014/main" id="{62E5B681-9280-1530-4400-B56F868F336F}"/>
              </a:ext>
            </a:extLst>
          </p:cNvPr>
          <p:cNvSpPr txBox="1"/>
          <p:nvPr/>
        </p:nvSpPr>
        <p:spPr>
          <a:xfrm>
            <a:off x="700619" y="940738"/>
            <a:ext cx="10897823" cy="968278"/>
          </a:xfrm>
          <a:prstGeom prst="rect">
            <a:avLst/>
          </a:prstGeom>
          <a:noFill/>
        </p:spPr>
        <p:txBody>
          <a:bodyPr wrap="square">
            <a:spAutoFit/>
          </a:bodyPr>
          <a:lstStyle/>
          <a:p>
            <a:pPr marL="342900" lvl="0" indent="-342900">
              <a:lnSpc>
                <a:spcPct val="107000"/>
              </a:lnSpc>
              <a:spcAft>
                <a:spcPts val="800"/>
              </a:spcAft>
              <a:buFont typeface="+mj-lt"/>
              <a:buAutoNum type="arabicParenR"/>
            </a:pPr>
            <a:r>
              <a:rPr lang="en-IN" sz="1800" dirty="0">
                <a:effectLst/>
                <a:latin typeface="+mj-lt"/>
                <a:ea typeface="Calibri" panose="020F0502020204030204" pitchFamily="34" charset="0"/>
                <a:cs typeface="Times New Roman" panose="02020603050405020304" pitchFamily="18" charset="0"/>
              </a:rPr>
              <a:t>Initially the party are initialized using initialize function to assign some values and data to them. All parties are assigned with 100 balance and each SELLER will get ownership over %5 of </a:t>
            </a:r>
            <a:r>
              <a:rPr lang="en-IN" sz="1800" dirty="0" err="1">
                <a:effectLst/>
                <a:latin typeface="+mj-lt"/>
                <a:ea typeface="Calibri" panose="020F0502020204030204" pitchFamily="34" charset="0"/>
                <a:cs typeface="Times New Roman" panose="02020603050405020304" pitchFamily="18" charset="0"/>
              </a:rPr>
              <a:t>landIds</a:t>
            </a:r>
            <a:r>
              <a:rPr lang="en-IN" sz="1800" dirty="0">
                <a:effectLst/>
                <a:latin typeface="+mj-lt"/>
                <a:ea typeface="Calibri" panose="020F0502020204030204" pitchFamily="34" charset="0"/>
                <a:cs typeface="Times New Roman" panose="02020603050405020304" pitchFamily="18" charset="0"/>
              </a:rPr>
              <a:t> (for every five lands they get one land based on remainder of its </a:t>
            </a:r>
            <a:r>
              <a:rPr lang="en-IN" sz="1800" dirty="0" err="1">
                <a:effectLst/>
                <a:latin typeface="+mj-lt"/>
                <a:ea typeface="Calibri" panose="020F0502020204030204" pitchFamily="34" charset="0"/>
                <a:cs typeface="Times New Roman" panose="02020603050405020304" pitchFamily="18" charset="0"/>
              </a:rPr>
              <a:t>landId</a:t>
            </a:r>
            <a:r>
              <a:rPr lang="en-IN" sz="1800" dirty="0">
                <a:effectLst/>
                <a:latin typeface="+mj-lt"/>
                <a:ea typeface="Calibri" panose="020F0502020204030204" pitchFamily="34" charset="0"/>
                <a:cs typeface="Times New Roman" panose="02020603050405020304" pitchFamily="18" charset="0"/>
              </a:rPr>
              <a:t> same as </a:t>
            </a:r>
            <a:r>
              <a:rPr lang="en-IN" sz="1800" dirty="0" err="1">
                <a:effectLst/>
                <a:latin typeface="+mj-lt"/>
                <a:ea typeface="Calibri" panose="020F0502020204030204" pitchFamily="34" charset="0"/>
                <a:cs typeface="Times New Roman" panose="02020603050405020304" pitchFamily="18" charset="0"/>
              </a:rPr>
              <a:t>partyId</a:t>
            </a:r>
            <a:r>
              <a:rPr lang="en-IN" sz="1800" dirty="0">
                <a:effectLst/>
                <a:latin typeface="+mj-lt"/>
                <a:ea typeface="Calibri" panose="020F0502020204030204" pitchFamily="34" charset="0"/>
                <a:cs typeface="Times New Roman" panose="02020603050405020304" pitchFamily="18" charset="0"/>
              </a:rPr>
              <a:t>) and BUYER, ADVERSARY with no lands.</a:t>
            </a:r>
          </a:p>
        </p:txBody>
      </p:sp>
      <p:pic>
        <p:nvPicPr>
          <p:cNvPr id="3" name="Picture 2">
            <a:extLst>
              <a:ext uri="{FF2B5EF4-FFF2-40B4-BE49-F238E27FC236}">
                <a16:creationId xmlns:a16="http://schemas.microsoft.com/office/drawing/2014/main" id="{B8011A81-1083-5363-B631-47D2712D7E53}"/>
              </a:ext>
            </a:extLst>
          </p:cNvPr>
          <p:cNvPicPr>
            <a:picLocks noChangeAspect="1"/>
          </p:cNvPicPr>
          <p:nvPr/>
        </p:nvPicPr>
        <p:blipFill>
          <a:blip r:embed="rId3"/>
          <a:stretch>
            <a:fillRect/>
          </a:stretch>
        </p:blipFill>
        <p:spPr>
          <a:xfrm>
            <a:off x="1141561" y="2305843"/>
            <a:ext cx="10110371" cy="4086265"/>
          </a:xfrm>
          <a:prstGeom prst="rect">
            <a:avLst/>
          </a:prstGeom>
        </p:spPr>
      </p:pic>
    </p:spTree>
    <p:extLst>
      <p:ext uri="{BB962C8B-B14F-4D97-AF65-F5344CB8AC3E}">
        <p14:creationId xmlns:p14="http://schemas.microsoft.com/office/powerpoint/2010/main" val="3367265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Simulation Results</a:t>
            </a:r>
          </a:p>
        </p:txBody>
      </p:sp>
      <p:pic>
        <p:nvPicPr>
          <p:cNvPr id="4" name="Picture 3">
            <a:extLst>
              <a:ext uri="{FF2B5EF4-FFF2-40B4-BE49-F238E27FC236}">
                <a16:creationId xmlns:a16="http://schemas.microsoft.com/office/drawing/2014/main" id="{E286A314-1DB5-9EE7-1B41-2BDD01FCEC7B}"/>
              </a:ext>
            </a:extLst>
          </p:cNvPr>
          <p:cNvPicPr>
            <a:picLocks noChangeAspect="1"/>
          </p:cNvPicPr>
          <p:nvPr/>
        </p:nvPicPr>
        <p:blipFill>
          <a:blip r:embed="rId3"/>
          <a:stretch>
            <a:fillRect/>
          </a:stretch>
        </p:blipFill>
        <p:spPr>
          <a:xfrm>
            <a:off x="992442" y="1229483"/>
            <a:ext cx="10207116" cy="4399034"/>
          </a:xfrm>
          <a:prstGeom prst="rect">
            <a:avLst/>
          </a:prstGeom>
        </p:spPr>
      </p:pic>
    </p:spTree>
    <p:extLst>
      <p:ext uri="{BB962C8B-B14F-4D97-AF65-F5344CB8AC3E}">
        <p14:creationId xmlns:p14="http://schemas.microsoft.com/office/powerpoint/2010/main" val="1917603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Simulation Results</a:t>
            </a:r>
          </a:p>
        </p:txBody>
      </p:sp>
      <p:sp>
        <p:nvSpPr>
          <p:cNvPr id="6" name="TextBox 5">
            <a:extLst>
              <a:ext uri="{FF2B5EF4-FFF2-40B4-BE49-F238E27FC236}">
                <a16:creationId xmlns:a16="http://schemas.microsoft.com/office/drawing/2014/main" id="{62E5B681-9280-1530-4400-B56F868F336F}"/>
              </a:ext>
            </a:extLst>
          </p:cNvPr>
          <p:cNvSpPr txBox="1"/>
          <p:nvPr/>
        </p:nvSpPr>
        <p:spPr>
          <a:xfrm>
            <a:off x="700619" y="940738"/>
            <a:ext cx="10897823" cy="375552"/>
          </a:xfrm>
          <a:prstGeom prst="rect">
            <a:avLst/>
          </a:prstGeom>
          <a:noFill/>
        </p:spPr>
        <p:txBody>
          <a:bodyPr wrap="square">
            <a:spAutoFit/>
          </a:bodyPr>
          <a:lstStyle/>
          <a:p>
            <a:pPr marL="342900" lvl="0" indent="-342900">
              <a:lnSpc>
                <a:spcPct val="107000"/>
              </a:lnSpc>
              <a:spcAft>
                <a:spcPts val="800"/>
              </a:spcAft>
              <a:buAutoNum type="arabicParenR" startAt="2"/>
            </a:pPr>
            <a:r>
              <a:rPr lang="en-IN" sz="1800" dirty="0">
                <a:effectLst/>
                <a:latin typeface="+mj-lt"/>
                <a:ea typeface="Calibri" panose="020F0502020204030204" pitchFamily="34" charset="0"/>
                <a:cs typeface="Times New Roman" panose="02020603050405020304" pitchFamily="18" charset="0"/>
              </a:rPr>
              <a:t>Next SELLERs add the smart contract into array of smart contracts using </a:t>
            </a:r>
            <a:r>
              <a:rPr lang="en-IN" sz="1800" dirty="0" err="1">
                <a:effectLst/>
                <a:latin typeface="+mj-lt"/>
                <a:ea typeface="Calibri" panose="020F0502020204030204" pitchFamily="34" charset="0"/>
                <a:cs typeface="Times New Roman" panose="02020603050405020304" pitchFamily="18" charset="0"/>
              </a:rPr>
              <a:t>sell_land</a:t>
            </a:r>
            <a:r>
              <a:rPr lang="en-IN" sz="1800" dirty="0">
                <a:effectLst/>
                <a:latin typeface="+mj-lt"/>
                <a:ea typeface="Calibri" panose="020F0502020204030204" pitchFamily="34" charset="0"/>
                <a:cs typeface="Times New Roman" panose="02020603050405020304" pitchFamily="18" charset="0"/>
              </a:rPr>
              <a:t> function.</a:t>
            </a:r>
          </a:p>
        </p:txBody>
      </p:sp>
      <p:pic>
        <p:nvPicPr>
          <p:cNvPr id="4" name="Picture 3">
            <a:extLst>
              <a:ext uri="{FF2B5EF4-FFF2-40B4-BE49-F238E27FC236}">
                <a16:creationId xmlns:a16="http://schemas.microsoft.com/office/drawing/2014/main" id="{A139FA13-E969-5FA2-8167-322B45290F25}"/>
              </a:ext>
            </a:extLst>
          </p:cNvPr>
          <p:cNvPicPr>
            <a:picLocks noChangeAspect="1"/>
          </p:cNvPicPr>
          <p:nvPr/>
        </p:nvPicPr>
        <p:blipFill>
          <a:blip r:embed="rId3"/>
          <a:stretch>
            <a:fillRect/>
          </a:stretch>
        </p:blipFill>
        <p:spPr>
          <a:xfrm>
            <a:off x="1305191" y="1525851"/>
            <a:ext cx="9744611" cy="4598083"/>
          </a:xfrm>
          <a:prstGeom prst="rect">
            <a:avLst/>
          </a:prstGeom>
        </p:spPr>
      </p:pic>
    </p:spTree>
    <p:extLst>
      <p:ext uri="{BB962C8B-B14F-4D97-AF65-F5344CB8AC3E}">
        <p14:creationId xmlns:p14="http://schemas.microsoft.com/office/powerpoint/2010/main" val="2558573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Simulation Results</a:t>
            </a:r>
          </a:p>
        </p:txBody>
      </p:sp>
      <p:sp>
        <p:nvSpPr>
          <p:cNvPr id="6" name="TextBox 5">
            <a:extLst>
              <a:ext uri="{FF2B5EF4-FFF2-40B4-BE49-F238E27FC236}">
                <a16:creationId xmlns:a16="http://schemas.microsoft.com/office/drawing/2014/main" id="{62E5B681-9280-1530-4400-B56F868F336F}"/>
              </a:ext>
            </a:extLst>
          </p:cNvPr>
          <p:cNvSpPr txBox="1"/>
          <p:nvPr/>
        </p:nvSpPr>
        <p:spPr>
          <a:xfrm>
            <a:off x="700619" y="940738"/>
            <a:ext cx="10897823" cy="666080"/>
          </a:xfrm>
          <a:prstGeom prst="rect">
            <a:avLst/>
          </a:prstGeom>
          <a:noFill/>
        </p:spPr>
        <p:txBody>
          <a:bodyPr wrap="square">
            <a:spAutoFit/>
          </a:bodyPr>
          <a:lstStyle/>
          <a:p>
            <a:pPr marL="342900" lvl="0" indent="-342900">
              <a:lnSpc>
                <a:spcPct val="107000"/>
              </a:lnSpc>
              <a:spcAft>
                <a:spcPts val="800"/>
              </a:spcAft>
              <a:buAutoNum type="arabicParenR" startAt="3"/>
            </a:pPr>
            <a:r>
              <a:rPr lang="en-IN" sz="1800" dirty="0">
                <a:effectLst/>
                <a:latin typeface="+mj-lt"/>
                <a:ea typeface="Calibri" panose="020F0502020204030204" pitchFamily="34" charset="0"/>
                <a:cs typeface="Times New Roman" panose="02020603050405020304" pitchFamily="18" charset="0"/>
              </a:rPr>
              <a:t>Later BUYER checks from smart contracts that whether it has enough balance to purchase and its asks permission. After getting permission it adds the transaction into blockchain using </a:t>
            </a:r>
            <a:r>
              <a:rPr lang="en-IN" sz="1800" dirty="0" err="1">
                <a:effectLst/>
                <a:latin typeface="+mj-lt"/>
                <a:ea typeface="Calibri" panose="020F0502020204030204" pitchFamily="34" charset="0"/>
                <a:cs typeface="Times New Roman" panose="02020603050405020304" pitchFamily="18" charset="0"/>
              </a:rPr>
              <a:t>add_trans</a:t>
            </a:r>
            <a:r>
              <a:rPr lang="en-IN" sz="1800" dirty="0">
                <a:effectLst/>
                <a:latin typeface="+mj-lt"/>
                <a:ea typeface="Calibri" panose="020F0502020204030204" pitchFamily="34" charset="0"/>
                <a:cs typeface="Times New Roman" panose="02020603050405020304" pitchFamily="18" charset="0"/>
              </a:rPr>
              <a:t> function.</a:t>
            </a:r>
          </a:p>
        </p:txBody>
      </p:sp>
      <p:pic>
        <p:nvPicPr>
          <p:cNvPr id="3" name="Picture 2">
            <a:extLst>
              <a:ext uri="{FF2B5EF4-FFF2-40B4-BE49-F238E27FC236}">
                <a16:creationId xmlns:a16="http://schemas.microsoft.com/office/drawing/2014/main" id="{D31D23C5-6DFD-475A-285F-1B0FD6296E6D}"/>
              </a:ext>
            </a:extLst>
          </p:cNvPr>
          <p:cNvPicPr>
            <a:picLocks noChangeAspect="1"/>
          </p:cNvPicPr>
          <p:nvPr/>
        </p:nvPicPr>
        <p:blipFill>
          <a:blip r:embed="rId3"/>
          <a:stretch>
            <a:fillRect/>
          </a:stretch>
        </p:blipFill>
        <p:spPr>
          <a:xfrm>
            <a:off x="1613200" y="1698229"/>
            <a:ext cx="8175692" cy="4654874"/>
          </a:xfrm>
          <a:prstGeom prst="rect">
            <a:avLst/>
          </a:prstGeom>
        </p:spPr>
      </p:pic>
    </p:spTree>
    <p:extLst>
      <p:ext uri="{BB962C8B-B14F-4D97-AF65-F5344CB8AC3E}">
        <p14:creationId xmlns:p14="http://schemas.microsoft.com/office/powerpoint/2010/main" val="952958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Simulation Results</a:t>
            </a:r>
          </a:p>
        </p:txBody>
      </p:sp>
      <p:sp>
        <p:nvSpPr>
          <p:cNvPr id="6" name="TextBox 5">
            <a:extLst>
              <a:ext uri="{FF2B5EF4-FFF2-40B4-BE49-F238E27FC236}">
                <a16:creationId xmlns:a16="http://schemas.microsoft.com/office/drawing/2014/main" id="{62E5B681-9280-1530-4400-B56F868F336F}"/>
              </a:ext>
            </a:extLst>
          </p:cNvPr>
          <p:cNvSpPr txBox="1"/>
          <p:nvPr/>
        </p:nvSpPr>
        <p:spPr>
          <a:xfrm>
            <a:off x="700619" y="940738"/>
            <a:ext cx="10897823" cy="1264642"/>
          </a:xfrm>
          <a:prstGeom prst="rect">
            <a:avLst/>
          </a:prstGeom>
          <a:noFill/>
        </p:spPr>
        <p:txBody>
          <a:bodyPr wrap="square">
            <a:spAutoFit/>
          </a:bodyPr>
          <a:lstStyle/>
          <a:p>
            <a:pPr marL="342900" lvl="0" indent="-342900">
              <a:lnSpc>
                <a:spcPct val="107000"/>
              </a:lnSpc>
              <a:spcAft>
                <a:spcPts val="800"/>
              </a:spcAft>
              <a:buAutoNum type="arabicParenR" startAt="4"/>
            </a:pPr>
            <a:r>
              <a:rPr lang="en-IN" sz="1800" dirty="0">
                <a:effectLst/>
                <a:latin typeface="+mj-lt"/>
                <a:ea typeface="Calibri" panose="020F0502020204030204" pitchFamily="34" charset="0"/>
                <a:cs typeface="Times New Roman" panose="02020603050405020304" pitchFamily="18" charset="0"/>
              </a:rPr>
              <a:t>Then ADVERSARY tries to add the manipulated transactions into the blockchain using </a:t>
            </a:r>
            <a:r>
              <a:rPr lang="en-IN" sz="1800" dirty="0" err="1">
                <a:effectLst/>
                <a:latin typeface="+mj-lt"/>
                <a:ea typeface="Calibri" panose="020F0502020204030204" pitchFamily="34" charset="0"/>
                <a:cs typeface="Times New Roman" panose="02020603050405020304" pitchFamily="18" charset="0"/>
              </a:rPr>
              <a:t>try_to_send</a:t>
            </a:r>
            <a:r>
              <a:rPr lang="en-IN" sz="1800" dirty="0">
                <a:effectLst/>
                <a:latin typeface="+mj-lt"/>
                <a:ea typeface="Calibri" panose="020F0502020204030204" pitchFamily="34" charset="0"/>
                <a:cs typeface="Times New Roman" panose="02020603050405020304" pitchFamily="18" charset="0"/>
              </a:rPr>
              <a:t> function. As we have 5 SELLERs in the model each will add a transaction of their own and each transaction gets manipulated by ADVERSARY that adds two more transactions of each transaction of SELLER. Total after execution of ADVERSARY we will see 5*(1+2) = 15 transactions in the blockchain from 0 to 14 indices.</a:t>
            </a:r>
          </a:p>
        </p:txBody>
      </p:sp>
      <p:pic>
        <p:nvPicPr>
          <p:cNvPr id="4" name="Picture 3">
            <a:extLst>
              <a:ext uri="{FF2B5EF4-FFF2-40B4-BE49-F238E27FC236}">
                <a16:creationId xmlns:a16="http://schemas.microsoft.com/office/drawing/2014/main" id="{EE2E6F3F-E9F6-9204-972E-48BAAEA06610}"/>
              </a:ext>
            </a:extLst>
          </p:cNvPr>
          <p:cNvPicPr>
            <a:picLocks noChangeAspect="1"/>
          </p:cNvPicPr>
          <p:nvPr/>
        </p:nvPicPr>
        <p:blipFill>
          <a:blip r:embed="rId3"/>
          <a:stretch>
            <a:fillRect/>
          </a:stretch>
        </p:blipFill>
        <p:spPr>
          <a:xfrm>
            <a:off x="1801370" y="2581990"/>
            <a:ext cx="8589260" cy="4095743"/>
          </a:xfrm>
          <a:prstGeom prst="rect">
            <a:avLst/>
          </a:prstGeom>
        </p:spPr>
      </p:pic>
    </p:spTree>
    <p:extLst>
      <p:ext uri="{BB962C8B-B14F-4D97-AF65-F5344CB8AC3E}">
        <p14:creationId xmlns:p14="http://schemas.microsoft.com/office/powerpoint/2010/main" val="1286624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51E0C-4C9B-CBC1-71F4-EDABA20EB317}"/>
              </a:ext>
            </a:extLst>
          </p:cNvPr>
          <p:cNvSpPr txBox="1"/>
          <p:nvPr/>
        </p:nvSpPr>
        <p:spPr>
          <a:xfrm>
            <a:off x="322217" y="433275"/>
            <a:ext cx="3448594" cy="461665"/>
          </a:xfrm>
          <a:prstGeom prst="rect">
            <a:avLst/>
          </a:prstGeom>
          <a:noFill/>
        </p:spPr>
        <p:txBody>
          <a:bodyPr wrap="square" rtlCol="0">
            <a:spAutoFit/>
          </a:bodyPr>
          <a:lstStyle/>
          <a:p>
            <a:r>
              <a:rPr lang="en-IN" sz="2400" b="1" u="sng" dirty="0"/>
              <a:t>Why</a:t>
            </a:r>
          </a:p>
        </p:txBody>
      </p:sp>
      <p:sp>
        <p:nvSpPr>
          <p:cNvPr id="3" name="TextBox 2">
            <a:extLst>
              <a:ext uri="{FF2B5EF4-FFF2-40B4-BE49-F238E27FC236}">
                <a16:creationId xmlns:a16="http://schemas.microsoft.com/office/drawing/2014/main" id="{A8417024-0619-5FEC-C2C3-8F3EF1FE0436}"/>
              </a:ext>
            </a:extLst>
          </p:cNvPr>
          <p:cNvSpPr txBox="1"/>
          <p:nvPr/>
        </p:nvSpPr>
        <p:spPr>
          <a:xfrm>
            <a:off x="653143" y="1140823"/>
            <a:ext cx="1024128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j-lt"/>
              </a:rPr>
              <a:t>Hardware and software are widely used in applications where failure is unacceptable. Validation is necessary to ensure that design correctness at the early stage possible. Validation is an essential process in software engineering that ensures that a software system meets the needs and requirements of its users and stakeholders.</a:t>
            </a:r>
          </a:p>
          <a:p>
            <a:pPr marL="285750" indent="-285750" algn="just">
              <a:buFont typeface="Arial" panose="020B0604020202020204" pitchFamily="34" charset="0"/>
              <a:buChar char="•"/>
            </a:pPr>
            <a:r>
              <a:rPr lang="en-US" dirty="0">
                <a:latin typeface="+mj-lt"/>
              </a:rPr>
              <a:t>Validation is important for several reasons:</a:t>
            </a:r>
          </a:p>
          <a:p>
            <a:pPr marL="914400" lvl="1" indent="-457200" algn="just">
              <a:buFont typeface="+mj-lt"/>
              <a:buAutoNum type="arabicParenR"/>
            </a:pPr>
            <a:r>
              <a:rPr lang="en-US" dirty="0">
                <a:latin typeface="+mj-lt"/>
              </a:rPr>
              <a:t>Quality assurance</a:t>
            </a:r>
          </a:p>
          <a:p>
            <a:pPr marL="914400" lvl="1" indent="-457200" algn="just">
              <a:buFont typeface="+mj-lt"/>
              <a:buAutoNum type="arabicParenR"/>
            </a:pPr>
            <a:r>
              <a:rPr lang="en-US" dirty="0">
                <a:latin typeface="+mj-lt"/>
              </a:rPr>
              <a:t>Cost savings</a:t>
            </a:r>
          </a:p>
          <a:p>
            <a:pPr marL="914400" lvl="1" indent="-457200" algn="just">
              <a:buFont typeface="+mj-lt"/>
              <a:buAutoNum type="arabicParenR"/>
            </a:pPr>
            <a:r>
              <a:rPr lang="en-US" dirty="0">
                <a:latin typeface="+mj-lt"/>
              </a:rPr>
              <a:t>Compliance</a:t>
            </a:r>
          </a:p>
          <a:p>
            <a:pPr marL="914400" lvl="1" indent="-457200" algn="just">
              <a:buFont typeface="+mj-lt"/>
              <a:buAutoNum type="arabicParenR"/>
            </a:pPr>
            <a:r>
              <a:rPr lang="en-US" dirty="0">
                <a:latin typeface="+mj-lt"/>
              </a:rPr>
              <a:t>Improved Reliability</a:t>
            </a:r>
          </a:p>
          <a:p>
            <a:pPr marL="914400" lvl="1" indent="-457200" algn="just">
              <a:buFont typeface="+mj-lt"/>
              <a:buAutoNum type="arabicParenR"/>
            </a:pPr>
            <a:r>
              <a:rPr lang="en-US" dirty="0">
                <a:latin typeface="+mj-lt"/>
              </a:rPr>
              <a:t>Customer Satisfaction</a:t>
            </a:r>
          </a:p>
        </p:txBody>
      </p:sp>
    </p:spTree>
    <p:extLst>
      <p:ext uri="{BB962C8B-B14F-4D97-AF65-F5344CB8AC3E}">
        <p14:creationId xmlns:p14="http://schemas.microsoft.com/office/powerpoint/2010/main" val="7497392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Simulation Results</a:t>
            </a:r>
          </a:p>
        </p:txBody>
      </p:sp>
      <p:pic>
        <p:nvPicPr>
          <p:cNvPr id="3" name="Picture 2">
            <a:extLst>
              <a:ext uri="{FF2B5EF4-FFF2-40B4-BE49-F238E27FC236}">
                <a16:creationId xmlns:a16="http://schemas.microsoft.com/office/drawing/2014/main" id="{2C584506-3D9C-D7DB-BECB-83B651EA9118}"/>
              </a:ext>
            </a:extLst>
          </p:cNvPr>
          <p:cNvPicPr>
            <a:picLocks noChangeAspect="1"/>
          </p:cNvPicPr>
          <p:nvPr/>
        </p:nvPicPr>
        <p:blipFill>
          <a:blip r:embed="rId3"/>
          <a:stretch>
            <a:fillRect/>
          </a:stretch>
        </p:blipFill>
        <p:spPr>
          <a:xfrm>
            <a:off x="2046813" y="1018599"/>
            <a:ext cx="8098373" cy="4820802"/>
          </a:xfrm>
          <a:prstGeom prst="rect">
            <a:avLst/>
          </a:prstGeom>
        </p:spPr>
      </p:pic>
    </p:spTree>
    <p:extLst>
      <p:ext uri="{BB962C8B-B14F-4D97-AF65-F5344CB8AC3E}">
        <p14:creationId xmlns:p14="http://schemas.microsoft.com/office/powerpoint/2010/main" val="779060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Simulation Results</a:t>
            </a:r>
          </a:p>
        </p:txBody>
      </p:sp>
      <p:sp>
        <p:nvSpPr>
          <p:cNvPr id="6" name="TextBox 5">
            <a:extLst>
              <a:ext uri="{FF2B5EF4-FFF2-40B4-BE49-F238E27FC236}">
                <a16:creationId xmlns:a16="http://schemas.microsoft.com/office/drawing/2014/main" id="{62E5B681-9280-1530-4400-B56F868F336F}"/>
              </a:ext>
            </a:extLst>
          </p:cNvPr>
          <p:cNvSpPr txBox="1"/>
          <p:nvPr/>
        </p:nvSpPr>
        <p:spPr>
          <a:xfrm>
            <a:off x="700619" y="940738"/>
            <a:ext cx="10897823" cy="666080"/>
          </a:xfrm>
          <a:prstGeom prst="rect">
            <a:avLst/>
          </a:prstGeom>
          <a:noFill/>
        </p:spPr>
        <p:txBody>
          <a:bodyPr wrap="square">
            <a:spAutoFit/>
          </a:bodyPr>
          <a:lstStyle/>
          <a:p>
            <a:pPr marL="342900" lvl="0" indent="-342900">
              <a:lnSpc>
                <a:spcPct val="107000"/>
              </a:lnSpc>
              <a:spcAft>
                <a:spcPts val="800"/>
              </a:spcAft>
              <a:buAutoNum type="arabicParenR" startAt="5"/>
            </a:pPr>
            <a:r>
              <a:rPr lang="en-IN" sz="1800" dirty="0">
                <a:effectLst/>
                <a:latin typeface="+mj-lt"/>
                <a:ea typeface="Calibri" panose="020F0502020204030204" pitchFamily="34" charset="0"/>
                <a:cs typeface="Times New Roman" panose="02020603050405020304" pitchFamily="18" charset="0"/>
              </a:rPr>
              <a:t>Then </a:t>
            </a:r>
            <a:r>
              <a:rPr lang="en-IN" sz="1800" dirty="0" err="1">
                <a:effectLst/>
                <a:latin typeface="+mj-lt"/>
                <a:ea typeface="Calibri" panose="020F0502020204030204" pitchFamily="34" charset="0"/>
                <a:cs typeface="Times New Roman" panose="02020603050405020304" pitchFamily="18" charset="0"/>
              </a:rPr>
              <a:t>LandInspector</a:t>
            </a:r>
            <a:r>
              <a:rPr lang="en-IN" sz="1800" dirty="0">
                <a:effectLst/>
                <a:latin typeface="+mj-lt"/>
                <a:ea typeface="Calibri" panose="020F0502020204030204" pitchFamily="34" charset="0"/>
                <a:cs typeface="Times New Roman" panose="02020603050405020304" pitchFamily="18" charset="0"/>
              </a:rPr>
              <a:t> does the task of verifying the transactions and correct transactions are SPENT and manipulated are CANCELED.</a:t>
            </a:r>
          </a:p>
        </p:txBody>
      </p:sp>
      <p:pic>
        <p:nvPicPr>
          <p:cNvPr id="5" name="Picture 4">
            <a:extLst>
              <a:ext uri="{FF2B5EF4-FFF2-40B4-BE49-F238E27FC236}">
                <a16:creationId xmlns:a16="http://schemas.microsoft.com/office/drawing/2014/main" id="{6A871CF3-6D45-5259-9CC3-7FBBB12B9993}"/>
              </a:ext>
            </a:extLst>
          </p:cNvPr>
          <p:cNvPicPr>
            <a:picLocks noChangeAspect="1"/>
          </p:cNvPicPr>
          <p:nvPr/>
        </p:nvPicPr>
        <p:blipFill>
          <a:blip r:embed="rId3"/>
          <a:stretch>
            <a:fillRect/>
          </a:stretch>
        </p:blipFill>
        <p:spPr>
          <a:xfrm>
            <a:off x="4189477" y="1611178"/>
            <a:ext cx="3813045" cy="5104171"/>
          </a:xfrm>
          <a:prstGeom prst="rect">
            <a:avLst/>
          </a:prstGeom>
        </p:spPr>
      </p:pic>
    </p:spTree>
    <p:extLst>
      <p:ext uri="{BB962C8B-B14F-4D97-AF65-F5344CB8AC3E}">
        <p14:creationId xmlns:p14="http://schemas.microsoft.com/office/powerpoint/2010/main" val="26014710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26423" y="276520"/>
            <a:ext cx="3704554" cy="461665"/>
          </a:xfrm>
          <a:prstGeom prst="rect">
            <a:avLst/>
          </a:prstGeom>
          <a:noFill/>
        </p:spPr>
        <p:txBody>
          <a:bodyPr wrap="square" rtlCol="0">
            <a:spAutoFit/>
          </a:bodyPr>
          <a:lstStyle/>
          <a:p>
            <a:r>
              <a:rPr lang="en-IN" sz="2400" b="1" u="sng" dirty="0"/>
              <a:t>Conclusion</a:t>
            </a:r>
          </a:p>
        </p:txBody>
      </p:sp>
      <p:sp>
        <p:nvSpPr>
          <p:cNvPr id="6" name="TextBox 5">
            <a:extLst>
              <a:ext uri="{FF2B5EF4-FFF2-40B4-BE49-F238E27FC236}">
                <a16:creationId xmlns:a16="http://schemas.microsoft.com/office/drawing/2014/main" id="{62E5B681-9280-1530-4400-B56F868F336F}"/>
              </a:ext>
            </a:extLst>
          </p:cNvPr>
          <p:cNvSpPr txBox="1"/>
          <p:nvPr/>
        </p:nvSpPr>
        <p:spPr>
          <a:xfrm>
            <a:off x="700619" y="940738"/>
            <a:ext cx="10897823" cy="2250488"/>
          </a:xfrm>
          <a:prstGeom prst="rect">
            <a:avLst/>
          </a:prstGeom>
          <a:noFill/>
        </p:spPr>
        <p:txBody>
          <a:bodyPr wrap="square">
            <a:spAutoFit/>
          </a:bodyPr>
          <a:lstStyle/>
          <a:p>
            <a:pPr marL="342900" lvl="0" indent="-342900">
              <a:lnSpc>
                <a:spcPct val="107000"/>
              </a:lnSpc>
              <a:spcAft>
                <a:spcPts val="800"/>
              </a:spcAft>
              <a:buAutoNum type="arabicParenR"/>
            </a:pPr>
            <a:r>
              <a:rPr lang="en-IN" sz="1800" dirty="0">
                <a:effectLst/>
                <a:latin typeface="+mj-lt"/>
                <a:ea typeface="Calibri" panose="020F0502020204030204" pitchFamily="34" charset="0"/>
              </a:rPr>
              <a:t>Blockchain technology can be used for record integrity protection, eliminating cost of third parties and brokers, transparency with smart contracts automated land registry, transaction process, accelerated land registry and safer. As the research is continuing in this domain, I think the above work will help in some basic way to automate the real-life model using UPPAAL.</a:t>
            </a:r>
          </a:p>
          <a:p>
            <a:pPr marL="342900" lvl="0" indent="-342900">
              <a:lnSpc>
                <a:spcPct val="107000"/>
              </a:lnSpc>
              <a:spcAft>
                <a:spcPts val="800"/>
              </a:spcAft>
              <a:buAutoNum type="arabicParenR"/>
            </a:pPr>
            <a:r>
              <a:rPr lang="en-IN" dirty="0">
                <a:latin typeface="+mj-lt"/>
                <a:ea typeface="Calibri" panose="020F0502020204030204" pitchFamily="34" charset="0"/>
                <a:cs typeface="Times New Roman" panose="02020603050405020304" pitchFamily="18" charset="0"/>
              </a:rPr>
              <a:t>Signature generation can be done using complicated encoding and decoding functions were only the parties only know the encoding function whereas blockchain knows the decoding function, secret and public keys of all parties.</a:t>
            </a:r>
            <a:endParaRPr lang="en-IN" sz="18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6034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9C014-990B-BFDB-3268-39F04FF4C89E}"/>
              </a:ext>
            </a:extLst>
          </p:cNvPr>
          <p:cNvSpPr txBox="1"/>
          <p:nvPr/>
        </p:nvSpPr>
        <p:spPr>
          <a:xfrm>
            <a:off x="291909" y="259351"/>
            <a:ext cx="3704554" cy="461665"/>
          </a:xfrm>
          <a:prstGeom prst="rect">
            <a:avLst/>
          </a:prstGeom>
          <a:noFill/>
        </p:spPr>
        <p:txBody>
          <a:bodyPr wrap="square" rtlCol="0">
            <a:spAutoFit/>
          </a:bodyPr>
          <a:lstStyle/>
          <a:p>
            <a:r>
              <a:rPr lang="en-IN" sz="2400" b="1" u="sng" dirty="0"/>
              <a:t>References</a:t>
            </a:r>
          </a:p>
        </p:txBody>
      </p:sp>
      <p:sp>
        <p:nvSpPr>
          <p:cNvPr id="7" name="TextBox 6">
            <a:extLst>
              <a:ext uri="{FF2B5EF4-FFF2-40B4-BE49-F238E27FC236}">
                <a16:creationId xmlns:a16="http://schemas.microsoft.com/office/drawing/2014/main" id="{B3C48D35-3E0A-5E4E-C83D-147C7A814BD3}"/>
              </a:ext>
            </a:extLst>
          </p:cNvPr>
          <p:cNvSpPr txBox="1"/>
          <p:nvPr/>
        </p:nvSpPr>
        <p:spPr>
          <a:xfrm>
            <a:off x="628650" y="1031242"/>
            <a:ext cx="9813798" cy="2153731"/>
          </a:xfrm>
          <a:prstGeom prst="rect">
            <a:avLst/>
          </a:prstGeom>
          <a:noFill/>
        </p:spPr>
        <p:txBody>
          <a:bodyPr wrap="square">
            <a:spAutoFit/>
          </a:bodyPr>
          <a:lstStyle/>
          <a:p>
            <a:pPr marL="285750" lvl="0" indent="-285750">
              <a:lnSpc>
                <a:spcPct val="107000"/>
              </a:lnSpc>
              <a:buFont typeface="Arial" panose="020B0604020202020204" pitchFamily="34" charset="0"/>
              <a:buChar char="•"/>
            </a:pPr>
            <a:r>
              <a:rPr lang="en-IN" sz="1800" u="sng" dirty="0">
                <a:effectLst/>
                <a:latin typeface="+mj-l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https://uppaal.org/</a:t>
            </a:r>
            <a:endParaRPr lang="en-IN" dirty="0">
              <a:latin typeface="+mj-lt"/>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800" u="sng" dirty="0">
                <a:effectLst/>
                <a:latin typeface="+mj-l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https://en.wikipedia.org/wiki/Bitcoin</a:t>
            </a:r>
            <a:endParaRPr lang="en-IN" dirty="0">
              <a:latin typeface="+mj-lt"/>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800" u="sng" dirty="0">
                <a:effectLst/>
                <a:latin typeface="+mj-lt"/>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https://en.wikipedia.org/wiki/Uppaal_Model_Checker</a:t>
            </a:r>
            <a:endParaRPr lang="en-IN" dirty="0">
              <a:latin typeface="+mj-lt"/>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800" u="sng" dirty="0">
                <a:effectLst/>
                <a:latin typeface="+mj-lt"/>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Blockchain-based Land Registry Platform (thegatewaydigital.com)</a:t>
            </a:r>
            <a:endParaRPr lang="en-IN" dirty="0">
              <a:latin typeface="+mj-lt"/>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800" u="sng" dirty="0" err="1">
                <a:effectLst/>
                <a:latin typeface="+mj-lt"/>
                <a:ea typeface="Calibri" panose="020F0502020204030204" pitchFamily="34" charset="0"/>
                <a:cs typeface="Times New Roman" panose="02020603050405020304" pitchFamily="18" charset="0"/>
              </a:rPr>
              <a:t>Modeling</a:t>
            </a:r>
            <a:r>
              <a:rPr lang="en-IN" sz="1800" u="sng" dirty="0">
                <a:effectLst/>
                <a:latin typeface="+mj-lt"/>
                <a:ea typeface="Calibri" panose="020F0502020204030204" pitchFamily="34" charset="0"/>
                <a:cs typeface="Times New Roman" panose="02020603050405020304" pitchFamily="18" charset="0"/>
              </a:rPr>
              <a:t> Bitcoin Contracts by Timed Automata - Marcin </a:t>
            </a:r>
            <a:r>
              <a:rPr lang="en-IN" sz="1800" u="sng" dirty="0" err="1">
                <a:effectLst/>
                <a:latin typeface="+mj-lt"/>
                <a:ea typeface="Calibri" panose="020F0502020204030204" pitchFamily="34" charset="0"/>
                <a:cs typeface="Times New Roman" panose="02020603050405020304" pitchFamily="18" charset="0"/>
              </a:rPr>
              <a:t>Andrychowicz</a:t>
            </a:r>
            <a:r>
              <a:rPr lang="en-IN" sz="1800" u="sng" dirty="0">
                <a:effectLst/>
                <a:latin typeface="+mj-lt"/>
                <a:ea typeface="Calibri" panose="020F0502020204030204" pitchFamily="34" charset="0"/>
                <a:cs typeface="Times New Roman" panose="02020603050405020304" pitchFamily="18" charset="0"/>
              </a:rPr>
              <a:t>, Stefan </a:t>
            </a:r>
            <a:r>
              <a:rPr lang="en-IN" sz="1800" u="sng" dirty="0" err="1">
                <a:effectLst/>
                <a:latin typeface="+mj-lt"/>
                <a:ea typeface="Calibri" panose="020F0502020204030204" pitchFamily="34" charset="0"/>
                <a:cs typeface="Times New Roman" panose="02020603050405020304" pitchFamily="18" charset="0"/>
              </a:rPr>
              <a:t>Dziembowski</a:t>
            </a:r>
            <a:r>
              <a:rPr lang="en-IN" sz="1800" u="sng" dirty="0">
                <a:effectLst/>
                <a:latin typeface="+mj-lt"/>
                <a:ea typeface="Calibri" panose="020F0502020204030204" pitchFamily="34" charset="0"/>
                <a:cs typeface="Times New Roman" panose="02020603050405020304" pitchFamily="18" charset="0"/>
              </a:rPr>
              <a:t>, Daniel Malinowski and </a:t>
            </a:r>
            <a:r>
              <a:rPr lang="en-IN" sz="1800" u="sng" dirty="0" err="1">
                <a:effectLst/>
                <a:latin typeface="+mj-lt"/>
                <a:ea typeface="Calibri" panose="020F0502020204030204" pitchFamily="34" charset="0"/>
                <a:cs typeface="Times New Roman" panose="02020603050405020304" pitchFamily="18" charset="0"/>
              </a:rPr>
              <a:t>Łukasz</a:t>
            </a:r>
            <a:r>
              <a:rPr lang="en-IN" sz="1800" u="sng" dirty="0">
                <a:effectLst/>
                <a:latin typeface="+mj-lt"/>
                <a:ea typeface="Calibri" panose="020F0502020204030204" pitchFamily="34" charset="0"/>
                <a:cs typeface="Times New Roman" panose="02020603050405020304" pitchFamily="18" charset="0"/>
              </a:rPr>
              <a:t> Mazurek - Cryptology and Data Security Group - University of Warsaw – 2014</a:t>
            </a:r>
            <a:endParaRPr lang="en-IN" u="sng" dirty="0">
              <a:latin typeface="+mj-lt"/>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800" dirty="0">
                <a:effectLst/>
                <a:latin typeface="+mj-lt"/>
                <a:ea typeface="Calibri" panose="020F0502020204030204" pitchFamily="34" charset="0"/>
                <a:cs typeface="Times New Roman" panose="02020603050405020304" pitchFamily="18" charset="0"/>
              </a:rPr>
              <a:t>The UPPAAL Model Checker - </a:t>
            </a:r>
            <a:r>
              <a:rPr lang="en-IN" sz="1800" u="sng" dirty="0">
                <a:effectLst/>
                <a:latin typeface="+mj-lt"/>
                <a:ea typeface="Calibri" panose="020F0502020204030204" pitchFamily="34" charset="0"/>
                <a:cs typeface="Times New Roman" panose="02020603050405020304" pitchFamily="18" charset="0"/>
              </a:rPr>
              <a:t>Julián </a:t>
            </a:r>
            <a:r>
              <a:rPr lang="en-IN" sz="1800" u="sng" dirty="0" err="1">
                <a:effectLst/>
                <a:latin typeface="+mj-lt"/>
                <a:ea typeface="Calibri" panose="020F0502020204030204" pitchFamily="34" charset="0"/>
                <a:cs typeface="Times New Roman" panose="02020603050405020304" pitchFamily="18" charset="0"/>
              </a:rPr>
              <a:t>Proenza</a:t>
            </a:r>
            <a:r>
              <a:rPr lang="en-IN" sz="1800" dirty="0">
                <a:effectLst/>
                <a:latin typeface="+mj-lt"/>
                <a:ea typeface="Calibri" panose="020F0502020204030204" pitchFamily="34" charset="0"/>
                <a:cs typeface="Times New Roman" panose="02020603050405020304" pitchFamily="18" charset="0"/>
              </a:rPr>
              <a:t> - Systems, Robotics and Vision Group - UIB. SPAIN - 2008</a:t>
            </a:r>
          </a:p>
        </p:txBody>
      </p:sp>
    </p:spTree>
    <p:extLst>
      <p:ext uri="{BB962C8B-B14F-4D97-AF65-F5344CB8AC3E}">
        <p14:creationId xmlns:p14="http://schemas.microsoft.com/office/powerpoint/2010/main" val="404019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51E0C-4C9B-CBC1-71F4-EDABA20EB317}"/>
              </a:ext>
            </a:extLst>
          </p:cNvPr>
          <p:cNvSpPr txBox="1"/>
          <p:nvPr/>
        </p:nvSpPr>
        <p:spPr>
          <a:xfrm>
            <a:off x="322217" y="433275"/>
            <a:ext cx="4536110" cy="461665"/>
          </a:xfrm>
          <a:prstGeom prst="rect">
            <a:avLst/>
          </a:prstGeom>
          <a:noFill/>
        </p:spPr>
        <p:txBody>
          <a:bodyPr wrap="square" rtlCol="0">
            <a:spAutoFit/>
          </a:bodyPr>
          <a:lstStyle/>
          <a:p>
            <a:r>
              <a:rPr lang="en-IN" sz="2400" b="1" u="sng" dirty="0"/>
              <a:t>Types of Automated Analysis </a:t>
            </a:r>
          </a:p>
        </p:txBody>
      </p:sp>
      <p:sp>
        <p:nvSpPr>
          <p:cNvPr id="7" name="TextBox 6">
            <a:extLst>
              <a:ext uri="{FF2B5EF4-FFF2-40B4-BE49-F238E27FC236}">
                <a16:creationId xmlns:a16="http://schemas.microsoft.com/office/drawing/2014/main" id="{FD4A6AAE-3788-3D95-2BE5-155A23826965}"/>
              </a:ext>
            </a:extLst>
          </p:cNvPr>
          <p:cNvSpPr txBox="1"/>
          <p:nvPr/>
        </p:nvSpPr>
        <p:spPr>
          <a:xfrm>
            <a:off x="577272" y="1084999"/>
            <a:ext cx="11037455" cy="4247317"/>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mj-lt"/>
              </a:rPr>
              <a:t>There are several approaches to modeling and automated analysis, each has its own strengths and weaknesses. Some of most commonly used approaches are:</a:t>
            </a:r>
          </a:p>
          <a:p>
            <a:pPr marL="914400" lvl="1" indent="-457200" algn="just">
              <a:buFont typeface="+mj-lt"/>
              <a:buAutoNum type="arabicPeriod"/>
            </a:pPr>
            <a:r>
              <a:rPr lang="en-US" b="1" dirty="0">
                <a:latin typeface="+mj-lt"/>
              </a:rPr>
              <a:t>Formal methods:</a:t>
            </a:r>
            <a:r>
              <a:rPr lang="en-US" dirty="0">
                <a:latin typeface="+mj-lt"/>
              </a:rPr>
              <a:t> Formal methods uses mathematical logic and formal languages to create precise models of systems.</a:t>
            </a:r>
          </a:p>
          <a:p>
            <a:pPr marL="914400" lvl="1" indent="-457200" algn="just">
              <a:buFont typeface="+mj-lt"/>
              <a:buAutoNum type="arabicPeriod"/>
            </a:pPr>
            <a:r>
              <a:rPr lang="en-US" b="1" dirty="0">
                <a:latin typeface="+mj-lt"/>
              </a:rPr>
              <a:t>Simulation: </a:t>
            </a:r>
            <a:r>
              <a:rPr lang="en-US" dirty="0">
                <a:latin typeface="+mj-lt"/>
              </a:rPr>
              <a:t>Simulation creates a simplified model of a system and runs it under different conditions to observe its behavior.</a:t>
            </a:r>
          </a:p>
          <a:p>
            <a:pPr marL="914400" lvl="1" indent="-457200" algn="just">
              <a:buFont typeface="+mj-lt"/>
              <a:buAutoNum type="arabicPeriod"/>
            </a:pPr>
            <a:r>
              <a:rPr lang="en-US" b="1" dirty="0">
                <a:latin typeface="+mj-lt"/>
              </a:rPr>
              <a:t>Model checking: </a:t>
            </a:r>
            <a:r>
              <a:rPr lang="en-US" dirty="0">
                <a:latin typeface="+mj-lt"/>
              </a:rPr>
              <a:t>Model checking involves the automatic verification of a model against a set of properties or specifications. Model checking helps to identify potential problems or errors in the model and suggest improvements. Most commonly used are UPPAAL, SPIN, </a:t>
            </a:r>
            <a:r>
              <a:rPr lang="en-US" dirty="0" err="1">
                <a:latin typeface="+mj-lt"/>
              </a:rPr>
              <a:t>NuSMV</a:t>
            </a:r>
            <a:r>
              <a:rPr lang="en-US" dirty="0">
                <a:latin typeface="+mj-lt"/>
              </a:rPr>
              <a:t>, CBMC, PRISM, Alloy and </a:t>
            </a:r>
            <a:r>
              <a:rPr lang="en-US" dirty="0" err="1">
                <a:latin typeface="+mj-lt"/>
              </a:rPr>
              <a:t>VeriFast</a:t>
            </a:r>
            <a:r>
              <a:rPr lang="en-US" dirty="0">
                <a:latin typeface="+mj-lt"/>
              </a:rPr>
              <a:t>. UPPAAL is a tool for modeling and verifying real time systems. It supports several models including timed automata and networks of timed automata.</a:t>
            </a:r>
          </a:p>
          <a:p>
            <a:pPr marL="914400" lvl="1" indent="-457200" algn="just">
              <a:buFont typeface="+mj-lt"/>
              <a:buAutoNum type="arabicPeriod"/>
            </a:pPr>
            <a:r>
              <a:rPr lang="en-US" b="1" dirty="0">
                <a:latin typeface="+mj-lt"/>
              </a:rPr>
              <a:t>Statistical analysis: </a:t>
            </a:r>
            <a:r>
              <a:rPr lang="en-US" dirty="0">
                <a:latin typeface="+mj-lt"/>
              </a:rPr>
              <a:t>Statistical analysis uses statistical methods to analyze data and make predictions about the behavior of the system.</a:t>
            </a:r>
          </a:p>
          <a:p>
            <a:pPr marL="914400" lvl="1" indent="-457200" algn="just">
              <a:buFont typeface="+mj-lt"/>
              <a:buAutoNum type="arabicPeriod"/>
            </a:pPr>
            <a:r>
              <a:rPr lang="en-US" b="1" dirty="0">
                <a:latin typeface="+mj-lt"/>
              </a:rPr>
              <a:t>Machine learning: </a:t>
            </a:r>
            <a:r>
              <a:rPr lang="en-US" dirty="0">
                <a:latin typeface="+mj-lt"/>
              </a:rPr>
              <a:t>Machine learning uses algorithms and statistical models to learn the patterns in data and make predictions or decisions.</a:t>
            </a:r>
            <a:endParaRPr lang="en-IN" dirty="0">
              <a:latin typeface="+mj-lt"/>
            </a:endParaRPr>
          </a:p>
        </p:txBody>
      </p:sp>
    </p:spTree>
    <p:extLst>
      <p:ext uri="{BB962C8B-B14F-4D97-AF65-F5344CB8AC3E}">
        <p14:creationId xmlns:p14="http://schemas.microsoft.com/office/powerpoint/2010/main" val="279295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C05C46-A1D7-EA81-28F9-50A51FD6862D}"/>
              </a:ext>
            </a:extLst>
          </p:cNvPr>
          <p:cNvSpPr txBox="1"/>
          <p:nvPr/>
        </p:nvSpPr>
        <p:spPr>
          <a:xfrm>
            <a:off x="367344" y="472639"/>
            <a:ext cx="2185851" cy="461665"/>
          </a:xfrm>
          <a:prstGeom prst="rect">
            <a:avLst/>
          </a:prstGeom>
          <a:noFill/>
        </p:spPr>
        <p:txBody>
          <a:bodyPr wrap="square" rtlCol="0">
            <a:spAutoFit/>
          </a:bodyPr>
          <a:lstStyle/>
          <a:p>
            <a:r>
              <a:rPr lang="en-IN" sz="2400" b="1" u="sng" dirty="0"/>
              <a:t>UPPAAL</a:t>
            </a:r>
          </a:p>
        </p:txBody>
      </p:sp>
      <p:sp>
        <p:nvSpPr>
          <p:cNvPr id="5" name="TextBox 4">
            <a:extLst>
              <a:ext uri="{FF2B5EF4-FFF2-40B4-BE49-F238E27FC236}">
                <a16:creationId xmlns:a16="http://schemas.microsoft.com/office/drawing/2014/main" id="{C8910366-3D59-5161-7EDD-D330D12147CD}"/>
              </a:ext>
            </a:extLst>
          </p:cNvPr>
          <p:cNvSpPr txBox="1"/>
          <p:nvPr/>
        </p:nvSpPr>
        <p:spPr>
          <a:xfrm>
            <a:off x="736270" y="1151906"/>
            <a:ext cx="10521538"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j-lt"/>
              </a:rPr>
              <a:t>UPPAAL is a model checking tool for validation and verification of real time systems.</a:t>
            </a:r>
          </a:p>
          <a:p>
            <a:pPr marL="285750" indent="-285750" algn="just">
              <a:buFont typeface="Arial" panose="020B0604020202020204" pitchFamily="34" charset="0"/>
              <a:buChar char="•"/>
            </a:pPr>
            <a:r>
              <a:rPr lang="en-US" dirty="0">
                <a:latin typeface="+mj-lt"/>
              </a:rPr>
              <a:t>It consists of two main parts:</a:t>
            </a:r>
          </a:p>
          <a:p>
            <a:pPr marL="800100" lvl="1" indent="-342900" algn="just">
              <a:buFont typeface="Courier New" panose="02070309020205020404" pitchFamily="49" charset="0"/>
              <a:buChar char="o"/>
            </a:pPr>
            <a:r>
              <a:rPr lang="en-US" dirty="0">
                <a:latin typeface="+mj-lt"/>
              </a:rPr>
              <a:t>Graphical User Interface (GUI)</a:t>
            </a:r>
          </a:p>
          <a:p>
            <a:pPr marL="800100" lvl="1" indent="-342900" algn="just">
              <a:buFont typeface="Courier New" panose="02070309020205020404" pitchFamily="49" charset="0"/>
              <a:buChar char="o"/>
            </a:pPr>
            <a:r>
              <a:rPr lang="en-US" dirty="0">
                <a:latin typeface="+mj-lt"/>
              </a:rPr>
              <a:t>Model checker engine</a:t>
            </a:r>
          </a:p>
          <a:p>
            <a:pPr marL="342900" indent="-342900" algn="just">
              <a:buFont typeface="Arial" panose="020B0604020202020204" pitchFamily="34" charset="0"/>
              <a:buChar char="•"/>
            </a:pPr>
            <a:r>
              <a:rPr lang="en-US" dirty="0">
                <a:latin typeface="+mj-lt"/>
              </a:rPr>
              <a:t>Jointly developed by Uppsala University in Sweden and Aalborg University in Denmark.</a:t>
            </a:r>
            <a:endParaRPr lang="en-IN" dirty="0">
              <a:latin typeface="+mj-lt"/>
            </a:endParaRPr>
          </a:p>
        </p:txBody>
      </p:sp>
    </p:spTree>
    <p:extLst>
      <p:ext uri="{BB962C8B-B14F-4D97-AF65-F5344CB8AC3E}">
        <p14:creationId xmlns:p14="http://schemas.microsoft.com/office/powerpoint/2010/main" val="412082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C542F0-349D-E607-149F-A82D2C375F0E}"/>
              </a:ext>
            </a:extLst>
          </p:cNvPr>
          <p:cNvSpPr txBox="1"/>
          <p:nvPr/>
        </p:nvSpPr>
        <p:spPr>
          <a:xfrm>
            <a:off x="409302" y="458998"/>
            <a:ext cx="4319451" cy="461665"/>
          </a:xfrm>
          <a:prstGeom prst="rect">
            <a:avLst/>
          </a:prstGeom>
          <a:noFill/>
        </p:spPr>
        <p:txBody>
          <a:bodyPr wrap="square" rtlCol="0">
            <a:spAutoFit/>
          </a:bodyPr>
          <a:lstStyle/>
          <a:p>
            <a:r>
              <a:rPr lang="en-IN" sz="2400" b="1" u="sng" dirty="0"/>
              <a:t>Steps</a:t>
            </a:r>
          </a:p>
        </p:txBody>
      </p:sp>
      <p:sp>
        <p:nvSpPr>
          <p:cNvPr id="5" name="TextBox 4">
            <a:extLst>
              <a:ext uri="{FF2B5EF4-FFF2-40B4-BE49-F238E27FC236}">
                <a16:creationId xmlns:a16="http://schemas.microsoft.com/office/drawing/2014/main" id="{B7A03C29-640D-8A11-2C8C-EF971B0E36C7}"/>
              </a:ext>
            </a:extLst>
          </p:cNvPr>
          <p:cNvSpPr txBox="1"/>
          <p:nvPr/>
        </p:nvSpPr>
        <p:spPr>
          <a:xfrm>
            <a:off x="487680" y="1140823"/>
            <a:ext cx="10964091" cy="1200329"/>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mj-lt"/>
              </a:rPr>
              <a:t>Build a model as an Automata.</a:t>
            </a:r>
          </a:p>
          <a:p>
            <a:pPr marL="342900" indent="-342900" algn="just">
              <a:buFont typeface="Arial" panose="020B0604020202020204" pitchFamily="34" charset="0"/>
              <a:buChar char="•"/>
            </a:pPr>
            <a:r>
              <a:rPr lang="en-US" dirty="0">
                <a:latin typeface="+mj-lt"/>
              </a:rPr>
              <a:t>Formalize the properties to be verified using expressions in a logic.</a:t>
            </a:r>
          </a:p>
          <a:p>
            <a:pPr marL="342900" indent="-342900" algn="just">
              <a:buFont typeface="Arial" panose="020B0604020202020204" pitchFamily="34" charset="0"/>
              <a:buChar char="•"/>
            </a:pPr>
            <a:r>
              <a:rPr lang="en-US" dirty="0">
                <a:latin typeface="+mj-lt"/>
              </a:rPr>
              <a:t>Use the model checker to generate all possible states and to exhaustively check whether the properties hold in every possible DYNAMIC BEHAVIOURS of the model</a:t>
            </a:r>
            <a:endParaRPr lang="en-IN" dirty="0">
              <a:latin typeface="+mj-lt"/>
            </a:endParaRPr>
          </a:p>
        </p:txBody>
      </p:sp>
      <p:pic>
        <p:nvPicPr>
          <p:cNvPr id="7" name="Picture 6">
            <a:extLst>
              <a:ext uri="{FF2B5EF4-FFF2-40B4-BE49-F238E27FC236}">
                <a16:creationId xmlns:a16="http://schemas.microsoft.com/office/drawing/2014/main" id="{00620ECD-9870-ED6E-D506-9BF012037838}"/>
              </a:ext>
            </a:extLst>
          </p:cNvPr>
          <p:cNvPicPr>
            <a:picLocks noChangeAspect="1"/>
          </p:cNvPicPr>
          <p:nvPr/>
        </p:nvPicPr>
        <p:blipFill>
          <a:blip r:embed="rId3"/>
          <a:stretch>
            <a:fillRect/>
          </a:stretch>
        </p:blipFill>
        <p:spPr>
          <a:xfrm>
            <a:off x="2569028" y="3183487"/>
            <a:ext cx="6035539" cy="2533690"/>
          </a:xfrm>
          <a:prstGeom prst="rect">
            <a:avLst/>
          </a:prstGeom>
        </p:spPr>
      </p:pic>
      <p:sp>
        <p:nvSpPr>
          <p:cNvPr id="3" name="TextBox 2">
            <a:extLst>
              <a:ext uri="{FF2B5EF4-FFF2-40B4-BE49-F238E27FC236}">
                <a16:creationId xmlns:a16="http://schemas.microsoft.com/office/drawing/2014/main" id="{1DB9DB90-FC58-BE31-0BDD-9147550034C7}"/>
              </a:ext>
            </a:extLst>
          </p:cNvPr>
          <p:cNvSpPr txBox="1"/>
          <p:nvPr/>
        </p:nvSpPr>
        <p:spPr>
          <a:xfrm>
            <a:off x="8604567" y="5543850"/>
            <a:ext cx="824948" cy="276999"/>
          </a:xfrm>
          <a:prstGeom prst="rect">
            <a:avLst/>
          </a:prstGeom>
          <a:noFill/>
        </p:spPr>
        <p:txBody>
          <a:bodyPr wrap="square">
            <a:spAutoFit/>
          </a:bodyPr>
          <a:lstStyle/>
          <a:p>
            <a:r>
              <a:rPr lang="en-IN" sz="1200" dirty="0"/>
              <a:t>(</a:t>
            </a:r>
            <a:r>
              <a:rPr lang="en-IN" sz="1200" dirty="0">
                <a:hlinkClick r:id="rId4"/>
              </a:rPr>
              <a:t>source</a:t>
            </a:r>
            <a:r>
              <a:rPr lang="en-IN" sz="1200" dirty="0"/>
              <a:t>)</a:t>
            </a:r>
          </a:p>
        </p:txBody>
      </p:sp>
    </p:spTree>
    <p:extLst>
      <p:ext uri="{BB962C8B-B14F-4D97-AF65-F5344CB8AC3E}">
        <p14:creationId xmlns:p14="http://schemas.microsoft.com/office/powerpoint/2010/main" val="2241474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C542F0-349D-E607-149F-A82D2C375F0E}"/>
              </a:ext>
            </a:extLst>
          </p:cNvPr>
          <p:cNvSpPr txBox="1"/>
          <p:nvPr/>
        </p:nvSpPr>
        <p:spPr>
          <a:xfrm>
            <a:off x="409302" y="458998"/>
            <a:ext cx="4319451" cy="461665"/>
          </a:xfrm>
          <a:prstGeom prst="rect">
            <a:avLst/>
          </a:prstGeom>
          <a:noFill/>
        </p:spPr>
        <p:txBody>
          <a:bodyPr wrap="square" rtlCol="0">
            <a:spAutoFit/>
          </a:bodyPr>
          <a:lstStyle/>
          <a:p>
            <a:r>
              <a:rPr lang="en-IN" sz="2400" b="1" u="sng" dirty="0"/>
              <a:t>UPPAAL vs SPIN</a:t>
            </a:r>
          </a:p>
        </p:txBody>
      </p:sp>
      <p:graphicFrame>
        <p:nvGraphicFramePr>
          <p:cNvPr id="2" name="Table 5">
            <a:extLst>
              <a:ext uri="{FF2B5EF4-FFF2-40B4-BE49-F238E27FC236}">
                <a16:creationId xmlns:a16="http://schemas.microsoft.com/office/drawing/2014/main" id="{416336D8-23FE-5C6F-70CE-726FECA9E9DC}"/>
              </a:ext>
            </a:extLst>
          </p:cNvPr>
          <p:cNvGraphicFramePr>
            <a:graphicFrameLocks noGrp="1"/>
          </p:cNvGraphicFramePr>
          <p:nvPr>
            <p:extLst>
              <p:ext uri="{D42A27DB-BD31-4B8C-83A1-F6EECF244321}">
                <p14:modId xmlns:p14="http://schemas.microsoft.com/office/powerpoint/2010/main" val="2044827840"/>
              </p:ext>
            </p:extLst>
          </p:nvPr>
        </p:nvGraphicFramePr>
        <p:xfrm>
          <a:off x="939109" y="1657144"/>
          <a:ext cx="10779166" cy="4435182"/>
        </p:xfrm>
        <a:graphic>
          <a:graphicData uri="http://schemas.openxmlformats.org/drawingml/2006/table">
            <a:tbl>
              <a:tblPr firstRow="1" bandRow="1">
                <a:tableStyleId>{5C22544A-7EE6-4342-B048-85BDC9FD1C3A}</a:tableStyleId>
              </a:tblPr>
              <a:tblGrid>
                <a:gridCol w="5389583">
                  <a:extLst>
                    <a:ext uri="{9D8B030D-6E8A-4147-A177-3AD203B41FA5}">
                      <a16:colId xmlns:a16="http://schemas.microsoft.com/office/drawing/2014/main" val="3500041706"/>
                    </a:ext>
                  </a:extLst>
                </a:gridCol>
                <a:gridCol w="5389583">
                  <a:extLst>
                    <a:ext uri="{9D8B030D-6E8A-4147-A177-3AD203B41FA5}">
                      <a16:colId xmlns:a16="http://schemas.microsoft.com/office/drawing/2014/main" val="169488181"/>
                    </a:ext>
                  </a:extLst>
                </a:gridCol>
              </a:tblGrid>
              <a:tr h="734150">
                <a:tc>
                  <a:txBody>
                    <a:bodyPr/>
                    <a:lstStyle/>
                    <a:p>
                      <a:pPr algn="ctr"/>
                      <a:r>
                        <a:rPr lang="en-IN" sz="2000" dirty="0"/>
                        <a:t>UPPAAL</a:t>
                      </a:r>
                    </a:p>
                  </a:txBody>
                  <a:tcPr/>
                </a:tc>
                <a:tc>
                  <a:txBody>
                    <a:bodyPr/>
                    <a:lstStyle/>
                    <a:p>
                      <a:pPr algn="ctr"/>
                      <a:r>
                        <a:rPr lang="en-IN" sz="2000" dirty="0"/>
                        <a:t>SPIN</a:t>
                      </a:r>
                    </a:p>
                  </a:txBody>
                  <a:tcPr/>
                </a:tc>
                <a:extLst>
                  <a:ext uri="{0D108BD9-81ED-4DB2-BD59-A6C34878D82A}">
                    <a16:rowId xmlns:a16="http://schemas.microsoft.com/office/drawing/2014/main" val="2007614274"/>
                  </a:ext>
                </a:extLst>
              </a:tr>
              <a:tr h="734150">
                <a:tc>
                  <a:txBody>
                    <a:bodyPr/>
                    <a:lstStyle/>
                    <a:p>
                      <a:r>
                        <a:rPr lang="en-IN" sz="1800" dirty="0">
                          <a:latin typeface="+mj-lt"/>
                        </a:rPr>
                        <a:t>1) Automata </a:t>
                      </a:r>
                      <a:r>
                        <a:rPr lang="en-IN" sz="1800" dirty="0" err="1">
                          <a:latin typeface="+mj-lt"/>
                        </a:rPr>
                        <a:t>modeling</a:t>
                      </a:r>
                      <a:r>
                        <a:rPr lang="en-IN" sz="1800" dirty="0">
                          <a:latin typeface="+mj-lt"/>
                        </a:rPr>
                        <a:t> language.</a:t>
                      </a:r>
                    </a:p>
                  </a:txBody>
                  <a:tcPr/>
                </a:tc>
                <a:tc>
                  <a:txBody>
                    <a:bodyPr/>
                    <a:lstStyle/>
                    <a:p>
                      <a:r>
                        <a:rPr lang="en-IN" sz="1800" dirty="0">
                          <a:latin typeface="+mj-lt"/>
                        </a:rPr>
                        <a:t>1) </a:t>
                      </a:r>
                      <a:r>
                        <a:rPr lang="en-IN" sz="1800" dirty="0" err="1">
                          <a:latin typeface="+mj-lt"/>
                        </a:rPr>
                        <a:t>Promela</a:t>
                      </a:r>
                      <a:r>
                        <a:rPr lang="en-IN" sz="1800" dirty="0">
                          <a:latin typeface="+mj-lt"/>
                        </a:rPr>
                        <a:t> </a:t>
                      </a:r>
                      <a:r>
                        <a:rPr lang="en-IN" sz="1800" dirty="0" err="1">
                          <a:latin typeface="+mj-lt"/>
                        </a:rPr>
                        <a:t>modeling</a:t>
                      </a:r>
                      <a:r>
                        <a:rPr lang="en-IN" sz="1800" dirty="0">
                          <a:latin typeface="+mj-lt"/>
                        </a:rPr>
                        <a:t> language.</a:t>
                      </a:r>
                    </a:p>
                  </a:txBody>
                  <a:tcPr/>
                </a:tc>
                <a:extLst>
                  <a:ext uri="{0D108BD9-81ED-4DB2-BD59-A6C34878D82A}">
                    <a16:rowId xmlns:a16="http://schemas.microsoft.com/office/drawing/2014/main" val="522046972"/>
                  </a:ext>
                </a:extLst>
              </a:tr>
              <a:tr h="734150">
                <a:tc>
                  <a:txBody>
                    <a:bodyPr/>
                    <a:lstStyle/>
                    <a:p>
                      <a:r>
                        <a:rPr lang="en-IN" sz="1800" dirty="0">
                          <a:latin typeface="+mj-lt"/>
                        </a:rPr>
                        <a:t>2) Graphical user interface (GUI)</a:t>
                      </a:r>
                    </a:p>
                  </a:txBody>
                  <a:tcPr/>
                </a:tc>
                <a:tc>
                  <a:txBody>
                    <a:bodyPr/>
                    <a:lstStyle/>
                    <a:p>
                      <a:r>
                        <a:rPr lang="en-IN" sz="1800" dirty="0">
                          <a:latin typeface="+mj-lt"/>
                        </a:rPr>
                        <a:t>2) Command-line interface (CLI)</a:t>
                      </a:r>
                    </a:p>
                  </a:txBody>
                  <a:tcPr/>
                </a:tc>
                <a:extLst>
                  <a:ext uri="{0D108BD9-81ED-4DB2-BD59-A6C34878D82A}">
                    <a16:rowId xmlns:a16="http://schemas.microsoft.com/office/drawing/2014/main" val="1851975334"/>
                  </a:ext>
                </a:extLst>
              </a:tr>
              <a:tr h="764432">
                <a:tc>
                  <a:txBody>
                    <a:bodyPr/>
                    <a:lstStyle/>
                    <a:p>
                      <a:r>
                        <a:rPr lang="en-IN" sz="1800" dirty="0">
                          <a:latin typeface="+mj-lt"/>
                        </a:rPr>
                        <a:t>3) Faster for verifying timed automata models.</a:t>
                      </a:r>
                    </a:p>
                  </a:txBody>
                  <a:tcPr/>
                </a:tc>
                <a:tc>
                  <a:txBody>
                    <a:bodyPr/>
                    <a:lstStyle/>
                    <a:p>
                      <a:r>
                        <a:rPr lang="en-IN" sz="1800" dirty="0">
                          <a:latin typeface="+mj-lt"/>
                        </a:rPr>
                        <a:t>3) Faster for concurrent systems</a:t>
                      </a:r>
                    </a:p>
                  </a:txBody>
                  <a:tcPr/>
                </a:tc>
                <a:extLst>
                  <a:ext uri="{0D108BD9-81ED-4DB2-BD59-A6C34878D82A}">
                    <a16:rowId xmlns:a16="http://schemas.microsoft.com/office/drawing/2014/main" val="1202497696"/>
                  </a:ext>
                </a:extLst>
              </a:tr>
              <a:tr h="734150">
                <a:tc>
                  <a:txBody>
                    <a:bodyPr/>
                    <a:lstStyle/>
                    <a:p>
                      <a:r>
                        <a:rPr lang="en-IN" sz="1800" dirty="0">
                          <a:latin typeface="+mj-lt"/>
                        </a:rPr>
                        <a:t>4) </a:t>
                      </a:r>
                      <a:r>
                        <a:rPr lang="en-US" sz="1800" dirty="0">
                          <a:latin typeface="+mj-lt"/>
                        </a:rPr>
                        <a:t>Symbolic and numeric methods to verify</a:t>
                      </a:r>
                      <a:endParaRPr lang="en-IN" sz="1800" dirty="0">
                        <a:latin typeface="+mj-lt"/>
                      </a:endParaRPr>
                    </a:p>
                  </a:txBody>
                  <a:tcPr/>
                </a:tc>
                <a:tc>
                  <a:txBody>
                    <a:bodyPr/>
                    <a:lstStyle/>
                    <a:p>
                      <a:r>
                        <a:rPr lang="en-IN" sz="1800" dirty="0">
                          <a:latin typeface="+mj-lt"/>
                        </a:rPr>
                        <a:t>4) State-space exploration technique</a:t>
                      </a:r>
                    </a:p>
                  </a:txBody>
                  <a:tcPr/>
                </a:tc>
                <a:extLst>
                  <a:ext uri="{0D108BD9-81ED-4DB2-BD59-A6C34878D82A}">
                    <a16:rowId xmlns:a16="http://schemas.microsoft.com/office/drawing/2014/main" val="1607574380"/>
                  </a:ext>
                </a:extLst>
              </a:tr>
              <a:tr h="734150">
                <a:tc>
                  <a:txBody>
                    <a:bodyPr/>
                    <a:lstStyle/>
                    <a:p>
                      <a:r>
                        <a:rPr lang="en-IN" sz="1800" dirty="0">
                          <a:latin typeface="+mj-lt"/>
                        </a:rPr>
                        <a:t>5) Advanced features</a:t>
                      </a:r>
                    </a:p>
                  </a:txBody>
                  <a:tcPr/>
                </a:tc>
                <a:tc>
                  <a:txBody>
                    <a:bodyPr/>
                    <a:lstStyle/>
                    <a:p>
                      <a:r>
                        <a:rPr lang="en-IN" sz="1800" dirty="0">
                          <a:latin typeface="+mj-lt"/>
                        </a:rPr>
                        <a:t>5) More flexible and extensible</a:t>
                      </a:r>
                    </a:p>
                  </a:txBody>
                  <a:tcPr/>
                </a:tc>
                <a:extLst>
                  <a:ext uri="{0D108BD9-81ED-4DB2-BD59-A6C34878D82A}">
                    <a16:rowId xmlns:a16="http://schemas.microsoft.com/office/drawing/2014/main" val="3866756841"/>
                  </a:ext>
                </a:extLst>
              </a:tr>
            </a:tbl>
          </a:graphicData>
        </a:graphic>
      </p:graphicFrame>
    </p:spTree>
    <p:extLst>
      <p:ext uri="{BB962C8B-B14F-4D97-AF65-F5344CB8AC3E}">
        <p14:creationId xmlns:p14="http://schemas.microsoft.com/office/powerpoint/2010/main" val="210366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3D79FA-4BD2-6D8C-B6BE-B3D7EDEBE796}"/>
              </a:ext>
            </a:extLst>
          </p:cNvPr>
          <p:cNvSpPr txBox="1"/>
          <p:nvPr/>
        </p:nvSpPr>
        <p:spPr>
          <a:xfrm>
            <a:off x="370045" y="363607"/>
            <a:ext cx="3164271" cy="461665"/>
          </a:xfrm>
          <a:prstGeom prst="rect">
            <a:avLst/>
          </a:prstGeom>
          <a:noFill/>
        </p:spPr>
        <p:txBody>
          <a:bodyPr wrap="square" rtlCol="0">
            <a:spAutoFit/>
          </a:bodyPr>
          <a:lstStyle/>
          <a:p>
            <a:r>
              <a:rPr lang="en-IN" sz="2400" b="1" u="sng" dirty="0"/>
              <a:t>Different Windows</a:t>
            </a:r>
          </a:p>
        </p:txBody>
      </p:sp>
      <p:pic>
        <p:nvPicPr>
          <p:cNvPr id="11" name="Picture 10">
            <a:extLst>
              <a:ext uri="{FF2B5EF4-FFF2-40B4-BE49-F238E27FC236}">
                <a16:creationId xmlns:a16="http://schemas.microsoft.com/office/drawing/2014/main" id="{46311A18-1D49-4B67-AB44-CCD072C2A24F}"/>
              </a:ext>
            </a:extLst>
          </p:cNvPr>
          <p:cNvPicPr>
            <a:picLocks noChangeAspect="1"/>
          </p:cNvPicPr>
          <p:nvPr/>
        </p:nvPicPr>
        <p:blipFill>
          <a:blip r:embed="rId2"/>
          <a:stretch>
            <a:fillRect/>
          </a:stretch>
        </p:blipFill>
        <p:spPr>
          <a:xfrm>
            <a:off x="502568" y="1917778"/>
            <a:ext cx="4884442" cy="3671610"/>
          </a:xfrm>
          <a:prstGeom prst="rect">
            <a:avLst/>
          </a:prstGeom>
        </p:spPr>
      </p:pic>
      <p:pic>
        <p:nvPicPr>
          <p:cNvPr id="13" name="Picture 12">
            <a:extLst>
              <a:ext uri="{FF2B5EF4-FFF2-40B4-BE49-F238E27FC236}">
                <a16:creationId xmlns:a16="http://schemas.microsoft.com/office/drawing/2014/main" id="{7644C85C-EECC-3BE2-A9C7-533C3BA8648D}"/>
              </a:ext>
            </a:extLst>
          </p:cNvPr>
          <p:cNvPicPr>
            <a:picLocks noChangeAspect="1"/>
          </p:cNvPicPr>
          <p:nvPr/>
        </p:nvPicPr>
        <p:blipFill>
          <a:blip r:embed="rId3"/>
          <a:stretch>
            <a:fillRect/>
          </a:stretch>
        </p:blipFill>
        <p:spPr>
          <a:xfrm>
            <a:off x="6220601" y="243212"/>
            <a:ext cx="4048087" cy="3070371"/>
          </a:xfrm>
          <a:prstGeom prst="rect">
            <a:avLst/>
          </a:prstGeom>
        </p:spPr>
      </p:pic>
      <p:pic>
        <p:nvPicPr>
          <p:cNvPr id="15" name="Picture 14">
            <a:extLst>
              <a:ext uri="{FF2B5EF4-FFF2-40B4-BE49-F238E27FC236}">
                <a16:creationId xmlns:a16="http://schemas.microsoft.com/office/drawing/2014/main" id="{85302421-9BB1-E4BD-D857-8B41DDED7349}"/>
              </a:ext>
            </a:extLst>
          </p:cNvPr>
          <p:cNvPicPr>
            <a:picLocks noChangeAspect="1"/>
          </p:cNvPicPr>
          <p:nvPr/>
        </p:nvPicPr>
        <p:blipFill>
          <a:blip r:embed="rId4"/>
          <a:stretch>
            <a:fillRect/>
          </a:stretch>
        </p:blipFill>
        <p:spPr>
          <a:xfrm>
            <a:off x="6201220" y="3544418"/>
            <a:ext cx="4067468" cy="3070371"/>
          </a:xfrm>
          <a:prstGeom prst="rect">
            <a:avLst/>
          </a:prstGeom>
        </p:spPr>
      </p:pic>
    </p:spTree>
    <p:extLst>
      <p:ext uri="{BB962C8B-B14F-4D97-AF65-F5344CB8AC3E}">
        <p14:creationId xmlns:p14="http://schemas.microsoft.com/office/powerpoint/2010/main" val="2241486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2619</TotalTime>
  <Words>4145</Words>
  <Application>Microsoft Office PowerPoint</Application>
  <PresentationFormat>Widescreen</PresentationFormat>
  <Paragraphs>354</Paragraphs>
  <Slides>43</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Calibri Light</vt:lpstr>
      <vt:lpstr>Consolas</vt:lpstr>
      <vt:lpstr>Courier New</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 Kottapally</dc:creator>
  <cp:lastModifiedBy>Ashwin Kottapally</cp:lastModifiedBy>
  <cp:revision>296</cp:revision>
  <dcterms:created xsi:type="dcterms:W3CDTF">2022-09-17T04:44:47Z</dcterms:created>
  <dcterms:modified xsi:type="dcterms:W3CDTF">2023-04-19T08:22:25Z</dcterms:modified>
</cp:coreProperties>
</file>