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7" r:id="rId3"/>
    <p:sldId id="258" r:id="rId4"/>
    <p:sldId id="280" r:id="rId5"/>
    <p:sldId id="282" r:id="rId6"/>
    <p:sldId id="324" r:id="rId7"/>
    <p:sldId id="333" r:id="rId8"/>
    <p:sldId id="299" r:id="rId9"/>
    <p:sldId id="328" r:id="rId10"/>
    <p:sldId id="329" r:id="rId11"/>
    <p:sldId id="330" r:id="rId12"/>
    <p:sldId id="321" r:id="rId13"/>
    <p:sldId id="300" r:id="rId14"/>
    <p:sldId id="301" r:id="rId15"/>
    <p:sldId id="334" r:id="rId16"/>
    <p:sldId id="335" r:id="rId17"/>
    <p:sldId id="322" r:id="rId18"/>
    <p:sldId id="336" r:id="rId19"/>
    <p:sldId id="326" r:id="rId20"/>
    <p:sldId id="339" r:id="rId21"/>
    <p:sldId id="302" r:id="rId22"/>
    <p:sldId id="337" r:id="rId23"/>
    <p:sldId id="338" r:id="rId24"/>
    <p:sldId id="340" r:id="rId25"/>
    <p:sldId id="323" r:id="rId26"/>
    <p:sldId id="331" r:id="rId27"/>
    <p:sldId id="332" r:id="rId28"/>
    <p:sldId id="341" r:id="rId29"/>
    <p:sldId id="317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04040"/>
    <a:srgbClr val="F6C813"/>
    <a:srgbClr val="2BBE83"/>
    <a:srgbClr val="7030A0"/>
    <a:srgbClr val="FF0000"/>
    <a:srgbClr val="F6C7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-690" y="-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6CF74-9DDF-4651-BC41-DE1223F62129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B94F4-E825-4F15-BD31-FCCA43C083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876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056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0963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5781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56284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3826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07227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81784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69010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69010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82498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81784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8178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7212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07227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69010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69010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69010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69010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123979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55078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86620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55078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1009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6326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4725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18956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10008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9375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07719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4978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26721" y="12446000"/>
            <a:ext cx="6857279" cy="103822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  <p:sp>
        <p:nvSpPr>
          <p:cNvPr id="15" name="Shape 156"/>
          <p:cNvSpPr/>
          <p:nvPr userDrawn="1"/>
        </p:nvSpPr>
        <p:spPr>
          <a:xfrm>
            <a:off x="-462851" y="11833870"/>
            <a:ext cx="25133098" cy="204445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6" name="Shape 157"/>
          <p:cNvSpPr>
            <a:spLocks noGrp="1"/>
          </p:cNvSpPr>
          <p:nvPr>
            <p:ph type="ctrTitle" idx="4294967295" hasCustomPrompt="1"/>
          </p:nvPr>
        </p:nvSpPr>
        <p:spPr>
          <a:xfrm>
            <a:off x="1932337" y="11306588"/>
            <a:ext cx="22451663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zh-CN" altLang="en-US" sz="6000" dirty="0" smtClean="0">
                <a:solidFill>
                  <a:schemeClr val="bg1"/>
                </a:solidFill>
              </a:rPr>
              <a:t>红包派发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Shape 157"/>
          <p:cNvSpPr txBox="1">
            <a:spLocks/>
          </p:cNvSpPr>
          <p:nvPr userDrawn="1"/>
        </p:nvSpPr>
        <p:spPr>
          <a:xfrm>
            <a:off x="20983909" y="11306471"/>
            <a:ext cx="3704891" cy="3099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程序设计综合实验                   </a:t>
            </a:r>
            <a:endParaRPr lang="zh-CN" altLang="en-US"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5"/>
          <p:cNvSpPr/>
          <p:nvPr/>
        </p:nvSpPr>
        <p:spPr>
          <a:xfrm>
            <a:off x="-271105" y="4299712"/>
            <a:ext cx="24926210" cy="5116575"/>
          </a:xfrm>
          <a:prstGeom prst="rect">
            <a:avLst/>
          </a:prstGeom>
          <a:solidFill>
            <a:srgbClr val="38313C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156"/>
          <p:cNvSpPr txBox="1">
            <a:spLocks/>
          </p:cNvSpPr>
          <p:nvPr/>
        </p:nvSpPr>
        <p:spPr>
          <a:xfrm>
            <a:off x="5769960" y="4797061"/>
            <a:ext cx="12971081" cy="184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程序设计综合实验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Shape 157"/>
          <p:cNvSpPr>
            <a:spLocks noGrp="1"/>
          </p:cNvSpPr>
          <p:nvPr>
            <p:ph type="body" sz="quarter" idx="4294967295"/>
          </p:nvPr>
        </p:nvSpPr>
        <p:spPr>
          <a:xfrm>
            <a:off x="7153747" y="7338477"/>
            <a:ext cx="9882541" cy="724082"/>
          </a:xfrm>
          <a:prstGeom prst="rect">
            <a:avLst/>
          </a:prstGeom>
        </p:spPr>
        <p:txBody>
          <a:bodyPr>
            <a:noAutofit/>
          </a:bodyPr>
          <a:lstStyle>
            <a:lvl1pPr defTabSz="817244">
              <a:defRPr sz="3564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红包派发</a:t>
            </a:r>
            <a:endParaRPr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Shape 158"/>
          <p:cNvSpPr/>
          <p:nvPr/>
        </p:nvSpPr>
        <p:spPr>
          <a:xfrm>
            <a:off x="7342909" y="6890657"/>
            <a:ext cx="9504218" cy="0"/>
          </a:xfrm>
          <a:prstGeom prst="line">
            <a:avLst/>
          </a:prstGeom>
          <a:ln w="57150">
            <a:solidFill>
              <a:srgbClr val="F6C81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306619" y="1551320"/>
            <a:ext cx="11240654" cy="451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功能模块</a:t>
            </a:r>
          </a:p>
          <a:p>
            <a:pPr algn="l" hangingPunct="1"/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157"/>
          <p:cNvSpPr>
            <a:spLocks noGrp="1"/>
          </p:cNvSpPr>
          <p:nvPr>
            <p:ph type="ctrTitle" idx="4294967295"/>
          </p:nvPr>
        </p:nvSpPr>
        <p:spPr>
          <a:xfrm>
            <a:off x="1932337" y="11306588"/>
            <a:ext cx="9573863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zh-CN" altLang="en-US" sz="6000" dirty="0" smtClean="0">
                <a:solidFill>
                  <a:schemeClr val="bg1"/>
                </a:solidFill>
              </a:rPr>
              <a:t>红包</a:t>
            </a:r>
            <a:r>
              <a:rPr lang="zh-CN" altLang="en-US" sz="6000" dirty="0">
                <a:solidFill>
                  <a:schemeClr val="bg1"/>
                </a:solidFill>
              </a:rPr>
              <a:t>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9107" y="3581930"/>
            <a:ext cx="19322864" cy="6196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输入：“总金额”、“总人数”</a:t>
            </a:r>
            <a:endParaRPr lang="zh-CN" altLang="en-US" sz="4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输出：顺序输出各个红包的金额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红包数组、指针（动态数组）的生成（称为“包红包”）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红包派发的随机性（称为“发红包”）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把本次红包派发信息保存到文件</a:t>
            </a:r>
            <a:endParaRPr lang="zh-CN" altLang="en-US" sz="4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46682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306619" y="1551320"/>
            <a:ext cx="11240654" cy="451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数据</a:t>
            </a:r>
          </a:p>
          <a:p>
            <a:pPr algn="l" hangingPunct="1"/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06619" y="5571265"/>
            <a:ext cx="12123882" cy="2599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分工、进度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hangingPunct="1"/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07913" y="5803439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157"/>
          <p:cNvSpPr>
            <a:spLocks noGrp="1"/>
          </p:cNvSpPr>
          <p:nvPr>
            <p:ph type="ctrTitle" idx="4294967295"/>
          </p:nvPr>
        </p:nvSpPr>
        <p:spPr>
          <a:xfrm>
            <a:off x="1932337" y="11306588"/>
            <a:ext cx="9573863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zh-CN" altLang="en-US" sz="6000" dirty="0" smtClean="0">
                <a:solidFill>
                  <a:schemeClr val="bg1"/>
                </a:solidFill>
              </a:rPr>
              <a:t>红包</a:t>
            </a:r>
            <a:r>
              <a:rPr lang="zh-CN" altLang="en-US" sz="6000" dirty="0">
                <a:solidFill>
                  <a:schemeClr val="bg1"/>
                </a:solidFill>
              </a:rPr>
              <a:t>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32337" y="2847149"/>
            <a:ext cx="16508064" cy="2080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内存数据，采用数组、指针（动态数值）存储各个红包的信息</a:t>
            </a:r>
            <a:endParaRPr lang="zh-CN" altLang="en-US" sz="4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持久化存储，使用文件比数据库更方便</a:t>
            </a:r>
            <a:endParaRPr lang="zh-CN" altLang="en-US" sz="4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7800302"/>
              </p:ext>
            </p:extLst>
          </p:nvPr>
        </p:nvGraphicFramePr>
        <p:xfrm>
          <a:off x="3215145" y="7020232"/>
          <a:ext cx="17609580" cy="43954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34930"/>
                <a:gridCol w="2934930"/>
                <a:gridCol w="2934930"/>
                <a:gridCol w="2934930"/>
                <a:gridCol w="2934930"/>
                <a:gridCol w="2934930"/>
              </a:tblGrid>
              <a:tr h="594404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第</a:t>
                      </a:r>
                      <a:r>
                        <a:rPr lang="en-US" altLang="zh-CN" sz="3200" dirty="0" smtClean="0"/>
                        <a:t>1</a:t>
                      </a:r>
                      <a:r>
                        <a:rPr lang="zh-CN" altLang="en-US" sz="3200" dirty="0" smtClean="0"/>
                        <a:t>天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第</a:t>
                      </a:r>
                      <a:r>
                        <a:rPr lang="en-US" altLang="zh-CN" sz="3200" dirty="0" smtClean="0"/>
                        <a:t>2</a:t>
                      </a:r>
                      <a:r>
                        <a:rPr lang="zh-CN" altLang="en-US" sz="3200" dirty="0" smtClean="0"/>
                        <a:t>天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第</a:t>
                      </a:r>
                      <a:r>
                        <a:rPr lang="en-US" altLang="zh-CN" sz="3200" dirty="0" smtClean="0"/>
                        <a:t>3</a:t>
                      </a:r>
                      <a:r>
                        <a:rPr lang="zh-CN" altLang="en-US" sz="3200" dirty="0" smtClean="0"/>
                        <a:t>天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第</a:t>
                      </a:r>
                      <a:r>
                        <a:rPr lang="en-US" altLang="zh-CN" sz="3200" dirty="0" smtClean="0"/>
                        <a:t>4</a:t>
                      </a:r>
                      <a:r>
                        <a:rPr lang="zh-CN" altLang="en-US" sz="3200" dirty="0" smtClean="0"/>
                        <a:t>天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第</a:t>
                      </a:r>
                      <a:r>
                        <a:rPr lang="en-US" altLang="zh-CN" sz="3200" dirty="0" smtClean="0"/>
                        <a:t>5</a:t>
                      </a:r>
                      <a:r>
                        <a:rPr lang="zh-CN" altLang="en-US" sz="3200" dirty="0" smtClean="0"/>
                        <a:t>天</a:t>
                      </a:r>
                      <a:endParaRPr lang="zh-CN" altLang="en-US" sz="3200" dirty="0"/>
                    </a:p>
                  </a:txBody>
                  <a:tcPr/>
                </a:tc>
              </a:tr>
              <a:tr h="1069929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FF00"/>
                          </a:solidFill>
                        </a:rPr>
                        <a:t>张三（主模块、界面）</a:t>
                      </a:r>
                      <a:endParaRPr lang="zh-CN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设计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输入信息读取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信息交互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输出测试</a:t>
                      </a:r>
                      <a:endParaRPr lang="zh-CN" altLang="en-US" sz="3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3200" dirty="0" smtClean="0"/>
                        <a:t>联调</a:t>
                      </a:r>
                      <a:endParaRPr lang="zh-CN" altLang="en-US" sz="3200" dirty="0"/>
                    </a:p>
                  </a:txBody>
                  <a:tcPr/>
                </a:tc>
              </a:tr>
              <a:tr h="1069929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FF00"/>
                          </a:solidFill>
                        </a:rPr>
                        <a:t>张三丰</a:t>
                      </a:r>
                      <a:endParaRPr lang="en-US" altLang="zh-CN" sz="320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zh-CN" altLang="en-US" sz="3200" smtClean="0">
                          <a:solidFill>
                            <a:srgbClr val="FFFF00"/>
                          </a:solidFill>
                        </a:rPr>
                        <a:t>（包红包）</a:t>
                      </a:r>
                      <a:endParaRPr lang="zh-CN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3200" dirty="0" smtClean="0"/>
                        <a:t>红包数组生成</a:t>
                      </a:r>
                      <a:endParaRPr lang="zh-CN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动态数组</a:t>
                      </a:r>
                      <a:endParaRPr lang="zh-CN" altLang="en-US" sz="3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3200" dirty="0" smtClean="0"/>
                        <a:t>局部联调</a:t>
                      </a:r>
                      <a:endParaRPr lang="zh-CN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94404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FF00"/>
                          </a:solidFill>
                        </a:rPr>
                        <a:t>李四（发红包）</a:t>
                      </a:r>
                      <a:endParaRPr lang="zh-CN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3200" dirty="0" smtClean="0"/>
                        <a:t>发红包算法</a:t>
                      </a:r>
                      <a:endParaRPr lang="zh-CN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算法改进</a:t>
                      </a:r>
                      <a:endParaRPr lang="zh-CN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94404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FFFF00"/>
                          </a:solidFill>
                        </a:rPr>
                        <a:t>李寻欢（文件存储）</a:t>
                      </a:r>
                      <a:endParaRPr lang="zh-CN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读写文件</a:t>
                      </a:r>
                      <a:endParaRPr lang="zh-CN" altLang="en-US" sz="3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3200" dirty="0" smtClean="0"/>
                        <a:t>保存红包信息</a:t>
                      </a:r>
                      <a:endParaRPr lang="zh-CN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338584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3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/>
              <a:t>c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78606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706404" y="1556964"/>
            <a:ext cx="14496496" cy="645454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怎么产生随机数</a:t>
            </a:r>
            <a:endParaRPr lang="en-US" altLang="zh-CN" sz="4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dirty="0">
                <a:solidFill>
                  <a:srgbClr val="7030A0"/>
                </a:solidFill>
                <a:latin typeface="+mn-ea"/>
                <a:ea typeface="+mn-ea"/>
              </a:rPr>
              <a:t>      </a:t>
            </a:r>
            <a:r>
              <a:rPr lang="en-US" altLang="zh-CN" sz="4000" b="1" dirty="0" err="1" smtClean="0">
                <a:solidFill>
                  <a:srgbClr val="7030A0"/>
                </a:solidFill>
                <a:latin typeface="+mn-ea"/>
                <a:ea typeface="+mn-ea"/>
              </a:rPr>
              <a:t>srand</a:t>
            </a: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()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随机数种子函数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      rand()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函数产生</a:t>
            </a: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0-2^32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之间的随机数（</a:t>
            </a: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0-1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之间的随机数？）</a:t>
            </a:r>
            <a:endParaRPr lang="en-US" altLang="zh-CN" sz="4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8208011" y="5514407"/>
            <a:ext cx="794504" cy="4649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306619" y="1551320"/>
            <a:ext cx="11240654" cy="451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endParaRPr lang="zh-CN" altLang="en-US" sz="4800" b="1" dirty="0" smtClean="0">
              <a:latin typeface="+mn-ea"/>
              <a:ea typeface="+mn-ea"/>
            </a:endParaRPr>
          </a:p>
          <a:p>
            <a:pPr algn="l" hangingPunct="1"/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85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226" y="1246226"/>
            <a:ext cx="2985319" cy="1037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3845308" y="5778335"/>
            <a:ext cx="5820067" cy="645454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产生什么范围的随机数</a:t>
            </a:r>
            <a:endParaRPr lang="en-US" altLang="zh-CN" sz="4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dirty="0">
                <a:solidFill>
                  <a:srgbClr val="7030A0"/>
                </a:solidFill>
                <a:latin typeface="+mn-ea"/>
                <a:ea typeface="+mn-ea"/>
              </a:rPr>
              <a:t>      </a:t>
            </a: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0-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剩余金额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      0-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剩余金额一半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      0-2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倍平均值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      0-3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倍平均值</a:t>
            </a:r>
            <a:endParaRPr lang="en-US" altLang="zh-CN" sz="4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306618" y="1551320"/>
            <a:ext cx="21077381" cy="149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流程图</a:t>
            </a:r>
            <a:endParaRPr lang="en-US" altLang="zh-CN" sz="4800" dirty="0">
              <a:latin typeface="+mn-ea"/>
              <a:ea typeface="+mn-ea"/>
            </a:endParaRPr>
          </a:p>
          <a:p>
            <a:pPr algn="l" hangingPunct="1"/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5471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306618" y="1551320"/>
            <a:ext cx="21077381" cy="149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算法改进</a:t>
            </a:r>
            <a:endParaRPr lang="en-US" altLang="zh-CN" sz="4800" dirty="0">
              <a:latin typeface="+mn-ea"/>
              <a:ea typeface="+mn-ea"/>
            </a:endParaRPr>
          </a:p>
          <a:p>
            <a:pPr algn="l" hangingPunct="1"/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94646" y="683539"/>
            <a:ext cx="4507014" cy="1114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3627" y="2193887"/>
            <a:ext cx="3329448" cy="950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37273" y="4113115"/>
            <a:ext cx="3583857" cy="76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07821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6179594" y="1373301"/>
            <a:ext cx="15057545" cy="10041949"/>
            <a:chOff x="-651431" y="993760"/>
            <a:chExt cx="7876187" cy="5252669"/>
          </a:xfrm>
        </p:grpSpPr>
        <p:sp>
          <p:nvSpPr>
            <p:cNvPr id="10" name="Rectangle 3" descr="Rectangle: Click to edit Master text styles&#10;Second level&#10;Third level&#10;Fourth level&#10;Fifth level"/>
            <p:cNvSpPr txBox="1">
              <a:spLocks noChangeArrowheads="1"/>
            </p:cNvSpPr>
            <p:nvPr/>
          </p:nvSpPr>
          <p:spPr>
            <a:xfrm>
              <a:off x="-651431" y="1000108"/>
              <a:ext cx="7772400" cy="524632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/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int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* packet = new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int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[number];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for 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=0;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&lt;number-1;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++)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packet[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] = rand() % (m/2);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m = m - packet[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];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packet[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] = m;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for 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=0;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&lt;number;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++)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do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	n = rand()% number;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}while (packet[n] == -1);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	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str.Format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("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第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%d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个红包：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%d\n",i+1,packet[n]);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m_list.InsertItem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i,str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packet[n] = -1;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delete []packet;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876712" y="993760"/>
              <a:ext cx="3348044" cy="346075"/>
              <a:chOff x="2406" y="911"/>
              <a:chExt cx="2109" cy="218"/>
            </a:xfrm>
          </p:grpSpPr>
          <p:sp>
            <p:nvSpPr>
              <p:cNvPr id="18" name="AutoShape 8"/>
              <p:cNvSpPr>
                <a:spLocks/>
              </p:cNvSpPr>
              <p:nvPr/>
            </p:nvSpPr>
            <p:spPr bwMode="auto">
              <a:xfrm>
                <a:off x="2406" y="911"/>
                <a:ext cx="240" cy="218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2679" y="915"/>
                <a:ext cx="1836" cy="19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FFC000"/>
                    </a:solidFill>
                    <a:latin typeface="+mn-ea"/>
                    <a:ea typeface="+mn-ea"/>
                  </a:rPr>
                  <a:t>使用动态数组保存红包信息</a:t>
                </a:r>
                <a:endParaRPr kumimoji="1" lang="zh-CN" altLang="en-US" sz="3200" dirty="0">
                  <a:solidFill>
                    <a:srgbClr val="FFC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893225" y="1509703"/>
              <a:ext cx="2662253" cy="1187454"/>
              <a:chOff x="2840" y="1067"/>
              <a:chExt cx="1442" cy="748"/>
            </a:xfrm>
          </p:grpSpPr>
          <p:sp>
            <p:nvSpPr>
              <p:cNvPr id="16" name="AutoShape 10"/>
              <p:cNvSpPr>
                <a:spLocks/>
              </p:cNvSpPr>
              <p:nvPr/>
            </p:nvSpPr>
            <p:spPr bwMode="auto">
              <a:xfrm>
                <a:off x="2840" y="1067"/>
                <a:ext cx="209" cy="748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3178" y="1332"/>
                <a:ext cx="1104" cy="19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包红包</a:t>
                </a:r>
                <a:endParaRPr kumimoji="1" lang="zh-CN" altLang="en-US" sz="3200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888885" y="3037432"/>
              <a:ext cx="2587995" cy="2237052"/>
              <a:chOff x="2871" y="1858"/>
              <a:chExt cx="1360" cy="1691"/>
            </a:xfrm>
          </p:grpSpPr>
          <p:sp>
            <p:nvSpPr>
              <p:cNvPr id="14" name="AutoShape 12"/>
              <p:cNvSpPr>
                <a:spLocks/>
              </p:cNvSpPr>
              <p:nvPr/>
            </p:nvSpPr>
            <p:spPr bwMode="auto">
              <a:xfrm>
                <a:off x="2871" y="1858"/>
                <a:ext cx="240" cy="1691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3223" y="2422"/>
                <a:ext cx="100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发红包</a:t>
                </a:r>
                <a:endParaRPr kumimoji="1" lang="zh-CN" altLang="en-US" sz="3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2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 smtClean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AutoShape 10"/>
          <p:cNvSpPr>
            <a:spLocks/>
          </p:cNvSpPr>
          <p:nvPr/>
        </p:nvSpPr>
        <p:spPr bwMode="auto">
          <a:xfrm>
            <a:off x="14959722" y="9969910"/>
            <a:ext cx="737683" cy="917531"/>
          </a:xfrm>
          <a:prstGeom prst="rightBrace">
            <a:avLst>
              <a:gd name="adj1" fmla="val 30556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6062207" y="10130508"/>
            <a:ext cx="3896658" cy="5857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rgbClr val="0070C0"/>
                </a:solidFill>
                <a:latin typeface="+mn-ea"/>
                <a:ea typeface="+mn-ea"/>
              </a:rPr>
              <a:t>释放堆空间</a:t>
            </a:r>
            <a:endParaRPr kumimoji="1" lang="zh-CN" altLang="en-US" sz="32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3306618" y="1551320"/>
            <a:ext cx="21077381" cy="149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算法伪码</a:t>
            </a:r>
            <a:endParaRPr lang="en-US" altLang="zh-CN" sz="4800" dirty="0">
              <a:latin typeface="+mn-ea"/>
              <a:ea typeface="+mn-ea"/>
            </a:endParaRPr>
          </a:p>
          <a:p>
            <a:pPr algn="l" hangingPunct="1"/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3075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6238588" y="1373301"/>
            <a:ext cx="16267181" cy="10041949"/>
            <a:chOff x="-620573" y="993760"/>
            <a:chExt cx="8508910" cy="5252669"/>
          </a:xfrm>
        </p:grpSpPr>
        <p:sp>
          <p:nvSpPr>
            <p:cNvPr id="10" name="Rectangle 3" descr="Rectangle: Click to edit Master text styles&#10;Second level&#10;Third level&#10;Fourth level&#10;Fifth level"/>
            <p:cNvSpPr txBox="1">
              <a:spLocks noChangeArrowheads="1"/>
            </p:cNvSpPr>
            <p:nvPr/>
          </p:nvSpPr>
          <p:spPr>
            <a:xfrm>
              <a:off x="-620573" y="1000108"/>
              <a:ext cx="7772400" cy="524632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/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ofstream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fout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("result.txt");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fout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&lt;&lt;"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总金额：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"&lt;&lt;money&lt;&lt;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endl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fout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&lt;&lt;"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人数：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"&lt;&lt;number&lt;&lt;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endl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//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以下为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C++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源程序，指针算法，略有改动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int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* packet = new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int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[number];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......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for 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=0;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&lt;number;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++)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do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	n = rand()% number;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}while (packet[n] == -1);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	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str.Format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("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第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%d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个红包：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%d\n",i+1,packet[n]);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m_list.InsertItem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i,str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fout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&lt;&lt;"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第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"&lt;&lt;i+1&lt;&lt;"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个红包，金额：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"&lt;&lt;packet[n]&lt;&lt;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endl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packet[n] = -1;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fout.close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delete []packet;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540293" y="993760"/>
              <a:ext cx="3348044" cy="654050"/>
              <a:chOff x="2824" y="911"/>
              <a:chExt cx="2109" cy="412"/>
            </a:xfrm>
          </p:grpSpPr>
          <p:sp>
            <p:nvSpPr>
              <p:cNvPr id="18" name="AutoShape 8"/>
              <p:cNvSpPr>
                <a:spLocks/>
              </p:cNvSpPr>
              <p:nvPr/>
            </p:nvSpPr>
            <p:spPr bwMode="auto">
              <a:xfrm>
                <a:off x="2824" y="911"/>
                <a:ext cx="240" cy="412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3097" y="1022"/>
                <a:ext cx="1836" cy="19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FFC000"/>
                    </a:solidFill>
                    <a:latin typeface="+mn-ea"/>
                    <a:ea typeface="+mn-ea"/>
                  </a:rPr>
                  <a:t>打开文件，保存基本信息</a:t>
                </a:r>
                <a:endParaRPr kumimoji="1" lang="zh-CN" altLang="en-US" sz="3200" dirty="0">
                  <a:solidFill>
                    <a:srgbClr val="FFC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541228" y="4240208"/>
              <a:ext cx="2785950" cy="415926"/>
              <a:chOff x="3191" y="2787"/>
              <a:chExt cx="1509" cy="262"/>
            </a:xfrm>
          </p:grpSpPr>
          <p:sp>
            <p:nvSpPr>
              <p:cNvPr id="16" name="AutoShape 10"/>
              <p:cNvSpPr>
                <a:spLocks/>
              </p:cNvSpPr>
              <p:nvPr/>
            </p:nvSpPr>
            <p:spPr bwMode="auto">
              <a:xfrm>
                <a:off x="3191" y="2787"/>
                <a:ext cx="209" cy="262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3596" y="2809"/>
                <a:ext cx="1104" cy="19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显示红包信息到窗口</a:t>
                </a:r>
                <a:endParaRPr kumimoji="1" lang="zh-CN" altLang="en-US" sz="3200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4552990" y="4765164"/>
              <a:ext cx="2981903" cy="400844"/>
              <a:chOff x="3220" y="3164"/>
              <a:chExt cx="1567" cy="303"/>
            </a:xfrm>
          </p:grpSpPr>
          <p:sp>
            <p:nvSpPr>
              <p:cNvPr id="14" name="AutoShape 12"/>
              <p:cNvSpPr>
                <a:spLocks/>
              </p:cNvSpPr>
              <p:nvPr/>
            </p:nvSpPr>
            <p:spPr bwMode="auto">
              <a:xfrm>
                <a:off x="3220" y="3164"/>
                <a:ext cx="240" cy="303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3491" y="3192"/>
                <a:ext cx="12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保存红包信息到文件</a:t>
                </a:r>
                <a:endParaRPr kumimoji="1" lang="zh-CN" altLang="en-US" sz="3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2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 smtClean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AutoShape 10"/>
          <p:cNvSpPr>
            <a:spLocks/>
          </p:cNvSpPr>
          <p:nvPr/>
        </p:nvSpPr>
        <p:spPr bwMode="auto">
          <a:xfrm>
            <a:off x="16198596" y="9969910"/>
            <a:ext cx="737683" cy="917531"/>
          </a:xfrm>
          <a:prstGeom prst="rightBrace">
            <a:avLst>
              <a:gd name="adj1" fmla="val 30556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7301081" y="10130508"/>
            <a:ext cx="3896658" cy="5857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rgbClr val="0070C0"/>
                </a:solidFill>
                <a:latin typeface="+mn-ea"/>
                <a:ea typeface="+mn-ea"/>
              </a:rPr>
              <a:t>关闭文件</a:t>
            </a:r>
            <a:endParaRPr kumimoji="1" lang="zh-CN" altLang="en-US" sz="32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3306618" y="1551320"/>
            <a:ext cx="21077381" cy="149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算法伪码</a:t>
            </a:r>
            <a:endParaRPr lang="en-US" altLang="zh-CN" sz="4800" dirty="0">
              <a:latin typeface="+mn-ea"/>
              <a:ea typeface="+mn-ea"/>
            </a:endParaRPr>
          </a:p>
          <a:p>
            <a:pPr algn="l" hangingPunct="1"/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3075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2" y="7002374"/>
            <a:ext cx="3488135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改进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/>
              <a:t>d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19651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306618" y="1551320"/>
            <a:ext cx="21077381" cy="149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发现问题</a:t>
            </a:r>
            <a:endParaRPr lang="en-US" altLang="zh-CN" sz="4800" dirty="0">
              <a:latin typeface="+mn-ea"/>
              <a:ea typeface="+mn-ea"/>
            </a:endParaRPr>
          </a:p>
          <a:p>
            <a:pPr algn="l" hangingPunct="1"/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4911" y="3390774"/>
            <a:ext cx="21994463" cy="482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1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、优点：随机性好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确保红包金额顺序没有规律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2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、缺点： 差异性大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红包金额，没有考虑均衡性</a:t>
            </a:r>
            <a:endParaRPr lang="zh-CN" altLang="en-US" sz="3200" kern="1200" dirty="0">
              <a:solidFill>
                <a:srgbClr val="7030A0"/>
              </a:solidFill>
              <a:latin typeface="+mn-ea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53563" y="531431"/>
            <a:ext cx="12904992" cy="1104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07821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306618" y="1551320"/>
            <a:ext cx="21077381" cy="149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算法再改进</a:t>
            </a:r>
            <a:endParaRPr lang="en-US" altLang="zh-CN" sz="4800" dirty="0">
              <a:latin typeface="+mn-ea"/>
              <a:ea typeface="+mn-ea"/>
            </a:endParaRPr>
          </a:p>
          <a:p>
            <a:pPr algn="l" hangingPunct="1"/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5781" y="3390774"/>
            <a:ext cx="21183593" cy="8817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1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、生成一个均匀分布的随机数</a:t>
            </a: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X</a:t>
            </a: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zh-CN" altLang="en-US" sz="4000" b="1" dirty="0" smtClean="0">
                <a:solidFill>
                  <a:srgbClr val="FFC000"/>
                </a:solidFill>
                <a:latin typeface="+mn-ea"/>
                <a:ea typeface="+mn-ea"/>
              </a:rPr>
              <a:t>取值范围</a:t>
            </a:r>
            <a:r>
              <a:rPr lang="en-US" altLang="zh-CN" sz="4000" b="1" dirty="0" smtClean="0">
                <a:solidFill>
                  <a:srgbClr val="FFC000"/>
                </a:solidFill>
                <a:latin typeface="+mn-ea"/>
                <a:ea typeface="+mn-ea"/>
              </a:rPr>
              <a:t>【miu-4*sigma</a:t>
            </a:r>
            <a:r>
              <a:rPr lang="zh-CN" altLang="en-US" sz="4000" b="1" dirty="0" smtClean="0">
                <a:solidFill>
                  <a:srgbClr val="FFC000"/>
                </a:solidFill>
                <a:latin typeface="+mn-ea"/>
                <a:ea typeface="+mn-ea"/>
              </a:rPr>
              <a:t>，</a:t>
            </a:r>
            <a:r>
              <a:rPr lang="en-US" altLang="zh-CN" sz="4000" b="1" dirty="0" smtClean="0">
                <a:solidFill>
                  <a:srgbClr val="FFC000"/>
                </a:solidFill>
                <a:latin typeface="+mn-ea"/>
                <a:ea typeface="+mn-ea"/>
              </a:rPr>
              <a:t>miu+4*sigma】</a:t>
            </a: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2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、独立生成一个均匀分布随机数</a:t>
            </a: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Y</a:t>
            </a: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zh-CN" altLang="en-US" sz="4000" b="1" dirty="0" smtClean="0">
                <a:solidFill>
                  <a:srgbClr val="FFC000"/>
                </a:solidFill>
                <a:latin typeface="+mn-ea"/>
                <a:ea typeface="+mn-ea"/>
              </a:rPr>
              <a:t>取值范围</a:t>
            </a:r>
            <a:r>
              <a:rPr lang="en-US" altLang="zh-CN" sz="4000" b="1" dirty="0" smtClean="0">
                <a:solidFill>
                  <a:srgbClr val="FFC000"/>
                </a:solidFill>
                <a:latin typeface="+mn-ea"/>
                <a:ea typeface="+mn-ea"/>
              </a:rPr>
              <a:t>【0-1/(</a:t>
            </a:r>
            <a:r>
              <a:rPr lang="en-US" altLang="zh-CN" sz="4000" b="1" dirty="0" err="1" smtClean="0">
                <a:solidFill>
                  <a:srgbClr val="FFC000"/>
                </a:solidFill>
                <a:latin typeface="+mn-ea"/>
                <a:ea typeface="+mn-ea"/>
              </a:rPr>
              <a:t>sqrt</a:t>
            </a:r>
            <a:r>
              <a:rPr lang="en-US" altLang="zh-CN" sz="4000" b="1" dirty="0" smtClean="0">
                <a:solidFill>
                  <a:srgbClr val="FFC000"/>
                </a:solidFill>
                <a:latin typeface="+mn-ea"/>
                <a:ea typeface="+mn-ea"/>
              </a:rPr>
              <a:t>(2pi)*sigma)】</a:t>
            </a: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en-US" altLang="zh-CN" sz="4000" b="1" dirty="0">
                <a:solidFill>
                  <a:srgbClr val="7030A0"/>
                </a:solidFill>
                <a:latin typeface="+mn-ea"/>
                <a:ea typeface="+mn-ea"/>
              </a:rPr>
              <a:t>3</a:t>
            </a:r>
            <a:r>
              <a:rPr lang="zh-CN" altLang="en-US" sz="4000" b="1" dirty="0">
                <a:solidFill>
                  <a:srgbClr val="7030A0"/>
                </a:solidFill>
                <a:latin typeface="+mn-ea"/>
                <a:ea typeface="+mn-ea"/>
              </a:rPr>
              <a:t>、舍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选（</a:t>
            </a:r>
            <a:r>
              <a:rPr lang="zh-CN" altLang="en-US" sz="4000" b="1" dirty="0">
                <a:solidFill>
                  <a:srgbClr val="7030A0"/>
                </a:solidFill>
                <a:latin typeface="+mn-ea"/>
                <a:ea typeface="+mn-ea"/>
              </a:rPr>
              <a:t>蒙特卡洛拒绝采样）</a:t>
            </a:r>
            <a:endParaRPr lang="en-US" altLang="zh-CN" sz="4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zh-CN" altLang="en-US" sz="4000" b="1" dirty="0">
                <a:solidFill>
                  <a:srgbClr val="FFC000"/>
                </a:solidFill>
                <a:latin typeface="+mn-ea"/>
                <a:ea typeface="+mn-ea"/>
              </a:rPr>
              <a:t>若</a:t>
            </a:r>
            <a:r>
              <a:rPr lang="en-US" altLang="zh-CN" sz="4000" b="1" dirty="0">
                <a:solidFill>
                  <a:srgbClr val="FFC000"/>
                </a:solidFill>
                <a:latin typeface="+mn-ea"/>
                <a:ea typeface="+mn-ea"/>
              </a:rPr>
              <a:t>Y&lt;f(X)</a:t>
            </a:r>
            <a:r>
              <a:rPr lang="zh-CN" altLang="en-US" sz="4000" b="1" dirty="0">
                <a:solidFill>
                  <a:srgbClr val="FFC000"/>
                </a:solidFill>
                <a:latin typeface="+mn-ea"/>
                <a:ea typeface="+mn-ea"/>
              </a:rPr>
              <a:t>，则选用该</a:t>
            </a:r>
            <a:r>
              <a:rPr lang="en-US" altLang="zh-CN" sz="4000" b="1" dirty="0">
                <a:solidFill>
                  <a:srgbClr val="FFC000"/>
                </a:solidFill>
                <a:latin typeface="+mn-ea"/>
                <a:ea typeface="+mn-ea"/>
              </a:rPr>
              <a:t>X</a:t>
            </a:r>
            <a:r>
              <a:rPr lang="zh-CN" altLang="en-US" sz="4000" b="1" dirty="0">
                <a:solidFill>
                  <a:srgbClr val="FFC000"/>
                </a:solidFill>
                <a:latin typeface="+mn-ea"/>
                <a:ea typeface="+mn-ea"/>
              </a:rPr>
              <a:t>，否则舍弃</a:t>
            </a:r>
            <a:endParaRPr lang="en-US" altLang="zh-CN" sz="4000" b="1" dirty="0">
              <a:solidFill>
                <a:srgbClr val="FFC000"/>
              </a:solidFill>
              <a:latin typeface="+mn-ea"/>
              <a:ea typeface="+mn-ea"/>
            </a:endParaRPr>
          </a:p>
          <a:p>
            <a:pPr marL="1270000" lvl="2" algn="l" hangingPunct="1">
              <a:spcBef>
                <a:spcPts val="5900"/>
              </a:spcBef>
              <a:buSzPct val="75000"/>
            </a:pPr>
            <a:endParaRPr lang="zh-CN" altLang="en-US" sz="3200" kern="1200" dirty="0">
              <a:solidFill>
                <a:srgbClr val="7030A0"/>
              </a:solidFill>
              <a:latin typeface="+mn-ea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/>
          <a:srcRect l="31982" t="44646" r="42586" b="48764"/>
          <a:stretch/>
        </p:blipFill>
        <p:spPr bwMode="auto">
          <a:xfrm>
            <a:off x="14158452" y="2536723"/>
            <a:ext cx="7903376" cy="1464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图片 8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982" y="4188542"/>
            <a:ext cx="8362860" cy="5079053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 rotWithShape="1">
          <a:blip r:embed="rId5" cstate="print"/>
          <a:srcRect l="31259" t="21585" r="42023" b="68177"/>
          <a:stretch/>
        </p:blipFill>
        <p:spPr bwMode="auto">
          <a:xfrm>
            <a:off x="14984362" y="9350478"/>
            <a:ext cx="7256206" cy="1556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1807821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703840" y="4785351"/>
            <a:ext cx="4614900" cy="540745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694223" y="3523195"/>
            <a:ext cx="463413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-462851" y="-1304139"/>
            <a:ext cx="25133098" cy="204445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80801" y="2217412"/>
            <a:ext cx="1989286" cy="123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lvl1pPr>
          </a:lstStyle>
          <a:p>
            <a:r>
              <a:t>“</a:t>
            </a:r>
          </a:p>
        </p:txBody>
      </p:sp>
      <p:sp>
        <p:nvSpPr>
          <p:cNvPr id="129" name="Shape 129"/>
          <p:cNvSpPr/>
          <p:nvPr/>
        </p:nvSpPr>
        <p:spPr>
          <a:xfrm>
            <a:off x="4011290" y="999776"/>
            <a:ext cx="1946165" cy="84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algn="l">
              <a:lnSpc>
                <a:spcPts val="4000"/>
              </a:lnSpc>
              <a:defRPr sz="4400" b="1"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dirty="0"/>
              <a:t>目录</a:t>
            </a:r>
            <a:endParaRPr spc="100" dirty="0"/>
          </a:p>
        </p:txBody>
      </p:sp>
      <p:sp>
        <p:nvSpPr>
          <p:cNvPr id="132" name="Shape 132"/>
          <p:cNvSpPr/>
          <p:nvPr/>
        </p:nvSpPr>
        <p:spPr>
          <a:xfrm>
            <a:off x="2934069" y="6887258"/>
            <a:ext cx="215443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系统功能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000">
                <a:solidFill>
                  <a:srgbClr val="FFFFFF"/>
                </a:solidFill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2818778" y="4671153"/>
            <a:ext cx="235962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Shape 132"/>
          <p:cNvSpPr/>
          <p:nvPr/>
        </p:nvSpPr>
        <p:spPr>
          <a:xfrm>
            <a:off x="2901353" y="7873183"/>
            <a:ext cx="215443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000">
                <a:solidFill>
                  <a:srgbClr val="FFFFFF"/>
                </a:solidFill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Shape 125"/>
          <p:cNvSpPr/>
          <p:nvPr/>
        </p:nvSpPr>
        <p:spPr>
          <a:xfrm>
            <a:off x="9503949" y="4717806"/>
            <a:ext cx="4614900" cy="540745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126"/>
          <p:cNvSpPr/>
          <p:nvPr/>
        </p:nvSpPr>
        <p:spPr>
          <a:xfrm>
            <a:off x="9494332" y="3455650"/>
            <a:ext cx="463413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132"/>
          <p:cNvSpPr/>
          <p:nvPr/>
        </p:nvSpPr>
        <p:spPr>
          <a:xfrm>
            <a:off x="10750509" y="6131441"/>
            <a:ext cx="215443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系统架构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Shape 134"/>
          <p:cNvSpPr/>
          <p:nvPr/>
        </p:nvSpPr>
        <p:spPr>
          <a:xfrm>
            <a:off x="10618887" y="4603608"/>
            <a:ext cx="235962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概要设计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Shape 132"/>
          <p:cNvSpPr/>
          <p:nvPr/>
        </p:nvSpPr>
        <p:spPr>
          <a:xfrm>
            <a:off x="10747181" y="7101037"/>
            <a:ext cx="215443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功能模块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Shape 125"/>
          <p:cNvSpPr/>
          <p:nvPr/>
        </p:nvSpPr>
        <p:spPr>
          <a:xfrm>
            <a:off x="17294441" y="4671153"/>
            <a:ext cx="4614900" cy="540745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126"/>
          <p:cNvSpPr/>
          <p:nvPr/>
        </p:nvSpPr>
        <p:spPr>
          <a:xfrm>
            <a:off x="17284824" y="3408997"/>
            <a:ext cx="463413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 134"/>
          <p:cNvSpPr/>
          <p:nvPr/>
        </p:nvSpPr>
        <p:spPr>
          <a:xfrm>
            <a:off x="18409379" y="4556955"/>
            <a:ext cx="235962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Shape 132"/>
          <p:cNvSpPr/>
          <p:nvPr/>
        </p:nvSpPr>
        <p:spPr>
          <a:xfrm>
            <a:off x="18781152" y="7152033"/>
            <a:ext cx="16414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Shape 132"/>
          <p:cNvSpPr/>
          <p:nvPr/>
        </p:nvSpPr>
        <p:spPr>
          <a:xfrm>
            <a:off x="2906791" y="8793028"/>
            <a:ext cx="215443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补充知识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000">
                <a:solidFill>
                  <a:srgbClr val="FFFFFF"/>
                </a:solidFill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Shape 132"/>
          <p:cNvSpPr/>
          <p:nvPr/>
        </p:nvSpPr>
        <p:spPr>
          <a:xfrm>
            <a:off x="18530110" y="8104540"/>
            <a:ext cx="215443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算法伪码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Shape 132"/>
          <p:cNvSpPr/>
          <p:nvPr/>
        </p:nvSpPr>
        <p:spPr>
          <a:xfrm>
            <a:off x="10466809" y="8031006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数据和存储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Shape 132"/>
          <p:cNvSpPr/>
          <p:nvPr/>
        </p:nvSpPr>
        <p:spPr>
          <a:xfrm>
            <a:off x="10479809" y="9000602"/>
            <a:ext cx="266739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分工和进度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13487974" y="5514407"/>
            <a:ext cx="794504" cy="4649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306619" y="1551320"/>
            <a:ext cx="11240654" cy="451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endParaRPr lang="zh-CN" altLang="en-US" sz="4800" b="1" dirty="0" smtClean="0">
              <a:latin typeface="+mn-ea"/>
              <a:ea typeface="+mn-ea"/>
            </a:endParaRPr>
          </a:p>
          <a:p>
            <a:pPr algn="l" hangingPunct="1"/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85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4806" y="1246226"/>
            <a:ext cx="2985319" cy="1037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3306618" y="1551320"/>
            <a:ext cx="21077381" cy="149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流程图的改进</a:t>
            </a:r>
            <a:endParaRPr lang="en-US" altLang="zh-CN" sz="4800" dirty="0">
              <a:latin typeface="+mn-ea"/>
              <a:ea typeface="+mn-ea"/>
            </a:endParaRPr>
          </a:p>
          <a:p>
            <a:pPr algn="l" hangingPunct="1"/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36182" y="-5718"/>
            <a:ext cx="3952566" cy="1191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5547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642836" y="1385439"/>
            <a:ext cx="17212660" cy="9244461"/>
            <a:chOff x="428596" y="1000108"/>
            <a:chExt cx="9003473" cy="4835525"/>
          </a:xfrm>
        </p:grpSpPr>
        <p:sp>
          <p:nvSpPr>
            <p:cNvPr id="10" name="Rectangle 3" descr="Rectangle: Click to edit Master text styles&#10;Second level&#10;Third level&#10;Fourth level&#10;Fifth level"/>
            <p:cNvSpPr txBox="1">
              <a:spLocks noChangeArrowheads="1"/>
            </p:cNvSpPr>
            <p:nvPr/>
          </p:nvSpPr>
          <p:spPr>
            <a:xfrm>
              <a:off x="428596" y="1000108"/>
              <a:ext cx="7772400" cy="48355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class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redPacketGauss</a:t>
              </a: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public: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redPacketGauss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m,double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s){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	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miu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=m;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	sigma=s;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};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double Normal();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private: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miu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double sigma;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double Random();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normal_pdf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(double x);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};</a:t>
              </a:r>
              <a:endPara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5545176" y="1849421"/>
              <a:ext cx="3500446" cy="1311275"/>
              <a:chOff x="3457" y="1450"/>
              <a:chExt cx="2205" cy="826"/>
            </a:xfrm>
          </p:grpSpPr>
          <p:sp>
            <p:nvSpPr>
              <p:cNvPr id="18" name="AutoShape 8"/>
              <p:cNvSpPr>
                <a:spLocks/>
              </p:cNvSpPr>
              <p:nvPr/>
            </p:nvSpPr>
            <p:spPr bwMode="auto">
              <a:xfrm>
                <a:off x="3457" y="1450"/>
                <a:ext cx="240" cy="826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3900" y="1761"/>
                <a:ext cx="1762" cy="19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0070C0"/>
                    </a:solidFill>
                    <a:latin typeface="+mn-ea"/>
                    <a:ea typeface="+mn-ea"/>
                  </a:rPr>
                  <a:t>公有成员，类对外的接口</a:t>
                </a:r>
                <a:endParaRPr kumimoji="1" lang="zh-CN" altLang="en-US" sz="3200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4757277" y="3700448"/>
              <a:ext cx="2383470" cy="598488"/>
              <a:chOff x="3308" y="2447"/>
              <a:chExt cx="1291" cy="377"/>
            </a:xfrm>
          </p:grpSpPr>
          <p:sp>
            <p:nvSpPr>
              <p:cNvPr id="16" name="AutoShape 10"/>
              <p:cNvSpPr>
                <a:spLocks/>
              </p:cNvSpPr>
              <p:nvPr/>
            </p:nvSpPr>
            <p:spPr bwMode="auto">
              <a:xfrm>
                <a:off x="3308" y="2447"/>
                <a:ext cx="208" cy="377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3495" y="2518"/>
                <a:ext cx="1104" cy="19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     私有数据成员</a:t>
                </a:r>
                <a:endParaRPr kumimoji="1" lang="zh-CN" altLang="en-US" sz="3200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4787047" y="4471474"/>
              <a:ext cx="4645022" cy="664104"/>
              <a:chOff x="3343" y="2942"/>
              <a:chExt cx="2441" cy="502"/>
            </a:xfrm>
          </p:grpSpPr>
          <p:sp>
            <p:nvSpPr>
              <p:cNvPr id="14" name="AutoShape 12"/>
              <p:cNvSpPr>
                <a:spLocks/>
              </p:cNvSpPr>
              <p:nvPr/>
            </p:nvSpPr>
            <p:spPr bwMode="auto">
              <a:xfrm>
                <a:off x="3343" y="2942"/>
                <a:ext cx="213" cy="502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3661" y="3063"/>
                <a:ext cx="2123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私有函数，只能由本类的其它函数调用</a:t>
                </a:r>
                <a:endParaRPr kumimoji="1" lang="zh-CN" altLang="en-US" sz="3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2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 smtClean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3075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3642836" y="1385397"/>
            <a:ext cx="18953432" cy="10118345"/>
            <a:chOff x="428596" y="1000086"/>
            <a:chExt cx="9914024" cy="4835547"/>
          </a:xfrm>
        </p:grpSpPr>
        <p:sp>
          <p:nvSpPr>
            <p:cNvPr id="10" name="Rectangle 3" descr="Rectangle: Click to edit Master text styles&#10;Second level&#10;Third level&#10;Fourth level&#10;Fifth level"/>
            <p:cNvSpPr txBox="1">
              <a:spLocks noChangeArrowheads="1"/>
            </p:cNvSpPr>
            <p:nvPr/>
          </p:nvSpPr>
          <p:spPr>
            <a:xfrm>
              <a:off x="428596" y="1000108"/>
              <a:ext cx="7772400" cy="48355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redPacketGauss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::Random(){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return rand()%1000/1000.;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redPacketGauss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::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normal_pdf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(double x){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return exp((x-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miu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)*(x-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miu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)/(-2*sigma*sigma))/(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sqrt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(2*pi)*sigma);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redPacketGauss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::Normal(){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while(1){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    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temp_x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=Random()*8*sigma+miu-4*sigma;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    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temp_y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=Random()/(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sqrt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(2*pi)*sigma);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    if(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temp_y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&lt;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normal_pdf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temp_x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)){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        return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temp_x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    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}</a:t>
              </a:r>
              <a:endPara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7566077" y="2149458"/>
              <a:ext cx="2776543" cy="817563"/>
              <a:chOff x="4730" y="1639"/>
              <a:chExt cx="1749" cy="515"/>
            </a:xfrm>
          </p:grpSpPr>
          <p:sp>
            <p:nvSpPr>
              <p:cNvPr id="18" name="AutoShape 8"/>
              <p:cNvSpPr>
                <a:spLocks/>
              </p:cNvSpPr>
              <p:nvPr/>
            </p:nvSpPr>
            <p:spPr bwMode="auto">
              <a:xfrm>
                <a:off x="4730" y="1639"/>
                <a:ext cx="240" cy="515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5057" y="1795"/>
                <a:ext cx="1422" cy="19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0070C0"/>
                    </a:solidFill>
                    <a:latin typeface="+mn-ea"/>
                    <a:ea typeface="+mn-ea"/>
                  </a:rPr>
                  <a:t>计算正态分布概率</a:t>
                </a:r>
                <a:endParaRPr kumimoji="1" lang="zh-CN" altLang="en-US" sz="3200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778908" y="1000086"/>
              <a:ext cx="3024108" cy="598488"/>
              <a:chOff x="4403" y="746"/>
              <a:chExt cx="1638" cy="377"/>
            </a:xfrm>
          </p:grpSpPr>
          <p:sp>
            <p:nvSpPr>
              <p:cNvPr id="16" name="AutoShape 10"/>
              <p:cNvSpPr>
                <a:spLocks/>
              </p:cNvSpPr>
              <p:nvPr/>
            </p:nvSpPr>
            <p:spPr bwMode="auto">
              <a:xfrm>
                <a:off x="4403" y="746"/>
                <a:ext cx="208" cy="377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4590" y="817"/>
                <a:ext cx="1451" cy="19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     产生</a:t>
                </a:r>
                <a:r>
                  <a:rPr kumimoji="1" lang="en-US" altLang="zh-CN" sz="3200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0-1</a:t>
                </a:r>
                <a:r>
                  <a:rPr kumimoji="1" lang="zh-CN" altLang="en-US" sz="3200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之间的随机数</a:t>
                </a:r>
                <a:endParaRPr kumimoji="1" lang="zh-CN" altLang="en-US" sz="3200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6807941" y="3270270"/>
              <a:ext cx="2639347" cy="2074334"/>
              <a:chOff x="4405" y="2034"/>
              <a:chExt cx="1387" cy="1568"/>
            </a:xfrm>
          </p:grpSpPr>
          <p:sp>
            <p:nvSpPr>
              <p:cNvPr id="14" name="AutoShape 12"/>
              <p:cNvSpPr>
                <a:spLocks/>
              </p:cNvSpPr>
              <p:nvPr/>
            </p:nvSpPr>
            <p:spPr bwMode="auto">
              <a:xfrm>
                <a:off x="4405" y="2034"/>
                <a:ext cx="213" cy="1568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4723" y="2722"/>
                <a:ext cx="1069" cy="21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蒙特卡洛采样</a:t>
                </a:r>
                <a:endParaRPr kumimoji="1" lang="zh-CN" altLang="en-US" sz="3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2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 smtClean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3075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3642836" y="1385397"/>
            <a:ext cx="18953432" cy="10118345"/>
            <a:chOff x="428596" y="1000086"/>
            <a:chExt cx="9914024" cy="4835547"/>
          </a:xfrm>
        </p:grpSpPr>
        <p:sp>
          <p:nvSpPr>
            <p:cNvPr id="10" name="Rectangle 3" descr="Rectangle: Click to edit Master text styles&#10;Second level&#10;Third level&#10;Fourth level&#10;Fifth level"/>
            <p:cNvSpPr txBox="1">
              <a:spLocks noChangeArrowheads="1"/>
            </p:cNvSpPr>
            <p:nvPr/>
          </p:nvSpPr>
          <p:spPr>
            <a:xfrm>
              <a:off x="428596" y="1000108"/>
              <a:ext cx="7772400" cy="48355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redPacketGauss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::Random(){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return rand()%1000/1000.;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redPacketGauss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::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normal_pdf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(double x){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return exp((x-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miu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)*(x-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miu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)/(-2*sigma*sigma))/(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sqrt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(2*pi)*sigma);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redPacketGauss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::Normal(){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while(1){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    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temp_x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=Random()*8*sigma+miu-4*sigma;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    double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temp_y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=Random()/(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sqrt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(2*pi)*sigma);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    if(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temp_y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&lt;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normal_pdf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temp_x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)){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        return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temp_x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    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   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}</a:t>
              </a:r>
              <a:endPara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7566077" y="2149458"/>
              <a:ext cx="2776543" cy="817563"/>
              <a:chOff x="4730" y="1639"/>
              <a:chExt cx="1749" cy="515"/>
            </a:xfrm>
          </p:grpSpPr>
          <p:sp>
            <p:nvSpPr>
              <p:cNvPr id="18" name="AutoShape 8"/>
              <p:cNvSpPr>
                <a:spLocks/>
              </p:cNvSpPr>
              <p:nvPr/>
            </p:nvSpPr>
            <p:spPr bwMode="auto">
              <a:xfrm>
                <a:off x="4730" y="1639"/>
                <a:ext cx="240" cy="515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5057" y="1795"/>
                <a:ext cx="1422" cy="19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0070C0"/>
                    </a:solidFill>
                    <a:latin typeface="+mn-ea"/>
                    <a:ea typeface="+mn-ea"/>
                  </a:rPr>
                  <a:t>计算正态分布概率</a:t>
                </a:r>
                <a:endParaRPr kumimoji="1" lang="zh-CN" altLang="en-US" sz="3200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778908" y="1000086"/>
              <a:ext cx="3024108" cy="598488"/>
              <a:chOff x="4403" y="746"/>
              <a:chExt cx="1638" cy="377"/>
            </a:xfrm>
          </p:grpSpPr>
          <p:sp>
            <p:nvSpPr>
              <p:cNvPr id="16" name="AutoShape 10"/>
              <p:cNvSpPr>
                <a:spLocks/>
              </p:cNvSpPr>
              <p:nvPr/>
            </p:nvSpPr>
            <p:spPr bwMode="auto">
              <a:xfrm>
                <a:off x="4403" y="746"/>
                <a:ext cx="208" cy="377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4590" y="817"/>
                <a:ext cx="1451" cy="19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     产生</a:t>
                </a:r>
                <a:r>
                  <a:rPr kumimoji="1" lang="en-US" altLang="zh-CN" sz="3200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0-1</a:t>
                </a:r>
                <a:r>
                  <a:rPr kumimoji="1" lang="zh-CN" altLang="en-US" sz="3200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之间的随机数</a:t>
                </a:r>
                <a:endParaRPr kumimoji="1" lang="zh-CN" altLang="en-US" sz="3200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6807941" y="3270270"/>
              <a:ext cx="2639347" cy="2074334"/>
              <a:chOff x="4405" y="2034"/>
              <a:chExt cx="1387" cy="1568"/>
            </a:xfrm>
          </p:grpSpPr>
          <p:sp>
            <p:nvSpPr>
              <p:cNvPr id="14" name="AutoShape 12"/>
              <p:cNvSpPr>
                <a:spLocks/>
              </p:cNvSpPr>
              <p:nvPr/>
            </p:nvSpPr>
            <p:spPr bwMode="auto">
              <a:xfrm>
                <a:off x="4405" y="2034"/>
                <a:ext cx="213" cy="1568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4723" y="2722"/>
                <a:ext cx="1069" cy="21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蒙特卡洛采样</a:t>
                </a:r>
                <a:endParaRPr kumimoji="1" lang="zh-CN" altLang="en-US" sz="3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2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 smtClean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3075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3023399" y="1385395"/>
            <a:ext cx="19275379" cy="10118347"/>
            <a:chOff x="428596" y="1000085"/>
            <a:chExt cx="10082426" cy="4835548"/>
          </a:xfrm>
        </p:grpSpPr>
        <p:sp>
          <p:nvSpPr>
            <p:cNvPr id="10" name="Rectangle 3" descr="Rectangle: Click to edit Master text styles&#10;Second level&#10;Third level&#10;Fourth level&#10;Fifth level"/>
            <p:cNvSpPr txBox="1">
              <a:spLocks noChangeArrowheads="1"/>
            </p:cNvSpPr>
            <p:nvPr/>
          </p:nvSpPr>
          <p:spPr>
            <a:xfrm>
              <a:off x="428596" y="1000108"/>
              <a:ext cx="7772400" cy="48355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redPacketGauss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m_pack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(money/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number,money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/(number*2));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40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endParaRP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for 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int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=1;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&lt;number;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++)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	if (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getchar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())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	{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		n = 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m_pack.Normal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();	//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采样一个正态分布样本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		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cout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&lt;&lt;"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第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"&lt;&lt;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i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&lt;&lt;"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个红包：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"&lt;&lt;n&lt;&lt;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endl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		money = money - n;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	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}</a:t>
              </a:r>
            </a:p>
            <a:p>
              <a:pPr marL="342900" lvl="0" indent="-342900" algn="just" defTabSz="914400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	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cout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&lt;&lt;"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第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"&lt;&lt;number&lt;&lt;"</a:t>
              </a:r>
              <a:r>
                <a:rPr lang="zh-CN" altLang="en-US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个红包：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"&lt;&lt;money&lt;&lt;</a:t>
              </a:r>
              <a:r>
                <a:rPr lang="en-US" altLang="zh-CN" sz="4000" kern="1200" dirty="0" err="1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endl</a:t>
              </a:r>
              <a:r>
                <a:rPr lang="en-US" altLang="zh-CN" sz="4000" kern="120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rPr>
                <a:t>;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856467" y="2720963"/>
              <a:ext cx="3486159" cy="514350"/>
              <a:chOff x="4283" y="1999"/>
              <a:chExt cx="2196" cy="324"/>
            </a:xfrm>
          </p:grpSpPr>
          <p:sp>
            <p:nvSpPr>
              <p:cNvPr id="18" name="AutoShape 8"/>
              <p:cNvSpPr>
                <a:spLocks/>
              </p:cNvSpPr>
              <p:nvPr/>
            </p:nvSpPr>
            <p:spPr bwMode="auto">
              <a:xfrm>
                <a:off x="4283" y="2025"/>
                <a:ext cx="240" cy="271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4680" y="1999"/>
                <a:ext cx="1799" cy="32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0070C0"/>
                    </a:solidFill>
                    <a:latin typeface="+mn-ea"/>
                    <a:ea typeface="+mn-ea"/>
                  </a:rPr>
                  <a:t>通过对象名调用公有函数，获得一个样本作为红包金额</a:t>
                </a:r>
                <a:endParaRPr kumimoji="1" lang="zh-CN" altLang="en-US" sz="3200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7565405" y="1000085"/>
              <a:ext cx="2235772" cy="508000"/>
              <a:chOff x="4829" y="746"/>
              <a:chExt cx="1211" cy="320"/>
            </a:xfrm>
          </p:grpSpPr>
          <p:sp>
            <p:nvSpPr>
              <p:cNvPr id="16" name="AutoShape 10"/>
              <p:cNvSpPr>
                <a:spLocks/>
              </p:cNvSpPr>
              <p:nvPr/>
            </p:nvSpPr>
            <p:spPr bwMode="auto">
              <a:xfrm>
                <a:off x="4829" y="746"/>
                <a:ext cx="208" cy="320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5016" y="817"/>
                <a:ext cx="1024" cy="17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     定义一个对象</a:t>
                </a:r>
                <a:endParaRPr kumimoji="1" lang="zh-CN" altLang="en-US" sz="3200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6807943" y="4454276"/>
              <a:ext cx="3703079" cy="563562"/>
              <a:chOff x="4405" y="2929"/>
              <a:chExt cx="1946" cy="426"/>
            </a:xfrm>
          </p:grpSpPr>
          <p:sp>
            <p:nvSpPr>
              <p:cNvPr id="14" name="AutoShape 12"/>
              <p:cNvSpPr>
                <a:spLocks/>
              </p:cNvSpPr>
              <p:nvPr/>
            </p:nvSpPr>
            <p:spPr bwMode="auto">
              <a:xfrm>
                <a:off x="4405" y="2929"/>
                <a:ext cx="213" cy="426"/>
              </a:xfrm>
              <a:prstGeom prst="rightBrace">
                <a:avLst>
                  <a:gd name="adj1" fmla="val 40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4715" y="3042"/>
                <a:ext cx="1636" cy="21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剩余金额作为最后一个红包</a:t>
                </a:r>
                <a:endParaRPr kumimoji="1" lang="zh-CN" altLang="en-US" sz="3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2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 smtClean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3075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2" y="7002374"/>
            <a:ext cx="3488135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/>
              <a:t>e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46611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306618" y="1551320"/>
            <a:ext cx="21077381" cy="149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运行效果</a:t>
            </a:r>
            <a:endParaRPr lang="en-US" altLang="zh-CN" sz="4800" dirty="0">
              <a:latin typeface="+mn-ea"/>
              <a:ea typeface="+mn-ea"/>
            </a:endParaRPr>
          </a:p>
          <a:p>
            <a:pPr algn="l" hangingPunct="1"/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 l="28629" t="18195" r="28706" b="23782"/>
          <a:stretch>
            <a:fillRect/>
          </a:stretch>
        </p:blipFill>
        <p:spPr bwMode="auto">
          <a:xfrm>
            <a:off x="6902245" y="2064777"/>
            <a:ext cx="12300155" cy="940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15800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43"/>
          <p:cNvSpPr/>
          <p:nvPr/>
        </p:nvSpPr>
        <p:spPr>
          <a:xfrm>
            <a:off x="3720764" y="2684736"/>
            <a:ext cx="5809817" cy="5809818"/>
          </a:xfrm>
          <a:prstGeom prst="ellipse">
            <a:avLst/>
          </a:prstGeom>
          <a:solidFill>
            <a:srgbClr val="FFFFFF"/>
          </a:solidFill>
          <a:ln w="762000">
            <a:solidFill>
              <a:srgbClr val="F1EDD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244"/>
          <p:cNvSpPr/>
          <p:nvPr/>
        </p:nvSpPr>
        <p:spPr>
          <a:xfrm>
            <a:off x="2842870" y="1597110"/>
            <a:ext cx="3762366" cy="79850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245"/>
          <p:cNvSpPr/>
          <p:nvPr/>
        </p:nvSpPr>
        <p:spPr>
          <a:xfrm>
            <a:off x="4224180" y="3188152"/>
            <a:ext cx="4802985" cy="4802986"/>
          </a:xfrm>
          <a:prstGeom prst="ellipse">
            <a:avLst/>
          </a:prstGeom>
          <a:solidFill>
            <a:srgbClr val="FFFFFF"/>
          </a:solidFill>
          <a:ln w="38100">
            <a:solidFill>
              <a:srgbClr val="A59FA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249"/>
          <p:cNvSpPr/>
          <p:nvPr/>
        </p:nvSpPr>
        <p:spPr>
          <a:xfrm>
            <a:off x="12546994" y="2546683"/>
            <a:ext cx="5122975" cy="82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3200" dirty="0" smtClean="0"/>
              <a:t>趣味性强</a:t>
            </a:r>
            <a:endParaRPr sz="3200" dirty="0"/>
          </a:p>
        </p:txBody>
      </p:sp>
      <p:sp>
        <p:nvSpPr>
          <p:cNvPr id="16" name="Shape 252"/>
          <p:cNvSpPr/>
          <p:nvPr/>
        </p:nvSpPr>
        <p:spPr>
          <a:xfrm>
            <a:off x="5019915" y="4696245"/>
            <a:ext cx="3239183" cy="1716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3600" dirty="0" smtClean="0"/>
              <a:t>MFC</a:t>
            </a:r>
            <a:r>
              <a:rPr lang="zh-CN" altLang="en-US" sz="3600" dirty="0" smtClean="0"/>
              <a:t>版本的</a:t>
            </a:r>
            <a:endParaRPr lang="en-US" altLang="zh-CN" sz="3600" dirty="0" smtClean="0"/>
          </a:p>
          <a:p>
            <a:r>
              <a:rPr lang="zh-CN" altLang="en-US" sz="3600" dirty="0" smtClean="0"/>
              <a:t>红包派发程序</a:t>
            </a:r>
            <a:endParaRPr lang="en-US" altLang="zh-CN" sz="3600" dirty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9" name="Shape 256"/>
          <p:cNvSpPr/>
          <p:nvPr/>
        </p:nvSpPr>
        <p:spPr>
          <a:xfrm>
            <a:off x="12535828" y="3755475"/>
            <a:ext cx="5455484" cy="82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3200" dirty="0" smtClean="0"/>
              <a:t>红包金额随机性好</a:t>
            </a:r>
            <a:endParaRPr sz="3200" dirty="0"/>
          </a:p>
        </p:txBody>
      </p:sp>
      <p:sp>
        <p:nvSpPr>
          <p:cNvPr id="20" name="Shape 258"/>
          <p:cNvSpPr/>
          <p:nvPr/>
        </p:nvSpPr>
        <p:spPr>
          <a:xfrm>
            <a:off x="12001859" y="2897657"/>
            <a:ext cx="273294" cy="273295"/>
          </a:xfrm>
          <a:prstGeom prst="ellipse">
            <a:avLst/>
          </a:prstGeom>
          <a:solidFill>
            <a:srgbClr val="49404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22" name="Shape 256"/>
          <p:cNvSpPr/>
          <p:nvPr/>
        </p:nvSpPr>
        <p:spPr>
          <a:xfrm>
            <a:off x="12546993" y="4989010"/>
            <a:ext cx="8071251" cy="923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3200" dirty="0" smtClean="0"/>
              <a:t>采用正态分布采样法，红包金额均衡性好</a:t>
            </a:r>
            <a:endParaRPr sz="3200" dirty="0"/>
          </a:p>
        </p:txBody>
      </p:sp>
      <p:sp>
        <p:nvSpPr>
          <p:cNvPr id="24" name="Shape 249"/>
          <p:cNvSpPr/>
          <p:nvPr/>
        </p:nvSpPr>
        <p:spPr>
          <a:xfrm>
            <a:off x="9683797" y="7582922"/>
            <a:ext cx="1806093" cy="108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mtClean="0"/>
              <a:t>缺点</a:t>
            </a:r>
            <a:endParaRPr dirty="0"/>
          </a:p>
        </p:txBody>
      </p:sp>
      <p:sp>
        <p:nvSpPr>
          <p:cNvPr id="25" name="Shape 249"/>
          <p:cNvSpPr/>
          <p:nvPr/>
        </p:nvSpPr>
        <p:spPr>
          <a:xfrm>
            <a:off x="9579269" y="2439415"/>
            <a:ext cx="1806093" cy="1200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优点</a:t>
            </a:r>
            <a:endParaRPr dirty="0"/>
          </a:p>
        </p:txBody>
      </p:sp>
      <p:sp>
        <p:nvSpPr>
          <p:cNvPr id="26" name="Shape 256"/>
          <p:cNvSpPr/>
          <p:nvPr/>
        </p:nvSpPr>
        <p:spPr>
          <a:xfrm>
            <a:off x="12535828" y="7694158"/>
            <a:ext cx="6401101" cy="923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3200" dirty="0" smtClean="0"/>
              <a:t>用户界面太简洁，需要美化</a:t>
            </a:r>
            <a:endParaRPr sz="3200" dirty="0"/>
          </a:p>
        </p:txBody>
      </p:sp>
      <p:sp>
        <p:nvSpPr>
          <p:cNvPr id="27" name="椭圆 26"/>
          <p:cNvSpPr/>
          <p:nvPr/>
        </p:nvSpPr>
        <p:spPr>
          <a:xfrm>
            <a:off x="7851158" y="2845742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929734" y="7962131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" name="直接连接符 2"/>
          <p:cNvCxnSpPr>
            <a:stCxn id="27" idx="6"/>
          </p:cNvCxnSpPr>
          <p:nvPr/>
        </p:nvCxnSpPr>
        <p:spPr>
          <a:xfrm>
            <a:off x="8176368" y="3008347"/>
            <a:ext cx="1396593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连接符 30"/>
          <p:cNvCxnSpPr/>
          <p:nvPr/>
        </p:nvCxnSpPr>
        <p:spPr>
          <a:xfrm>
            <a:off x="8254944" y="8123004"/>
            <a:ext cx="1396593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Shape 258"/>
          <p:cNvSpPr/>
          <p:nvPr/>
        </p:nvSpPr>
        <p:spPr>
          <a:xfrm>
            <a:off x="12001859" y="4130180"/>
            <a:ext cx="273294" cy="273295"/>
          </a:xfrm>
          <a:prstGeom prst="ellipse">
            <a:avLst/>
          </a:prstGeom>
          <a:solidFill>
            <a:srgbClr val="49404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33" name="Shape 258"/>
          <p:cNvSpPr/>
          <p:nvPr/>
        </p:nvSpPr>
        <p:spPr>
          <a:xfrm>
            <a:off x="11974176" y="5316350"/>
            <a:ext cx="273294" cy="273295"/>
          </a:xfrm>
          <a:prstGeom prst="ellipse">
            <a:avLst/>
          </a:prstGeom>
          <a:solidFill>
            <a:srgbClr val="49404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34" name="Shape 258"/>
          <p:cNvSpPr/>
          <p:nvPr/>
        </p:nvSpPr>
        <p:spPr>
          <a:xfrm>
            <a:off x="12001911" y="8074559"/>
            <a:ext cx="273294" cy="273295"/>
          </a:xfrm>
          <a:prstGeom prst="ellipse">
            <a:avLst/>
          </a:prstGeom>
          <a:solidFill>
            <a:srgbClr val="49404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23" name="Shape 157"/>
          <p:cNvSpPr>
            <a:spLocks noGrp="1"/>
          </p:cNvSpPr>
          <p:nvPr>
            <p:ph type="ctrTitle" idx="4294967295"/>
          </p:nvPr>
        </p:nvSpPr>
        <p:spPr>
          <a:xfrm>
            <a:off x="1932337" y="11306588"/>
            <a:ext cx="8507063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 smtClean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Shape 256"/>
          <p:cNvSpPr/>
          <p:nvPr/>
        </p:nvSpPr>
        <p:spPr>
          <a:xfrm>
            <a:off x="12522411" y="8740044"/>
            <a:ext cx="9541176" cy="923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3200" dirty="0" smtClean="0"/>
              <a:t>对正态分布采样效率不高，红包量很大时可用性差</a:t>
            </a:r>
            <a:endParaRPr sz="3200" dirty="0"/>
          </a:p>
        </p:txBody>
      </p:sp>
      <p:sp>
        <p:nvSpPr>
          <p:cNvPr id="29" name="Shape 258"/>
          <p:cNvSpPr/>
          <p:nvPr/>
        </p:nvSpPr>
        <p:spPr>
          <a:xfrm>
            <a:off x="11949594" y="9067384"/>
            <a:ext cx="273294" cy="273295"/>
          </a:xfrm>
          <a:prstGeom prst="ellipse">
            <a:avLst/>
          </a:prstGeom>
          <a:solidFill>
            <a:srgbClr val="49404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6C8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8504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306618" y="1551320"/>
            <a:ext cx="21077381" cy="149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作业</a:t>
            </a:r>
            <a:endParaRPr lang="en-US" altLang="zh-CN" sz="4800" dirty="0">
              <a:latin typeface="+mn-ea"/>
              <a:ea typeface="+mn-ea"/>
            </a:endParaRPr>
          </a:p>
          <a:p>
            <a:pPr algn="l" hangingPunct="1"/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Shape 157"/>
          <p:cNvSpPr>
            <a:spLocks noGrp="1"/>
          </p:cNvSpPr>
          <p:nvPr>
            <p:ph type="ctrTitle" idx="4294967295"/>
          </p:nvPr>
        </p:nvSpPr>
        <p:spPr>
          <a:xfrm>
            <a:off x="1932336" y="11306588"/>
            <a:ext cx="9639391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6000" dirty="0">
                <a:solidFill>
                  <a:schemeClr val="bg1"/>
                </a:solidFill>
              </a:rPr>
              <a:t>“红包派发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7035" y="3581930"/>
            <a:ext cx="19322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800" b="1" dirty="0" smtClean="0">
                <a:solidFill>
                  <a:srgbClr val="7030A0"/>
                </a:solidFill>
                <a:latin typeface="+mn-ea"/>
                <a:ea typeface="+mn-ea"/>
              </a:rPr>
              <a:t>实现正态分布采样法的“红包派发”程序，要求有图形用户界面</a:t>
            </a:r>
            <a:endParaRPr lang="zh-CN" altLang="en-US" sz="48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800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4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51439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3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887706" y="4499340"/>
            <a:ext cx="608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a</a:t>
            </a:r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2416628" y="1600463"/>
            <a:ext cx="19822886" cy="8984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项目开发计划</a:t>
            </a:r>
          </a:p>
          <a:p>
            <a:pPr lvl="1" algn="l" hangingPunct="1"/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hangingPunct="1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hangingPunct="1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“抢红包”我们都很熟悉，也很喜欢，有人说他总结出来规律了：群里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个红包一定是金额最大的，你信吗？</a:t>
            </a:r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hangingPunct="1"/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hangingPunct="1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那么给定一定金额，怎么随机分配给多个红包呢？</a:t>
            </a:r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hangingPunct="1"/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hangingPunct="1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本项目研发“派发红包”程序，让每个红包的金额随机，使得“抢红包”的人找不到规律</a:t>
            </a:r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因为真的没有规律</a:t>
            </a:r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hangingPunct="1"/>
            <a:endParaRPr lang="zh-CN" altLang="en-US" sz="5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hangingPunct="1"/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717923" y="1788561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Shape 157"/>
          <p:cNvSpPr>
            <a:spLocks noGrp="1"/>
          </p:cNvSpPr>
          <p:nvPr>
            <p:ph type="ctrTitle" idx="4294967295"/>
          </p:nvPr>
        </p:nvSpPr>
        <p:spPr>
          <a:xfrm>
            <a:off x="1932337" y="11306588"/>
            <a:ext cx="9192863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zh-CN" altLang="en-US" sz="6000" dirty="0" smtClean="0">
                <a:solidFill>
                  <a:schemeClr val="bg1"/>
                </a:solidFill>
              </a:rPr>
              <a:t>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777" y="2841170"/>
            <a:ext cx="1695948" cy="2037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271" y="5089896"/>
            <a:ext cx="1828799" cy="2281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215" y="9184821"/>
            <a:ext cx="3189514" cy="23921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55368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306619" y="1551320"/>
            <a:ext cx="11240654" cy="451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功能描述</a:t>
            </a:r>
          </a:p>
          <a:p>
            <a:pPr algn="l" hangingPunct="1"/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157"/>
          <p:cNvSpPr>
            <a:spLocks noGrp="1"/>
          </p:cNvSpPr>
          <p:nvPr>
            <p:ph type="ctrTitle" idx="4294967295"/>
          </p:nvPr>
        </p:nvSpPr>
        <p:spPr>
          <a:xfrm>
            <a:off x="1932337" y="11306588"/>
            <a:ext cx="9573863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zh-CN" altLang="en-US" sz="6000" dirty="0" smtClean="0">
                <a:solidFill>
                  <a:schemeClr val="bg1"/>
                </a:solidFill>
              </a:rPr>
              <a:t>红包</a:t>
            </a:r>
            <a:r>
              <a:rPr lang="zh-CN" altLang="en-US" sz="6000" dirty="0">
                <a:solidFill>
                  <a:schemeClr val="bg1"/>
                </a:solidFill>
              </a:rPr>
              <a:t>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32337" y="3353330"/>
            <a:ext cx="17091294" cy="6196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单机版的“红包派发”，需要一个图形用户接口（窗口界面）；</a:t>
            </a:r>
            <a:endParaRPr lang="zh-CN" altLang="en-US" sz="4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输入接口：输入总金额、红包个数；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数据存储：每个红包的金额，保存在数组；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输出接口：按红包的派发顺序，显示各个红包的金额；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考虑数据持久化，需要把输入、输出保存到文件。</a:t>
            </a:r>
            <a:endParaRPr lang="zh-CN" altLang="en-US" sz="4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30228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06619" y="1570764"/>
            <a:ext cx="12123882" cy="2599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开发平台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 hangingPunct="1"/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2" name="Shape 157"/>
          <p:cNvSpPr>
            <a:spLocks noGrp="1"/>
          </p:cNvSpPr>
          <p:nvPr>
            <p:ph type="ctrTitle" idx="4294967295"/>
          </p:nvPr>
        </p:nvSpPr>
        <p:spPr>
          <a:xfrm>
            <a:off x="1932337" y="11306588"/>
            <a:ext cx="9573863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zh-CN" altLang="en-US" sz="6000" dirty="0" smtClean="0">
                <a:solidFill>
                  <a:schemeClr val="bg1"/>
                </a:solidFill>
              </a:rPr>
              <a:t>红包</a:t>
            </a:r>
            <a:r>
              <a:rPr lang="zh-CN" altLang="en-US" sz="6000" dirty="0">
                <a:solidFill>
                  <a:schemeClr val="bg1"/>
                </a:solidFill>
              </a:rPr>
              <a:t>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32337" y="2805829"/>
            <a:ext cx="17091294" cy="34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Windows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操作系统</a:t>
            </a:r>
            <a:endParaRPr lang="zh-CN" altLang="en-US" sz="4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Visual Studio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集成开发环境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1905000" lvl="2" indent="-635000" algn="l" hangingPunct="1">
              <a:spcBef>
                <a:spcPts val="5900"/>
              </a:spcBef>
              <a:buSzPct val="75000"/>
              <a:buFontTx/>
              <a:buChar char="•"/>
            </a:pPr>
            <a:r>
              <a:rPr lang="en-US" altLang="zh-CN" sz="4000" b="1" dirty="0" smtClean="0">
                <a:solidFill>
                  <a:srgbClr val="7030A0"/>
                </a:solidFill>
                <a:latin typeface="+mn-ea"/>
                <a:ea typeface="+mn-ea"/>
              </a:rPr>
              <a:t>C++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编程语言</a:t>
            </a:r>
            <a:endParaRPr lang="zh-CN" altLang="en-US" sz="4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 cstate="print"/>
          <a:srcRect r="58488" b="43862"/>
          <a:stretch>
            <a:fillRect/>
          </a:stretch>
        </p:blipFill>
        <p:spPr bwMode="auto">
          <a:xfrm>
            <a:off x="10668004" y="3163529"/>
            <a:ext cx="11041626" cy="839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79483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25527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Shape 157"/>
          <p:cNvSpPr>
            <a:spLocks noGrp="1"/>
          </p:cNvSpPr>
          <p:nvPr>
            <p:ph type="ctrTitle" idx="4294967295"/>
          </p:nvPr>
        </p:nvSpPr>
        <p:spPr>
          <a:xfrm>
            <a:off x="1932337" y="11306588"/>
            <a:ext cx="9192863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zh-CN" altLang="en-US" sz="6000" dirty="0" smtClean="0">
                <a:solidFill>
                  <a:schemeClr val="bg1"/>
                </a:solidFill>
              </a:rPr>
              <a:t>红包派发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3327" y="1545646"/>
            <a:ext cx="18739757" cy="8430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知识点、技术难点</a:t>
            </a: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数组（线性表）</a:t>
            </a:r>
            <a:endParaRPr lang="en-US" altLang="zh-CN" sz="4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en-US" altLang="zh-CN" sz="3200" kern="1200" dirty="0">
                <a:solidFill>
                  <a:srgbClr val="7030A0"/>
                </a:solidFill>
                <a:latin typeface="+mn-ea"/>
                <a:ea typeface="+mn-ea"/>
                <a:cs typeface="+mn-cs"/>
              </a:rPr>
              <a:t>1</a:t>
            </a:r>
            <a:r>
              <a:rPr lang="zh-CN" altLang="en-US" sz="3200" kern="1200" dirty="0">
                <a:solidFill>
                  <a:srgbClr val="7030A0"/>
                </a:solidFill>
                <a:latin typeface="+mn-ea"/>
                <a:ea typeface="+mn-ea"/>
                <a:cs typeface="+mn-cs"/>
              </a:rPr>
              <a:t>、</a:t>
            </a:r>
            <a:r>
              <a:rPr lang="en-US" altLang="zh-CN" sz="3200" kern="1200" dirty="0">
                <a:solidFill>
                  <a:srgbClr val="7030A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3200" kern="1200" dirty="0" smtClean="0">
                <a:solidFill>
                  <a:srgbClr val="7030A0"/>
                </a:solidFill>
                <a:latin typeface="+mn-ea"/>
                <a:ea typeface="+mn-ea"/>
                <a:cs typeface="+mn-cs"/>
              </a:rPr>
              <a:t>C/C++</a:t>
            </a:r>
            <a:r>
              <a:rPr lang="zh-CN" altLang="en-US" sz="3200" kern="1200" dirty="0" smtClean="0">
                <a:solidFill>
                  <a:srgbClr val="7030A0"/>
                </a:solidFill>
                <a:latin typeface="+mn-ea"/>
                <a:ea typeface="+mn-ea"/>
                <a:cs typeface="+mn-cs"/>
              </a:rPr>
              <a:t>中的数组，存储相同数据类型的一组数，通过“</a:t>
            </a:r>
            <a:r>
              <a:rPr lang="zh-CN" altLang="en-US" sz="3200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数组名</a:t>
            </a:r>
            <a:r>
              <a:rPr lang="en-US" altLang="zh-CN" sz="3200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[</a:t>
            </a:r>
            <a:r>
              <a:rPr lang="zh-CN" altLang="en-US" sz="3200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下标</a:t>
            </a:r>
            <a:r>
              <a:rPr lang="en-US" altLang="zh-CN" sz="3200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]</a:t>
            </a:r>
            <a:r>
              <a:rPr lang="zh-CN" altLang="en-US" sz="3200" kern="1200" dirty="0" smtClean="0">
                <a:solidFill>
                  <a:srgbClr val="7030A0"/>
                </a:solidFill>
                <a:latin typeface="+mn-ea"/>
                <a:ea typeface="+mn-ea"/>
                <a:cs typeface="+mn-cs"/>
              </a:rPr>
              <a:t>“来访问</a:t>
            </a:r>
            <a:endParaRPr lang="en-US" altLang="zh-CN" sz="4000" b="1" dirty="0" smtClean="0">
              <a:solidFill>
                <a:srgbClr val="7030A0"/>
              </a:solidFill>
              <a:latin typeface="+mn-ea"/>
              <a:ea typeface="+mn-ea"/>
              <a:cs typeface="+mn-cs"/>
            </a:endParaRP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en-US" altLang="zh-CN" sz="3200" kern="1200" dirty="0" smtClean="0">
                <a:solidFill>
                  <a:srgbClr val="FFC000"/>
                </a:solidFill>
                <a:latin typeface="+mn-ea"/>
                <a:ea typeface="+mn-ea"/>
                <a:cs typeface="+mn-cs"/>
                <a:sym typeface="Wingdings" pitchFamily="2" charset="2"/>
              </a:rPr>
              <a:t>—  </a:t>
            </a:r>
            <a:r>
              <a:rPr lang="zh-CN" altLang="en-US" sz="3200" kern="1200" dirty="0" smtClean="0">
                <a:solidFill>
                  <a:srgbClr val="FFC000"/>
                </a:solidFill>
                <a:latin typeface="+mn-ea"/>
                <a:ea typeface="+mn-ea"/>
                <a:cs typeface="+mn-cs"/>
                <a:sym typeface="Wingdings" pitchFamily="2" charset="2"/>
              </a:rPr>
              <a:t>在定义时必须确定数组的维度，在红包个数可变的应用场景下，定义红包数组时，我们必须预估红包个数的上限</a:t>
            </a:r>
            <a:endParaRPr lang="en-US" altLang="zh-CN" sz="3200" kern="1200" dirty="0">
              <a:solidFill>
                <a:srgbClr val="FFC000"/>
              </a:solidFill>
              <a:latin typeface="+mn-ea"/>
              <a:ea typeface="+mn-ea"/>
              <a:cs typeface="+mn-cs"/>
            </a:endParaRP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en-US" altLang="zh-CN" sz="3200" kern="1200" dirty="0" smtClean="0">
                <a:solidFill>
                  <a:srgbClr val="7030A0"/>
                </a:solidFill>
                <a:latin typeface="+mn-ea"/>
                <a:ea typeface="+mn-ea"/>
                <a:cs typeface="+mn-cs"/>
                <a:sym typeface="Wingdings" pitchFamily="2" charset="2"/>
              </a:rPr>
              <a:t>2</a:t>
            </a:r>
            <a:r>
              <a:rPr lang="zh-CN" altLang="en-US" sz="3200" kern="1200" dirty="0" smtClean="0">
                <a:solidFill>
                  <a:srgbClr val="7030A0"/>
                </a:solidFill>
                <a:latin typeface="+mn-ea"/>
                <a:ea typeface="+mn-ea"/>
                <a:cs typeface="+mn-cs"/>
                <a:sym typeface="Wingdings" pitchFamily="2" charset="2"/>
              </a:rPr>
              <a:t>、</a:t>
            </a:r>
            <a:r>
              <a:rPr lang="en-US" altLang="zh-CN" sz="3200" kern="1200" dirty="0" smtClean="0">
                <a:solidFill>
                  <a:srgbClr val="7030A0"/>
                </a:solidFill>
                <a:latin typeface="+mn-ea"/>
              </a:rPr>
              <a:t> C/C++</a:t>
            </a:r>
            <a:r>
              <a:rPr lang="zh-CN" altLang="en-US" sz="3200" kern="1200" dirty="0" smtClean="0">
                <a:solidFill>
                  <a:srgbClr val="7030A0"/>
                </a:solidFill>
                <a:latin typeface="+mn-ea"/>
              </a:rPr>
              <a:t>中的，可以采用指针，在堆空间申请动态数组，通过“</a:t>
            </a:r>
            <a:r>
              <a:rPr lang="zh-CN" altLang="en-US" sz="3200" kern="1200" dirty="0" smtClean="0">
                <a:solidFill>
                  <a:srgbClr val="FF0000"/>
                </a:solidFill>
                <a:latin typeface="+mn-ea"/>
              </a:rPr>
              <a:t>指针名</a:t>
            </a:r>
            <a:r>
              <a:rPr lang="en-US" altLang="zh-CN" sz="3200" kern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zh-CN" altLang="en-US" sz="3200" kern="1200" dirty="0" smtClean="0">
                <a:solidFill>
                  <a:srgbClr val="FF0000"/>
                </a:solidFill>
                <a:latin typeface="+mn-ea"/>
              </a:rPr>
              <a:t>下标</a:t>
            </a:r>
            <a:r>
              <a:rPr lang="en-US" altLang="zh-CN" sz="3200" kern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zh-CN" altLang="en-US" sz="3200" kern="1200" dirty="0" smtClean="0">
                <a:solidFill>
                  <a:srgbClr val="7030A0"/>
                </a:solidFill>
                <a:latin typeface="+mn-ea"/>
              </a:rPr>
              <a:t>“来访问</a:t>
            </a:r>
            <a:endParaRPr lang="en-US" altLang="zh-CN" sz="3200" kern="1200" dirty="0" smtClean="0">
              <a:solidFill>
                <a:srgbClr val="7030A0"/>
              </a:solidFill>
              <a:latin typeface="+mn-ea"/>
            </a:endParaRPr>
          </a:p>
          <a:p>
            <a:pPr marL="1270000" lvl="2" algn="l" hangingPunct="1">
              <a:spcBef>
                <a:spcPts val="5900"/>
              </a:spcBef>
              <a:buSzPct val="75000"/>
            </a:pPr>
            <a:r>
              <a:rPr lang="en-US" altLang="zh-CN" sz="3200" kern="1200" dirty="0" smtClean="0">
                <a:solidFill>
                  <a:srgbClr val="FFC000"/>
                </a:solidFill>
                <a:latin typeface="+mn-ea"/>
                <a:sym typeface="Wingdings" pitchFamily="2" charset="2"/>
              </a:rPr>
              <a:t>—  </a:t>
            </a:r>
            <a:r>
              <a:rPr lang="zh-CN" altLang="en-US" sz="3200" kern="1200" dirty="0" smtClean="0">
                <a:solidFill>
                  <a:srgbClr val="FFC000"/>
                </a:solidFill>
                <a:latin typeface="+mn-ea"/>
                <a:sym typeface="Wingdings" pitchFamily="2" charset="2"/>
              </a:rPr>
              <a:t>使用结束后，记得释放堆空间</a:t>
            </a:r>
            <a:endParaRPr lang="en-US" altLang="zh-CN" sz="3200" kern="1200" dirty="0" smtClean="0">
              <a:solidFill>
                <a:srgbClr val="FFC000"/>
              </a:solidFill>
              <a:latin typeface="+mn-ea"/>
            </a:endParaRPr>
          </a:p>
          <a:p>
            <a:pPr marL="914400" lvl="2" algn="l" defTabSz="914400" hangingPunct="1">
              <a:spcBef>
                <a:spcPct val="20000"/>
              </a:spcBef>
            </a:pPr>
            <a:endParaRPr lang="zh-CN" alt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78404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3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概要设计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b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306619" y="1551320"/>
            <a:ext cx="11240654" cy="451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/>
            <a:r>
              <a:rPr lang="zh-CN" altLang="en-US" sz="4800" b="1" dirty="0" smtClean="0">
                <a:latin typeface="+mn-ea"/>
                <a:ea typeface="+mn-ea"/>
              </a:rPr>
              <a:t>系统架构</a:t>
            </a:r>
          </a:p>
          <a:p>
            <a:pPr algn="l" hangingPunct="1"/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7913" y="177223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157"/>
          <p:cNvSpPr>
            <a:spLocks noGrp="1"/>
          </p:cNvSpPr>
          <p:nvPr>
            <p:ph type="ctrTitle" idx="4294967295"/>
          </p:nvPr>
        </p:nvSpPr>
        <p:spPr>
          <a:xfrm>
            <a:off x="1932337" y="11306588"/>
            <a:ext cx="9573863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zh-CN" altLang="en-US" sz="6000" dirty="0" smtClean="0">
                <a:solidFill>
                  <a:schemeClr val="bg1"/>
                </a:solidFill>
              </a:rPr>
              <a:t>红包</a:t>
            </a:r>
            <a:r>
              <a:rPr lang="zh-CN" altLang="en-US" sz="6000" dirty="0">
                <a:solidFill>
                  <a:schemeClr val="bg1"/>
                </a:solidFill>
              </a:rPr>
              <a:t>派发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381545" y="3816151"/>
            <a:ext cx="3282043" cy="96480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t>界面</a:t>
            </a:r>
            <a:r>
              <a:rPr lang="zh-CN" altLang="en-US" sz="4800" dirty="0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t>设计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845675" y="4780599"/>
            <a:ext cx="230776" cy="718457"/>
          </a:xfrm>
          <a:prstGeom prst="downArrow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373925" y="5498847"/>
            <a:ext cx="3282043" cy="96480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t>输入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899559" y="6479374"/>
            <a:ext cx="230776" cy="718457"/>
          </a:xfrm>
          <a:prstGeom prst="downArrow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81545" y="7214857"/>
            <a:ext cx="3282043" cy="93075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t>功能模块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6845675" y="8161925"/>
            <a:ext cx="230776" cy="718457"/>
          </a:xfrm>
          <a:prstGeom prst="downArrow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81545" y="8880382"/>
            <a:ext cx="3282043" cy="96480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t>输出展示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 l="27730" t="23159" r="32621" b="24921"/>
          <a:stretch>
            <a:fillRect/>
          </a:stretch>
        </p:blipFill>
        <p:spPr bwMode="auto">
          <a:xfrm>
            <a:off x="10500852" y="1002890"/>
            <a:ext cx="11533238" cy="849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15873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1033</Words>
  <Application>Microsoft Office PowerPoint</Application>
  <PresentationFormat>自定义</PresentationFormat>
  <Paragraphs>273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White</vt:lpstr>
      <vt:lpstr>幻灯片 1</vt:lpstr>
      <vt:lpstr>幻灯片 2</vt:lpstr>
      <vt:lpstr>幻灯片 3</vt:lpstr>
      <vt:lpstr>“红包派发</vt:lpstr>
      <vt:lpstr>“红包派发</vt:lpstr>
      <vt:lpstr>“红包派发</vt:lpstr>
      <vt:lpstr>“红包派发</vt:lpstr>
      <vt:lpstr>幻灯片 8</vt:lpstr>
      <vt:lpstr>“红包派发</vt:lpstr>
      <vt:lpstr>“红包派发</vt:lpstr>
      <vt:lpstr>“红包派发</vt:lpstr>
      <vt:lpstr>幻灯片 12</vt:lpstr>
      <vt:lpstr>“红包派发</vt:lpstr>
      <vt:lpstr>“红包派发</vt:lpstr>
      <vt:lpstr>“红包派发</vt:lpstr>
      <vt:lpstr>“红包派发</vt:lpstr>
      <vt:lpstr>幻灯片 17</vt:lpstr>
      <vt:lpstr>“红包派发</vt:lpstr>
      <vt:lpstr>“红包派发</vt:lpstr>
      <vt:lpstr>“红包派发</vt:lpstr>
      <vt:lpstr>“红包派发</vt:lpstr>
      <vt:lpstr>“红包派发</vt:lpstr>
      <vt:lpstr>“红包派发</vt:lpstr>
      <vt:lpstr>“红包派发</vt:lpstr>
      <vt:lpstr>幻灯片 25</vt:lpstr>
      <vt:lpstr>“红包派发</vt:lpstr>
      <vt:lpstr>“红包派发</vt:lpstr>
      <vt:lpstr>“红包派发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liurf</dc:creator>
  <cp:lastModifiedBy>user</cp:lastModifiedBy>
  <cp:revision>110</cp:revision>
  <dcterms:modified xsi:type="dcterms:W3CDTF">2018-07-12T05:46:51Z</dcterms:modified>
</cp:coreProperties>
</file>