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1" r:id="rId2"/>
    <p:sldId id="258" r:id="rId3"/>
    <p:sldId id="260" r:id="rId4"/>
    <p:sldId id="280" r:id="rId5"/>
    <p:sldId id="267" r:id="rId6"/>
    <p:sldId id="277" r:id="rId7"/>
    <p:sldId id="275" r:id="rId8"/>
    <p:sldId id="274" r:id="rId9"/>
    <p:sldId id="265" r:id="rId10"/>
    <p:sldId id="273" r:id="rId11"/>
  </p:sldIdLst>
  <p:sldSz cx="18288000" cy="10287000"/>
  <p:notesSz cx="6858000" cy="9144000"/>
  <p:embeddedFontLst>
    <p:embeddedFont>
      <p:font typeface="Abadi" panose="020B060402010402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Eras Bold ITC" panose="020B0907030504020204" pitchFamily="34" charset="0"/>
      <p:regular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A26D5-95AC-466D-AA50-036CCAB7A04C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CC32-4603-4790-AA27-3850DB97B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CC32-4603-4790-AA27-3850DB97BB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0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mr-sb.de/news/Dsregul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029D8B0-95B8-402B-61AD-AFFA105A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A4665283-96D0-DC4E-2118-C2AAC4EA39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7100" cy="2534760"/>
          </a:xfrm>
          <a:prstGeom prst="rect">
            <a:avLst/>
          </a:prstGeom>
          <a:noFill/>
          <a:ln w="0">
            <a:noFill/>
          </a:ln>
        </p:spPr>
        <p:txBody>
          <a:bodyPr lIns="135000" tIns="67500" rIns="135000" bIns="6750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6000" spc="-2">
                <a:solidFill>
                  <a:srgbClr val="000000"/>
                </a:solidFill>
                <a:latin typeface="Calibri Light"/>
              </a:rPr>
              <a:t>Review on</a:t>
            </a:r>
            <a:br>
              <a:rPr lang="en-US" sz="6000"/>
            </a:br>
            <a:r>
              <a:rPr lang="en-US" sz="6000">
                <a:latin typeface="Calibri Light" panose="020F0302020204030204" pitchFamily="34" charset="0"/>
                <a:cs typeface="Calibri Light" panose="020F0302020204030204" pitchFamily="34" charset="0"/>
              </a:rPr>
              <a:t>Building a Secure Digital Signature System       </a:t>
            </a:r>
            <a:br>
              <a:rPr lang="en-US" sz="6000"/>
            </a:br>
            <a:endParaRPr lang="en-US" sz="600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D1E114CF-6283-DA11-910B-0A81B5EA023D}"/>
              </a:ext>
            </a:extLst>
          </p:cNvPr>
          <p:cNvSpPr txBox="1">
            <a:spLocks/>
          </p:cNvSpPr>
          <p:nvPr/>
        </p:nvSpPr>
        <p:spPr>
          <a:xfrm>
            <a:off x="900" y="2306880"/>
            <a:ext cx="18287100" cy="7979040"/>
          </a:xfrm>
          <a:prstGeom prst="rect">
            <a:avLst/>
          </a:prstGeom>
          <a:noFill/>
          <a:ln w="0">
            <a:noFill/>
          </a:ln>
        </p:spPr>
        <p:txBody>
          <a:bodyPr lIns="135000" tIns="67500" rIns="135000" bIns="67500" anchor="t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440" indent="0" algn="ctr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2700" spc="-2">
                <a:solidFill>
                  <a:srgbClr val="333333"/>
                </a:solidFill>
                <a:latin typeface="Times New Roman"/>
              </a:rPr>
              <a:t>DILEEP REDDY _ 2010030416</a:t>
            </a:r>
          </a:p>
          <a:p>
            <a:pPr marL="370440" indent="0" algn="ctr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IN" sz="2700" spc="-2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DIMPLE _ 2010030436</a:t>
            </a:r>
          </a:p>
          <a:p>
            <a:pPr marL="370440" indent="0" algn="ctr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IN" sz="2700" spc="-2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SIRISHA _ 2010030438</a:t>
            </a:r>
          </a:p>
          <a:p>
            <a:pPr marL="370440" indent="0" algn="ctr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IN" sz="2700" spc="-2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ROSHAN _ 2010030441</a:t>
            </a:r>
          </a:p>
          <a:p>
            <a:pPr marL="370440" indent="0" algn="just">
              <a:lnSpc>
                <a:spcPct val="20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2700" spc="-2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2700" spc="-2">
                <a:solidFill>
                  <a:srgbClr val="333333"/>
                </a:solidFill>
                <a:latin typeface="Times New Roman"/>
              </a:rPr>
              <a:t>Dr. S. Balaji </a:t>
            </a: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2700" spc="-2">
                <a:solidFill>
                  <a:srgbClr val="333333"/>
                </a:solidFill>
                <a:latin typeface="Times New Roman"/>
              </a:rPr>
              <a:t>Professor</a:t>
            </a: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endParaRPr lang="en-IN" sz="27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lnSpc>
                <a:spcPct val="9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4200" spc="-2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4200" spc="-2">
              <a:solidFill>
                <a:srgbClr val="000000"/>
              </a:solidFill>
              <a:latin typeface="Arial"/>
            </a:endParaRPr>
          </a:p>
          <a:p>
            <a:pPr marL="370440" indent="0" algn="ctr">
              <a:lnSpc>
                <a:spcPct val="9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r>
              <a:rPr lang="en-US" sz="4200" spc="-2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4200" spc="-2">
              <a:solidFill>
                <a:srgbClr val="000000"/>
              </a:solidFill>
              <a:latin typeface="Arial"/>
            </a:endParaRPr>
          </a:p>
          <a:p>
            <a:pPr marL="370440" indent="0">
              <a:lnSpc>
                <a:spcPct val="90000"/>
              </a:lnSpc>
              <a:spcBef>
                <a:spcPts val="1502"/>
              </a:spcBef>
              <a:buFont typeface="Arial" pitchFamily="34" charset="0"/>
              <a:buNone/>
              <a:tabLst>
                <a:tab pos="0" algn="l"/>
              </a:tabLst>
            </a:pPr>
            <a:endParaRPr lang="en-IN" sz="4200" spc="-2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995D1A-05F1-4E29-9651-67E4B42B9BB7}"/>
              </a:ext>
            </a:extLst>
          </p:cNvPr>
          <p:cNvSpPr txBox="1"/>
          <p:nvPr/>
        </p:nvSpPr>
        <p:spPr>
          <a:xfrm>
            <a:off x="2514600" y="3771900"/>
            <a:ext cx="14173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5000" b="1" dirty="0">
                <a:solidFill>
                  <a:schemeClr val="accent5">
                    <a:lumMod val="50000"/>
                  </a:schemeClr>
                </a:solidFill>
                <a:latin typeface="Eras Bold ITC" panose="020B0907030504020204" pitchFamily="34" charset="0"/>
              </a:rPr>
              <a:t>THANK   YOU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29D8B0-95B8-402B-61AD-AFFA105A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859000" y="7540384"/>
            <a:ext cx="3472856" cy="20773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2B89B2-DFE4-48F3-8481-32539CE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16992600" cy="8192830"/>
          </a:xfrm>
        </p:spPr>
        <p:txBody>
          <a:bodyPr>
            <a:normAutofit/>
          </a:bodyPr>
          <a:lstStyle/>
          <a:p>
            <a:pPr marL="36900" indent="0">
              <a:buFont typeface="Wingdings 2" charset="2"/>
              <a:buNone/>
            </a:pPr>
            <a:r>
              <a:rPr lang="en-US" sz="8000" b="1" dirty="0">
                <a:solidFill>
                  <a:schemeClr val="bg2">
                    <a:lumMod val="10000"/>
                  </a:schemeClr>
                </a:solidFill>
              </a:rPr>
              <a:t>                           Overview</a:t>
            </a:r>
          </a:p>
          <a:p>
            <a:pPr marL="36900" indent="0">
              <a:buFont typeface="Wingdings 2" charset="2"/>
              <a:buNone/>
            </a:pPr>
            <a:endParaRPr lang="en-US" sz="8000" b="1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Introduction</a:t>
            </a: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Objectives of the project</a:t>
            </a: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spc="-2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Proposed Methodology/Architecture/Algorithm/Technique/</a:t>
            </a:r>
            <a:r>
              <a:rPr lang="en-US" sz="4800" spc="-2" dirty="0" err="1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etc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Implementation Details</a:t>
            </a: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Results</a:t>
            </a:r>
          </a:p>
          <a:p>
            <a:pPr marL="7227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References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99BE1F-6C4F-5EB5-4B32-7ACA4414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DD0139A-2669-4483-A28B-7668B45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3288"/>
            <a:ext cx="16306800" cy="1820862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Introduction</a:t>
            </a:r>
            <a:endParaRPr lang="en-IN" sz="8000" dirty="0">
              <a:latin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83DF602-DF2B-E508-FB8E-3237240E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862D8502-4551-1A25-C5C2-38EF47018928}"/>
              </a:ext>
            </a:extLst>
          </p:cNvPr>
          <p:cNvSpPr txBox="1">
            <a:spLocks/>
          </p:cNvSpPr>
          <p:nvPr/>
        </p:nvSpPr>
        <p:spPr>
          <a:xfrm>
            <a:off x="201547" y="3086100"/>
            <a:ext cx="17884905" cy="617220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t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300" b="1" spc="-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Our Secure Digital Signature System project aims to provide the integrity and authenticity of digital documents, ensuring they remain unaltered and originating from verified sources in the digital systems.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300" b="1" spc="-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300" b="1" spc="-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Building a user-friendly graphical interface to simplifies the complex process of generating and verifying digital signatures, making it accessible even to non-technical users.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300" b="1" spc="-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300" b="1" spc="-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Using a Key management mechanism which safeguards keys from unauthorized access.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300" b="1" spc="-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300" b="1" spc="-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Implementing established standards such as RSA which are the foundation for generating secure digital signatures.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DD0139A-2669-4483-A28B-7668B45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700"/>
            <a:ext cx="16306800" cy="1820862"/>
          </a:xfrm>
        </p:spPr>
        <p:txBody>
          <a:bodyPr>
            <a:normAutofit/>
          </a:bodyPr>
          <a:lstStyle/>
          <a:p>
            <a:r>
              <a:rPr lang="en-US" sz="8000" b="1" spc="-2" dirty="0">
                <a:solidFill>
                  <a:srgbClr val="000000"/>
                </a:solidFill>
                <a:latin typeface="+mn-lt"/>
              </a:rPr>
              <a:t>Objectives of the Project</a:t>
            </a:r>
            <a:endParaRPr lang="en-IN" sz="8000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52D666-5CD5-4FD5-B001-E0C5F29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5594"/>
            <a:ext cx="17373600" cy="4838700"/>
          </a:xfrm>
        </p:spPr>
        <p:txBody>
          <a:bodyPr>
            <a:normAutofit fontScale="25000" lnSpcReduction="20000"/>
          </a:bodyPr>
          <a:lstStyle/>
          <a:p>
            <a:pPr indent="0" algn="just">
              <a:lnSpc>
                <a:spcPct val="150000"/>
              </a:lnSpc>
              <a:spcBef>
                <a:spcPts val="1502"/>
              </a:spcBef>
              <a:buNone/>
              <a:tabLst>
                <a:tab pos="0" algn="l"/>
              </a:tabLst>
            </a:pPr>
            <a:r>
              <a:rPr lang="en-US" sz="12800" b="1" dirty="0">
                <a:solidFill>
                  <a:schemeClr val="accent5">
                    <a:lumMod val="75000"/>
                  </a:schemeClr>
                </a:solidFill>
              </a:rPr>
              <a:t>Design and create an intuitive graphical user interface (GUI) that streamlines the generation and verification of digital signatures, accommodating users of diverse technical backgrounds.</a:t>
            </a:r>
          </a:p>
          <a:p>
            <a:pPr indent="0" algn="just">
              <a:spcBef>
                <a:spcPts val="1502"/>
              </a:spcBef>
              <a:buNone/>
              <a:tabLst>
                <a:tab pos="0" algn="l"/>
              </a:tabLst>
            </a:pPr>
            <a:endParaRPr lang="en-US" sz="12800" dirty="0">
              <a:latin typeface="Söhne"/>
            </a:endParaRPr>
          </a:p>
          <a:p>
            <a:pPr marL="857250" indent="-514350" algn="just">
              <a:spcBef>
                <a:spcPts val="1502"/>
              </a:spcBef>
              <a:tabLst>
                <a:tab pos="0" algn="l"/>
              </a:tabLst>
            </a:pPr>
            <a:r>
              <a:rPr lang="en-US" sz="12800" b="1" dirty="0">
                <a:solidFill>
                  <a:srgbClr val="002060"/>
                </a:solidFill>
              </a:rPr>
              <a:t>Authentication and Integrity</a:t>
            </a:r>
            <a:r>
              <a:rPr lang="en-US" sz="128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sz="1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800" dirty="0">
                <a:solidFill>
                  <a:schemeClr val="accent5">
                    <a:lumMod val="75000"/>
                  </a:schemeClr>
                </a:solidFill>
              </a:rPr>
              <a:t>Ensure the authenticity and integrity of electronic documents and messages by providing a reliable method for verifying the identity of the sender and detecting any unauthorized modifications.</a:t>
            </a:r>
          </a:p>
          <a:p>
            <a:pPr marL="857250" indent="-514350" algn="just">
              <a:spcBef>
                <a:spcPts val="1502"/>
              </a:spcBef>
              <a:tabLst>
                <a:tab pos="0" algn="l"/>
              </a:tabLst>
            </a:pPr>
            <a:r>
              <a:rPr lang="en-US" sz="12800" b="1" dirty="0">
                <a:solidFill>
                  <a:srgbClr val="002060"/>
                </a:solidFill>
              </a:rPr>
              <a:t>Secure Communication: </a:t>
            </a:r>
            <a:r>
              <a:rPr lang="en-US" sz="12800" dirty="0">
                <a:solidFill>
                  <a:schemeClr val="accent5">
                    <a:lumMod val="75000"/>
                  </a:schemeClr>
                </a:solidFill>
              </a:rPr>
              <a:t>Enable secure communication by allowing users to digitally sign and verify documents, assuring that sensitive information remains confidential and unaltered during transmission.</a:t>
            </a:r>
          </a:p>
          <a:p>
            <a:pPr marL="857250" indent="-514350" algn="just">
              <a:spcBef>
                <a:spcPts val="1502"/>
              </a:spcBef>
              <a:tabLst>
                <a:tab pos="0" algn="l"/>
              </a:tabLst>
            </a:pPr>
            <a:r>
              <a:rPr lang="en-US" sz="12800" b="1" dirty="0">
                <a:solidFill>
                  <a:srgbClr val="002060"/>
                </a:solidFill>
              </a:rPr>
              <a:t>Timestamping:</a:t>
            </a:r>
            <a:r>
              <a:rPr lang="en-US" sz="12800" dirty="0">
                <a:solidFill>
                  <a:srgbClr val="002060"/>
                </a:solidFill>
              </a:rPr>
              <a:t> </a:t>
            </a:r>
            <a:r>
              <a:rPr lang="en-US" sz="12800" dirty="0">
                <a:solidFill>
                  <a:schemeClr val="accent5">
                    <a:lumMod val="75000"/>
                  </a:schemeClr>
                </a:solidFill>
              </a:rPr>
              <a:t>Integrate timestamping capabilities to provide proof of the timing of signature creation, further enhancing the credibility and legal standing of digital signatures.</a:t>
            </a:r>
          </a:p>
          <a:p>
            <a:pPr marL="857250" indent="-514350" algn="just">
              <a:spcBef>
                <a:spcPts val="1502"/>
              </a:spcBef>
              <a:tabLst>
                <a:tab pos="0" algn="l"/>
              </a:tabLst>
            </a:pPr>
            <a:r>
              <a:rPr lang="en-US" sz="12800" b="1" dirty="0">
                <a:solidFill>
                  <a:srgbClr val="002060"/>
                </a:solidFill>
              </a:rPr>
              <a:t>Security</a:t>
            </a:r>
            <a:r>
              <a:rPr lang="en-US" sz="128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sz="12800" dirty="0">
                <a:solidFill>
                  <a:schemeClr val="accent5">
                    <a:lumMod val="75000"/>
                  </a:schemeClr>
                </a:solidFill>
              </a:rPr>
              <a:t> Follow best practices in software development and cryptography to create a system that is resistant to common attacks, such as forgery, replay attacks, and unauthorized access.</a:t>
            </a:r>
            <a:endParaRPr lang="en-US" sz="12800" spc="-2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6000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83DF602-DF2B-E508-FB8E-3237240E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BB5EC-4E1F-4075-9BF8-16646BF14495}"/>
              </a:ext>
            </a:extLst>
          </p:cNvPr>
          <p:cNvSpPr txBox="1"/>
          <p:nvPr/>
        </p:nvSpPr>
        <p:spPr>
          <a:xfrm>
            <a:off x="609600" y="723900"/>
            <a:ext cx="12344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spc="-2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Methodology</a:t>
            </a: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4A3F0A-0D01-6835-6732-02B56984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F064A89-FDBE-C1C9-EE87-BEE2DFAA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05100"/>
            <a:ext cx="15391715" cy="6493049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FDC2E-B986-4C61-B420-F1B3E41CBB3C}"/>
              </a:ext>
            </a:extLst>
          </p:cNvPr>
          <p:cNvSpPr txBox="1"/>
          <p:nvPr/>
        </p:nvSpPr>
        <p:spPr>
          <a:xfrm>
            <a:off x="381000" y="2623364"/>
            <a:ext cx="1752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4800" b="1" strike="noStrike" spc="-1" dirty="0">
                <a:solidFill>
                  <a:schemeClr val="tx2">
                    <a:lumMod val="50000"/>
                  </a:schemeClr>
                </a:solidFill>
                <a:latin typeface="Times New Roman"/>
              </a:rPr>
              <a:t>Cryptographic Algorithm</a:t>
            </a:r>
            <a:r>
              <a:rPr lang="en-IN" sz="4800" b="1" dirty="0">
                <a:solidFill>
                  <a:schemeClr val="tx2">
                    <a:lumMod val="50000"/>
                  </a:schemeClr>
                </a:solidFill>
                <a:effectLst/>
              </a:rPr>
              <a:t>:</a:t>
            </a:r>
          </a:p>
          <a:p>
            <a:pPr marL="36900" indent="0">
              <a:buNone/>
            </a:pPr>
            <a:endParaRPr lang="en-IN" sz="4800" b="1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Plain text is converted into unreadable text which is known as cryptographic Algorithm.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RSA Algorithm which uses Asymmetric-key cryptography.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Both sender and receiver share a two keys to encrypt and decrypt the text.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Public to encrypt and Private to decrypt.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Hashing concept is used to secure data of the documents which is a unique code for the given key. 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4A3F0A-0D01-6835-6732-02B56984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847BE3-C305-273B-D73D-951A9CDA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29411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sz="8900" b="1" strike="noStrike" spc="-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Implementation Details</a:t>
            </a:r>
            <a:br>
              <a:rPr lang="en-US" sz="4400" b="1" strike="noStrike" spc="-1" dirty="0">
                <a:solidFill>
                  <a:schemeClr val="tx2">
                    <a:lumMod val="50000"/>
                  </a:schemeClr>
                </a:solidFill>
                <a:latin typeface="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09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738"/>
            <a:ext cx="18287997" cy="23639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52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7" y="-7961666"/>
            <a:ext cx="2364669" cy="18288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8151" y="1479"/>
            <a:ext cx="6455133" cy="236319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1F4AB-1E44-44EA-BC78-01E912DF6955}"/>
              </a:ext>
            </a:extLst>
          </p:cNvPr>
          <p:cNvSpPr txBox="1"/>
          <p:nvPr/>
        </p:nvSpPr>
        <p:spPr>
          <a:xfrm>
            <a:off x="1049571" y="529740"/>
            <a:ext cx="10636950" cy="134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C5CE065-BFC3-67BA-ACB6-DC283CD7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49600" y="-60959"/>
            <a:ext cx="2438399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B93DC-39B8-5B62-0B04-01441BE388C5}"/>
              </a:ext>
            </a:extLst>
          </p:cNvPr>
          <p:cNvSpPr txBox="1"/>
          <p:nvPr/>
        </p:nvSpPr>
        <p:spPr>
          <a:xfrm>
            <a:off x="457200" y="2788633"/>
            <a:ext cx="9676970" cy="17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a typeface="+mj-ea"/>
                <a:cs typeface="+mj-cs"/>
              </a:rPr>
              <a:t>Signing a document:</a:t>
            </a:r>
            <a:endParaRPr lang="en-US" sz="4000" dirty="0">
              <a:solidFill>
                <a:schemeClr val="accent5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E5F06-1445-F21D-C506-782C6A49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1" y="4762500"/>
            <a:ext cx="9709169" cy="4194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914BA-6ABD-57EC-C11E-F7BC4D2A9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03" r="2703"/>
          <a:stretch/>
        </p:blipFill>
        <p:spPr>
          <a:xfrm>
            <a:off x="10446881" y="4724400"/>
            <a:ext cx="7400878" cy="4345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2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738"/>
            <a:ext cx="18287997" cy="23639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52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7" y="-7961666"/>
            <a:ext cx="2364669" cy="18288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8151" y="1479"/>
            <a:ext cx="6455133" cy="236319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1F4AB-1E44-44EA-BC78-01E912DF6955}"/>
              </a:ext>
            </a:extLst>
          </p:cNvPr>
          <p:cNvSpPr txBox="1"/>
          <p:nvPr/>
        </p:nvSpPr>
        <p:spPr>
          <a:xfrm>
            <a:off x="1049571" y="529740"/>
            <a:ext cx="10636950" cy="134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C5CE065-BFC3-67BA-ACB6-DC283CD7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49600" y="-60959"/>
            <a:ext cx="2438399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B93DC-39B8-5B62-0B04-01441BE388C5}"/>
              </a:ext>
            </a:extLst>
          </p:cNvPr>
          <p:cNvSpPr txBox="1"/>
          <p:nvPr/>
        </p:nvSpPr>
        <p:spPr>
          <a:xfrm>
            <a:off x="457197" y="2607131"/>
            <a:ext cx="9676970" cy="17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a typeface="+mj-ea"/>
                <a:cs typeface="+mj-cs"/>
              </a:rPr>
              <a:t>Verifying a document:</a:t>
            </a:r>
            <a:endParaRPr lang="en-US" sz="4000" dirty="0">
              <a:solidFill>
                <a:schemeClr val="accent5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0D3D7F-7BEC-9E6B-DA98-10EC1948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" y="4305300"/>
            <a:ext cx="7497225" cy="4701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EC359F-75FB-86C2-834C-4019C4C4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027" y="4594859"/>
            <a:ext cx="9611776" cy="4002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86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58BAA-EE17-4859-BE52-BEEFEF3C678E}"/>
              </a:ext>
            </a:extLst>
          </p:cNvPr>
          <p:cNvSpPr txBox="1"/>
          <p:nvPr/>
        </p:nvSpPr>
        <p:spPr>
          <a:xfrm>
            <a:off x="533400" y="7239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</a:schemeClr>
                </a:solidFill>
              </a:rPr>
              <a:t>REFERENCES:</a:t>
            </a:r>
            <a:endParaRPr lang="en-IN" sz="8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8BCFB0-86A0-0195-AD8B-4A5CAD9D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89" y="16768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ceHolder 2">
            <a:extLst>
              <a:ext uri="{FF2B5EF4-FFF2-40B4-BE49-F238E27FC236}">
                <a16:creationId xmlns:a16="http://schemas.microsoft.com/office/drawing/2014/main" id="{C210CD6A-5383-F654-C7BF-E13392EA38DA}"/>
              </a:ext>
            </a:extLst>
          </p:cNvPr>
          <p:cNvSpPr txBox="1">
            <a:spLocks/>
          </p:cNvSpPr>
          <p:nvPr/>
        </p:nvSpPr>
        <p:spPr>
          <a:xfrm>
            <a:off x="144284" y="2705100"/>
            <a:ext cx="17999431" cy="6525900"/>
          </a:xfrm>
          <a:prstGeom prst="rect">
            <a:avLst/>
          </a:prstGeom>
          <a:noFill/>
          <a:ln w="0">
            <a:noFill/>
          </a:ln>
        </p:spPr>
        <p:txBody>
          <a:bodyPr lIns="135000" tIns="67500" rIns="135000" bIns="6750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HTML 4.01 Specification, World Wide Web Consortium (W3C) specification, Dec. 1999; www.w3.org/ TR/html401.</a:t>
            </a: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2.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Capicom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Reference, Microsoft, 2012; http://msdn. microsoft.com/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-us/library/aa375732(VS.85).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Aspx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S. Mazumdar, “XML Digital Signature Tool,” Mozilla Add-Ons, 2012; https://addons.mozilla.org/en-Us/ thunderbird/addon/xml-digital-signature-tool.</a:t>
            </a: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[I 1A.Herzberg. Personal Communication</a:t>
            </a: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[2]A.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Rossanagel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. “Digital Signature Regulation and European Trends.”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http://www.emr-sb.de/news/Dsregulation.pdf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[3]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CBrenn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. Summary of the Australian Law on Electronic signatures. http://rechten.kub.n.lsimone/bretm.htm </a:t>
            </a: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[4]Digital Signature Trust.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Certainsend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Security: A Brief Technical Overview, http:l/www.trustdst.com/prod_scrv/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certainsendtech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-overview. html </a:t>
            </a:r>
          </a:p>
          <a:p>
            <a:pPr marL="1114425" indent="-771525" algn="just">
              <a:spcBef>
                <a:spcPts val="1502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IN" sz="2800" spc="-2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Introduction to Modern Cryptography  Mihir </a:t>
            </a:r>
            <a:r>
              <a:rPr lang="en-IN" sz="2800" spc="-2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Bellare</a:t>
            </a:r>
            <a:r>
              <a:rPr lang="en-IN" sz="2800" spc="-2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, Phillip </a:t>
            </a:r>
            <a:r>
              <a:rPr lang="en-IN" sz="2800" spc="-2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Rogaway</a:t>
            </a:r>
            <a:r>
              <a:rPr lang="en-IN" sz="2800" spc="-2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594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 (body)</vt:lpstr>
      <vt:lpstr>Calibri Light</vt:lpstr>
      <vt:lpstr>inter-regular</vt:lpstr>
      <vt:lpstr>Eras Bold ITC</vt:lpstr>
      <vt:lpstr>Söhne</vt:lpstr>
      <vt:lpstr>Wingdings 2</vt:lpstr>
      <vt:lpstr>Arial</vt:lpstr>
      <vt:lpstr>Abadi</vt:lpstr>
      <vt:lpstr>Wingdings</vt:lpstr>
      <vt:lpstr>Times New Roman</vt:lpstr>
      <vt:lpstr>Calibri</vt:lpstr>
      <vt:lpstr>Office Theme</vt:lpstr>
      <vt:lpstr>PowerPoint Presentation</vt:lpstr>
      <vt:lpstr>PowerPoint Presentation</vt:lpstr>
      <vt:lpstr>Introduction</vt:lpstr>
      <vt:lpstr>Objectives of the Project</vt:lpstr>
      <vt:lpstr>PowerPoint Presentation</vt:lpstr>
      <vt:lpstr>Implementation Details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</dc:title>
  <dc:creator>Srinivas Susheela</dc:creator>
  <cp:lastModifiedBy>Pooji tha</cp:lastModifiedBy>
  <cp:revision>29</cp:revision>
  <dcterms:created xsi:type="dcterms:W3CDTF">2006-08-16T00:00:00Z</dcterms:created>
  <dcterms:modified xsi:type="dcterms:W3CDTF">2023-11-07T16:24:23Z</dcterms:modified>
  <dc:identifier>DAE3X3P4L2A</dc:identifier>
</cp:coreProperties>
</file>