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0"/>
  </p:notesMasterIdLst>
  <p:sldIdLst>
    <p:sldId id="256" r:id="rId2"/>
    <p:sldId id="258" r:id="rId3"/>
    <p:sldId id="308" r:id="rId4"/>
    <p:sldId id="307" r:id="rId5"/>
    <p:sldId id="257" r:id="rId6"/>
    <p:sldId id="309" r:id="rId7"/>
    <p:sldId id="310" r:id="rId8"/>
    <p:sldId id="304" r:id="rId9"/>
    <p:sldId id="318" r:id="rId10"/>
    <p:sldId id="302" r:id="rId11"/>
    <p:sldId id="260" r:id="rId12"/>
    <p:sldId id="294" r:id="rId13"/>
    <p:sldId id="295" r:id="rId14"/>
    <p:sldId id="296" r:id="rId15"/>
    <p:sldId id="261" r:id="rId16"/>
    <p:sldId id="293" r:id="rId17"/>
    <p:sldId id="262" r:id="rId18"/>
    <p:sldId id="298" r:id="rId19"/>
    <p:sldId id="303" r:id="rId20"/>
    <p:sldId id="312" r:id="rId21"/>
    <p:sldId id="311" r:id="rId22"/>
    <p:sldId id="313" r:id="rId23"/>
    <p:sldId id="314" r:id="rId24"/>
    <p:sldId id="315" r:id="rId25"/>
    <p:sldId id="316" r:id="rId26"/>
    <p:sldId id="317" r:id="rId27"/>
    <p:sldId id="300" r:id="rId28"/>
    <p:sldId id="301" r:id="rId29"/>
  </p:sldIdLst>
  <p:sldSz cx="9144000" cy="5143500" type="screen16x9"/>
  <p:notesSz cx="6858000" cy="9144000"/>
  <p:embeddedFontLst>
    <p:embeddedFont>
      <p:font typeface="Arial Narrow" panose="020B0606020202030204" pitchFamily="34" charset="0"/>
      <p:regular r:id="rId31"/>
      <p:bold r:id="rId32"/>
      <p:italic r:id="rId33"/>
      <p:boldItalic r:id="rId34"/>
    </p:embeddedFont>
    <p:embeddedFont>
      <p:font typeface="Bebas Neue" panose="020B0606020202050201" pitchFamily="34" charset="0"/>
      <p:regular r:id="rId35"/>
    </p:embeddedFont>
    <p:embeddedFont>
      <p:font typeface="Fira Sans Condensed Light" panose="020B0403050000020004" pitchFamily="34" charset="0"/>
      <p:regular r:id="rId36"/>
      <p:italic r:id="rId37"/>
    </p:embeddedFont>
    <p:embeddedFont>
      <p:font typeface="Nunito" pitchFamily="2" charset="0"/>
      <p:regular r:id="rId38"/>
      <p:bold r:id="rId39"/>
      <p:italic r:id="rId40"/>
      <p:boldItalic r:id="rId41"/>
    </p:embeddedFont>
    <p:embeddedFont>
      <p:font typeface="Raleway" pitchFamily="2" charset="0"/>
      <p:regular r:id="rId42"/>
      <p:bold r:id="rId43"/>
      <p:italic r:id="rId44"/>
      <p:boldItalic r:id="rId45"/>
    </p:embeddedFont>
    <p:embeddedFont>
      <p:font typeface="Raleway Medium" pitchFamily="2" charset="0"/>
      <p:regular r:id="rId46"/>
      <p:bold r:id="rId47"/>
      <p:italic r:id="rId48"/>
      <p:boldItalic r:id="rId49"/>
    </p:embeddedFont>
    <p:embeddedFont>
      <p:font typeface="Roboto" panose="020000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79E4"/>
    <a:srgbClr val="44077C"/>
    <a:srgbClr val="8629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E8A451-D37B-4E58-A196-B8CA819A2A7C}">
  <a:tblStyle styleId="{03E8A451-D37B-4E58-A196-B8CA819A2A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05" d="100"/>
          <a:sy n="105" d="100"/>
        </p:scale>
        <p:origin x="7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0a2de12b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0a2de12b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559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0a18aa2564_0_23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0a18aa2564_0_23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0a2de12ba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0a2de12baf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7"/>
        <p:cNvGrpSpPr/>
        <p:nvPr/>
      </p:nvGrpSpPr>
      <p:grpSpPr>
        <a:xfrm>
          <a:off x="0" y="0"/>
          <a:ext cx="0" cy="0"/>
          <a:chOff x="0" y="0"/>
          <a:chExt cx="0" cy="0"/>
        </a:xfrm>
      </p:grpSpPr>
      <p:grpSp>
        <p:nvGrpSpPr>
          <p:cNvPr id="258" name="Google Shape;258;p33"/>
          <p:cNvGrpSpPr/>
          <p:nvPr/>
        </p:nvGrpSpPr>
        <p:grpSpPr>
          <a:xfrm>
            <a:off x="-457433" y="534990"/>
            <a:ext cx="2192659" cy="557097"/>
            <a:chOff x="2641350" y="846250"/>
            <a:chExt cx="413600" cy="105075"/>
          </a:xfrm>
        </p:grpSpPr>
        <p:sp>
          <p:nvSpPr>
            <p:cNvPr id="259" name="Google Shape;259;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33"/>
          <p:cNvGrpSpPr/>
          <p:nvPr/>
        </p:nvGrpSpPr>
        <p:grpSpPr>
          <a:xfrm>
            <a:off x="2881200" y="4514854"/>
            <a:ext cx="3397850" cy="187275"/>
            <a:chOff x="-3237675" y="-1132050"/>
            <a:chExt cx="3397850" cy="187275"/>
          </a:xfrm>
        </p:grpSpPr>
        <p:sp>
          <p:nvSpPr>
            <p:cNvPr id="264" name="Google Shape;264;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4"/>
        <p:cNvGrpSpPr/>
        <p:nvPr/>
      </p:nvGrpSpPr>
      <p:grpSpPr>
        <a:xfrm>
          <a:off x="0" y="0"/>
          <a:ext cx="0" cy="0"/>
          <a:chOff x="0" y="0"/>
          <a:chExt cx="0" cy="0"/>
        </a:xfrm>
      </p:grpSpPr>
      <p:sp>
        <p:nvSpPr>
          <p:cNvPr id="275" name="Google Shape;275;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6" name="Google Shape;276;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4"/>
          <p:cNvGrpSpPr/>
          <p:nvPr/>
        </p:nvGrpSpPr>
        <p:grpSpPr>
          <a:xfrm>
            <a:off x="419564" y="436857"/>
            <a:ext cx="772605" cy="196301"/>
            <a:chOff x="2641350" y="846250"/>
            <a:chExt cx="413600" cy="105075"/>
          </a:xfrm>
        </p:grpSpPr>
        <p:sp>
          <p:nvSpPr>
            <p:cNvPr id="280" name="Google Shape;280;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959731" y="436857"/>
            <a:ext cx="772605" cy="196301"/>
            <a:chOff x="2641350" y="846250"/>
            <a:chExt cx="413600" cy="105075"/>
          </a:xfrm>
        </p:grpSpPr>
        <p:sp>
          <p:nvSpPr>
            <p:cNvPr id="285" name="Google Shape;285;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4" name="Google Shape;24;p4"/>
          <p:cNvSpPr/>
          <p:nvPr/>
        </p:nvSpPr>
        <p:spPr>
          <a:xfrm>
            <a:off x="712400" y="1091150"/>
            <a:ext cx="7716600" cy="405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subTitle" idx="1"/>
          </p:nvPr>
        </p:nvSpPr>
        <p:spPr>
          <a:xfrm>
            <a:off x="918600" y="1071750"/>
            <a:ext cx="7306800" cy="3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algn="ctr" rtl="0">
              <a:lnSpc>
                <a:spcPct val="100000"/>
              </a:lnSpc>
              <a:spcBef>
                <a:spcPts val="0"/>
              </a:spcBef>
              <a:spcAft>
                <a:spcPts val="0"/>
              </a:spcAft>
              <a:buClr>
                <a:schemeClr val="accent2"/>
              </a:buClr>
              <a:buSzPts val="1400"/>
              <a:buAutoNum type="romanLcPeriod"/>
              <a:defRPr>
                <a:solidFill>
                  <a:schemeClr val="accent2"/>
                </a:solidFill>
              </a:defRPr>
            </a:lvl3pPr>
            <a:lvl4pPr lvl="3" algn="ctr" rtl="0">
              <a:lnSpc>
                <a:spcPct val="100000"/>
              </a:lnSpc>
              <a:spcBef>
                <a:spcPts val="0"/>
              </a:spcBef>
              <a:spcAft>
                <a:spcPts val="0"/>
              </a:spcAft>
              <a:buClr>
                <a:schemeClr val="accent2"/>
              </a:buClr>
              <a:buSzPts val="1400"/>
              <a:buAutoNum type="arabicPeriod"/>
              <a:defRPr>
                <a:solidFill>
                  <a:schemeClr val="accent2"/>
                </a:solidFill>
              </a:defRPr>
            </a:lvl4pPr>
            <a:lvl5pPr lvl="4" algn="ctr" rtl="0">
              <a:lnSpc>
                <a:spcPct val="100000"/>
              </a:lnSpc>
              <a:spcBef>
                <a:spcPts val="0"/>
              </a:spcBef>
              <a:spcAft>
                <a:spcPts val="0"/>
              </a:spcAft>
              <a:buClr>
                <a:schemeClr val="accent2"/>
              </a:buClr>
              <a:buSzPts val="1400"/>
              <a:buAutoNum type="alphaLcPeriod"/>
              <a:defRPr>
                <a:solidFill>
                  <a:schemeClr val="accent2"/>
                </a:solidFill>
              </a:defRPr>
            </a:lvl5pPr>
            <a:lvl6pPr lvl="5" algn="ctr" rtl="0">
              <a:lnSpc>
                <a:spcPct val="100000"/>
              </a:lnSpc>
              <a:spcBef>
                <a:spcPts val="0"/>
              </a:spcBef>
              <a:spcAft>
                <a:spcPts val="0"/>
              </a:spcAft>
              <a:buClr>
                <a:schemeClr val="accent2"/>
              </a:buClr>
              <a:buSzPts val="1400"/>
              <a:buAutoNum type="romanLcPeriod"/>
              <a:defRPr>
                <a:solidFill>
                  <a:schemeClr val="accent2"/>
                </a:solidFill>
              </a:defRPr>
            </a:lvl6pPr>
            <a:lvl7pPr lvl="6" algn="ctr" rtl="0">
              <a:lnSpc>
                <a:spcPct val="100000"/>
              </a:lnSpc>
              <a:spcBef>
                <a:spcPts val="0"/>
              </a:spcBef>
              <a:spcAft>
                <a:spcPts val="0"/>
              </a:spcAft>
              <a:buClr>
                <a:schemeClr val="accent2"/>
              </a:buClr>
              <a:buSzPts val="1400"/>
              <a:buAutoNum type="arabicPeriod"/>
              <a:defRPr>
                <a:solidFill>
                  <a:schemeClr val="accent2"/>
                </a:solidFill>
              </a:defRPr>
            </a:lvl7pPr>
            <a:lvl8pPr lvl="7" algn="ctr" rtl="0">
              <a:lnSpc>
                <a:spcPct val="100000"/>
              </a:lnSpc>
              <a:spcBef>
                <a:spcPts val="0"/>
              </a:spcBef>
              <a:spcAft>
                <a:spcPts val="0"/>
              </a:spcAft>
              <a:buClr>
                <a:schemeClr val="accent2"/>
              </a:buClr>
              <a:buSzPts val="1400"/>
              <a:buAutoNum type="alphaLcPeriod"/>
              <a:defRPr>
                <a:solidFill>
                  <a:schemeClr val="accent2"/>
                </a:solidFill>
              </a:defRPr>
            </a:lvl8pPr>
            <a:lvl9pPr lvl="8" algn="ctr" rtl="0">
              <a:lnSpc>
                <a:spcPct val="100000"/>
              </a:lnSpc>
              <a:spcBef>
                <a:spcPts val="0"/>
              </a:spcBef>
              <a:spcAft>
                <a:spcPts val="0"/>
              </a:spcAft>
              <a:buClr>
                <a:schemeClr val="accent2"/>
              </a:buClr>
              <a:buSzPts val="1400"/>
              <a:buAutoNum type="romanLcPeriod"/>
              <a:defRPr>
                <a:solidFill>
                  <a:schemeClr val="accent2"/>
                </a:solidFill>
              </a:defRPr>
            </a:lvl9pPr>
          </a:lstStyle>
          <a:p>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9" name="Google Shape;49;p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50" name="Google Shape;50;p9"/>
          <p:cNvSpPr txBox="1">
            <a:spLocks noGrp="1"/>
          </p:cNvSpPr>
          <p:nvPr>
            <p:ph type="title"/>
          </p:nvPr>
        </p:nvSpPr>
        <p:spPr>
          <a:xfrm>
            <a:off x="896000" y="1424283"/>
            <a:ext cx="3675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9"/>
          <p:cNvSpPr txBox="1">
            <a:spLocks noGrp="1"/>
          </p:cNvSpPr>
          <p:nvPr>
            <p:ph type="body" idx="1"/>
          </p:nvPr>
        </p:nvSpPr>
        <p:spPr>
          <a:xfrm>
            <a:off x="896000" y="2179726"/>
            <a:ext cx="3675900" cy="13143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00000"/>
              </a:lnSpc>
              <a:spcBef>
                <a:spcPts val="0"/>
              </a:spcBef>
              <a:spcAft>
                <a:spcPts val="0"/>
              </a:spcAft>
              <a:buClr>
                <a:srgbClr val="434343"/>
              </a:buClr>
              <a:buSzPts val="1400"/>
              <a:buChar char="○"/>
              <a:defRPr>
                <a:solidFill>
                  <a:srgbClr val="434343"/>
                </a:solidFill>
              </a:defRPr>
            </a:lvl2pPr>
            <a:lvl3pPr marL="1371600" lvl="2" indent="-317500" rtl="0">
              <a:lnSpc>
                <a:spcPct val="100000"/>
              </a:lnSpc>
              <a:spcBef>
                <a:spcPts val="0"/>
              </a:spcBef>
              <a:spcAft>
                <a:spcPts val="0"/>
              </a:spcAft>
              <a:buClr>
                <a:srgbClr val="434343"/>
              </a:buClr>
              <a:buSzPts val="1400"/>
              <a:buChar char="■"/>
              <a:defRPr>
                <a:solidFill>
                  <a:srgbClr val="434343"/>
                </a:solidFill>
              </a:defRPr>
            </a:lvl3pPr>
            <a:lvl4pPr marL="1828800" lvl="3" indent="-317500" rtl="0">
              <a:lnSpc>
                <a:spcPct val="100000"/>
              </a:lnSpc>
              <a:spcBef>
                <a:spcPts val="0"/>
              </a:spcBef>
              <a:spcAft>
                <a:spcPts val="0"/>
              </a:spcAft>
              <a:buClr>
                <a:srgbClr val="434343"/>
              </a:buClr>
              <a:buSzPts val="1400"/>
              <a:buChar char="●"/>
              <a:defRPr>
                <a:solidFill>
                  <a:srgbClr val="434343"/>
                </a:solidFill>
              </a:defRPr>
            </a:lvl4pPr>
            <a:lvl5pPr marL="2286000" lvl="4" indent="-317500" rtl="0">
              <a:lnSpc>
                <a:spcPct val="100000"/>
              </a:lnSpc>
              <a:spcBef>
                <a:spcPts val="0"/>
              </a:spcBef>
              <a:spcAft>
                <a:spcPts val="0"/>
              </a:spcAft>
              <a:buClr>
                <a:srgbClr val="434343"/>
              </a:buClr>
              <a:buSzPts val="1400"/>
              <a:buChar char="○"/>
              <a:defRPr>
                <a:solidFill>
                  <a:srgbClr val="434343"/>
                </a:solidFill>
              </a:defRPr>
            </a:lvl5pPr>
            <a:lvl6pPr marL="2743200" lvl="5" indent="-317500" rtl="0">
              <a:lnSpc>
                <a:spcPct val="100000"/>
              </a:lnSpc>
              <a:spcBef>
                <a:spcPts val="0"/>
              </a:spcBef>
              <a:spcAft>
                <a:spcPts val="0"/>
              </a:spcAft>
              <a:buClr>
                <a:srgbClr val="434343"/>
              </a:buClr>
              <a:buSzPts val="1400"/>
              <a:buChar char="■"/>
              <a:defRPr>
                <a:solidFill>
                  <a:srgbClr val="434343"/>
                </a:solidFill>
              </a:defRPr>
            </a:lvl6pPr>
            <a:lvl7pPr marL="3200400" lvl="6" indent="-317500" rtl="0">
              <a:lnSpc>
                <a:spcPct val="100000"/>
              </a:lnSpc>
              <a:spcBef>
                <a:spcPts val="0"/>
              </a:spcBef>
              <a:spcAft>
                <a:spcPts val="0"/>
              </a:spcAft>
              <a:buClr>
                <a:srgbClr val="434343"/>
              </a:buClr>
              <a:buSzPts val="1400"/>
              <a:buChar char="●"/>
              <a:defRPr>
                <a:solidFill>
                  <a:srgbClr val="434343"/>
                </a:solidFill>
              </a:defRPr>
            </a:lvl7pPr>
            <a:lvl8pPr marL="3657600" lvl="7" indent="-317500" rtl="0">
              <a:lnSpc>
                <a:spcPct val="100000"/>
              </a:lnSpc>
              <a:spcBef>
                <a:spcPts val="0"/>
              </a:spcBef>
              <a:spcAft>
                <a:spcPts val="0"/>
              </a:spcAft>
              <a:buClr>
                <a:srgbClr val="434343"/>
              </a:buClr>
              <a:buSzPts val="1400"/>
              <a:buChar char="○"/>
              <a:defRPr>
                <a:solidFill>
                  <a:srgbClr val="434343"/>
                </a:solidFill>
              </a:defRPr>
            </a:lvl8pPr>
            <a:lvl9pPr marL="4114800" lvl="8" indent="-317500" rtl="0">
              <a:lnSpc>
                <a:spcPct val="100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1"/>
        <p:cNvGrpSpPr/>
        <p:nvPr/>
      </p:nvGrpSpPr>
      <p:grpSpPr>
        <a:xfrm>
          <a:off x="0" y="0"/>
          <a:ext cx="0" cy="0"/>
          <a:chOff x="0" y="0"/>
          <a:chExt cx="0" cy="0"/>
        </a:xfrm>
      </p:grpSpPr>
      <p:sp>
        <p:nvSpPr>
          <p:cNvPr id="72" name="Google Shape;72;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3" name="Google Shape;73;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 name="Google Shape;76;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9" name="Google Shape;79;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2" name="Google Shape;82;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5" name="Google Shape;85;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8" name="Google Shape;88;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1" name="Google Shape;91;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92"/>
        <p:cNvGrpSpPr/>
        <p:nvPr/>
      </p:nvGrpSpPr>
      <p:grpSpPr>
        <a:xfrm>
          <a:off x="0" y="0"/>
          <a:ext cx="0" cy="0"/>
          <a:chOff x="0" y="0"/>
          <a:chExt cx="0" cy="0"/>
        </a:xfrm>
      </p:grpSpPr>
      <p:sp>
        <p:nvSpPr>
          <p:cNvPr id="93" name="Google Shape;93;p14"/>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4" name="Google Shape;94;p14"/>
          <p:cNvSpPr/>
          <p:nvPr/>
        </p:nvSpPr>
        <p:spPr>
          <a:xfrm>
            <a:off x="715100" y="698850"/>
            <a:ext cx="7713900" cy="374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txBox="1">
            <a:spLocks noGrp="1"/>
          </p:cNvSpPr>
          <p:nvPr>
            <p:ph type="title"/>
          </p:nvPr>
        </p:nvSpPr>
        <p:spPr>
          <a:xfrm>
            <a:off x="2290025" y="32403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6" name="Google Shape;96;p14"/>
          <p:cNvSpPr txBox="1">
            <a:spLocks noGrp="1"/>
          </p:cNvSpPr>
          <p:nvPr>
            <p:ph type="subTitle" idx="1"/>
          </p:nvPr>
        </p:nvSpPr>
        <p:spPr>
          <a:xfrm>
            <a:off x="1458125" y="14167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accent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164"/>
        <p:cNvGrpSpPr/>
        <p:nvPr/>
      </p:nvGrpSpPr>
      <p:grpSpPr>
        <a:xfrm>
          <a:off x="0" y="0"/>
          <a:ext cx="0" cy="0"/>
          <a:chOff x="0" y="0"/>
          <a:chExt cx="0" cy="0"/>
        </a:xfrm>
      </p:grpSpPr>
      <p:sp>
        <p:nvSpPr>
          <p:cNvPr id="165" name="Google Shape;165;p25"/>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
        <p:nvSpPr>
          <p:cNvPr id="166" name="Google Shape;166;p25"/>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7" name="Google Shape;167;p25"/>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0" name="Google Shape;170;p2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2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2" name="Google Shape;172;p2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2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4" name="Google Shape;174;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0" r:id="rId8"/>
    <p:sldLayoutId id="2147483671" r:id="rId9"/>
    <p:sldLayoutId id="2147483679" r:id="rId10"/>
    <p:sldLayoutId id="214748368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arxiv.org/pdf/1411.4389.pdf"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8"/>
        <p:cNvGrpSpPr/>
        <p:nvPr/>
      </p:nvGrpSpPr>
      <p:grpSpPr>
        <a:xfrm>
          <a:off x="0" y="0"/>
          <a:ext cx="0" cy="0"/>
          <a:chOff x="0" y="0"/>
          <a:chExt cx="0" cy="0"/>
        </a:xfrm>
      </p:grpSpPr>
      <p:sp>
        <p:nvSpPr>
          <p:cNvPr id="299" name="Google Shape;299;p38"/>
          <p:cNvSpPr txBox="1">
            <a:spLocks noGrp="1"/>
          </p:cNvSpPr>
          <p:nvPr>
            <p:ph type="ctrTitle"/>
          </p:nvPr>
        </p:nvSpPr>
        <p:spPr>
          <a:xfrm>
            <a:off x="3256386" y="1208952"/>
            <a:ext cx="4671960"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pose Estimation</a:t>
            </a:r>
            <a:endParaRPr dirty="0"/>
          </a:p>
        </p:txBody>
      </p:sp>
      <p:grpSp>
        <p:nvGrpSpPr>
          <p:cNvPr id="301" name="Google Shape;301;p38"/>
          <p:cNvGrpSpPr/>
          <p:nvPr/>
        </p:nvGrpSpPr>
        <p:grpSpPr>
          <a:xfrm>
            <a:off x="-717279" y="1417515"/>
            <a:ext cx="3692970" cy="3912200"/>
            <a:chOff x="411650" y="2156650"/>
            <a:chExt cx="2413075" cy="2556325"/>
          </a:xfrm>
        </p:grpSpPr>
        <p:sp>
          <p:nvSpPr>
            <p:cNvPr id="302" name="Google Shape;302;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38"/>
          <p:cNvGrpSpPr/>
          <p:nvPr/>
        </p:nvGrpSpPr>
        <p:grpSpPr>
          <a:xfrm>
            <a:off x="6779025" y="349504"/>
            <a:ext cx="913425" cy="370975"/>
            <a:chOff x="6514150" y="4420266"/>
            <a:chExt cx="913425" cy="370975"/>
          </a:xfrm>
        </p:grpSpPr>
        <p:sp>
          <p:nvSpPr>
            <p:cNvPr id="382" name="Google Shape;382;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8"/>
          <p:cNvSpPr/>
          <p:nvPr/>
        </p:nvSpPr>
        <p:spPr>
          <a:xfrm>
            <a:off x="2086350" y="823325"/>
            <a:ext cx="1270200" cy="12702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8"/>
          <p:cNvGrpSpPr/>
          <p:nvPr/>
        </p:nvGrpSpPr>
        <p:grpSpPr>
          <a:xfrm>
            <a:off x="3091863" y="1052012"/>
            <a:ext cx="537556" cy="136576"/>
            <a:chOff x="2641350" y="846250"/>
            <a:chExt cx="413600" cy="105075"/>
          </a:xfrm>
        </p:grpSpPr>
        <p:sp>
          <p:nvSpPr>
            <p:cNvPr id="386" name="Google Shape;386;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0" name="Google Shape;390;p38"/>
          <p:cNvCxnSpPr/>
          <p:nvPr/>
        </p:nvCxnSpPr>
        <p:spPr>
          <a:xfrm rot="10800000" flipH="1">
            <a:off x="3842369" y="2590415"/>
            <a:ext cx="4990500" cy="11400"/>
          </a:xfrm>
          <a:prstGeom prst="straightConnector1">
            <a:avLst/>
          </a:prstGeom>
          <a:noFill/>
          <a:ln w="19050" cap="flat" cmpd="sng">
            <a:solidFill>
              <a:schemeClr val="dk1"/>
            </a:solidFill>
            <a:prstDash val="solid"/>
            <a:round/>
            <a:headEnd type="none" w="med" len="med"/>
            <a:tailEnd type="none" w="med" len="med"/>
          </a:ln>
        </p:spPr>
      </p:cxnSp>
      <p:sp>
        <p:nvSpPr>
          <p:cNvPr id="391" name="Google Shape;391;p38"/>
          <p:cNvSpPr txBox="1">
            <a:spLocks noGrp="1"/>
          </p:cNvSpPr>
          <p:nvPr>
            <p:ph type="subTitle" idx="2"/>
          </p:nvPr>
        </p:nvSpPr>
        <p:spPr>
          <a:xfrm>
            <a:off x="4572000" y="3525048"/>
            <a:ext cx="4369776" cy="409500"/>
          </a:xfrm>
          <a:prstGeom prst="rect">
            <a:avLst/>
          </a:prstGeom>
        </p:spPr>
        <p:txBody>
          <a:bodyPr spcFirstLastPara="1" wrap="square" lIns="91425" tIns="91425" rIns="91425" bIns="91425" anchor="ctr" anchorCtr="0">
            <a:noAutofit/>
          </a:bodyPr>
          <a:lstStyle/>
          <a:p>
            <a:r>
              <a:rPr lang="en-US" b="1" dirty="0">
                <a:solidFill>
                  <a:schemeClr val="tx1">
                    <a:lumMod val="90000"/>
                    <a:lumOff val="10000"/>
                  </a:schemeClr>
                </a:solidFill>
                <a:latin typeface="Fira Sans Condensed Light" panose="020B0403050000020004" pitchFamily="34" charset="0"/>
              </a:rPr>
              <a:t>Presented By :</a:t>
            </a:r>
          </a:p>
          <a:p>
            <a:r>
              <a:rPr lang="en-IN" b="1" dirty="0">
                <a:solidFill>
                  <a:schemeClr val="tx1">
                    <a:lumMod val="90000"/>
                    <a:lumOff val="10000"/>
                  </a:schemeClr>
                </a:solidFill>
                <a:latin typeface="Fira Sans Condensed Light" panose="020B0403050000020004" pitchFamily="34" charset="0"/>
              </a:rPr>
              <a:t>2010030007 – Alluri </a:t>
            </a:r>
            <a:r>
              <a:rPr lang="en-IN" b="1" dirty="0" err="1">
                <a:solidFill>
                  <a:schemeClr val="tx1">
                    <a:lumMod val="90000"/>
                    <a:lumOff val="10000"/>
                  </a:schemeClr>
                </a:solidFill>
                <a:latin typeface="Fira Sans Condensed Light" panose="020B0403050000020004" pitchFamily="34" charset="0"/>
              </a:rPr>
              <a:t>Yashwanth</a:t>
            </a:r>
            <a:endParaRPr lang="en-IN" b="1" dirty="0">
              <a:solidFill>
                <a:schemeClr val="tx1">
                  <a:lumMod val="90000"/>
                  <a:lumOff val="10000"/>
                </a:schemeClr>
              </a:solidFill>
              <a:latin typeface="Fira Sans Condensed Light" panose="020B0403050000020004" pitchFamily="34" charset="0"/>
            </a:endParaRPr>
          </a:p>
          <a:p>
            <a:r>
              <a:rPr lang="en-IN" b="1" dirty="0">
                <a:solidFill>
                  <a:schemeClr val="tx1">
                    <a:lumMod val="90000"/>
                    <a:lumOff val="10000"/>
                  </a:schemeClr>
                </a:solidFill>
                <a:latin typeface="Fira Sans Condensed Light" panose="020B0403050000020004" pitchFamily="34" charset="0"/>
              </a:rPr>
              <a:t>2010030481 – Manne </a:t>
            </a:r>
            <a:r>
              <a:rPr lang="en-IN" b="1" dirty="0" err="1">
                <a:solidFill>
                  <a:schemeClr val="tx1">
                    <a:lumMod val="90000"/>
                    <a:lumOff val="10000"/>
                  </a:schemeClr>
                </a:solidFill>
                <a:latin typeface="Fira Sans Condensed Light" panose="020B0403050000020004" pitchFamily="34" charset="0"/>
              </a:rPr>
              <a:t>Tejaswini</a:t>
            </a:r>
            <a:r>
              <a:rPr lang="en-IN" b="1" dirty="0">
                <a:solidFill>
                  <a:schemeClr val="tx1">
                    <a:lumMod val="90000"/>
                    <a:lumOff val="10000"/>
                  </a:schemeClr>
                </a:solidFill>
                <a:latin typeface="Fira Sans Condensed Light" panose="020B0403050000020004" pitchFamily="34" charset="0"/>
              </a:rPr>
              <a:t>  Sai Gayathri </a:t>
            </a:r>
          </a:p>
          <a:p>
            <a:r>
              <a:rPr lang="en-IN" b="1" dirty="0">
                <a:solidFill>
                  <a:schemeClr val="tx1">
                    <a:lumMod val="90000"/>
                    <a:lumOff val="10000"/>
                  </a:schemeClr>
                </a:solidFill>
                <a:latin typeface="Fira Sans Condensed Light" panose="020B0403050000020004" pitchFamily="34" charset="0"/>
              </a:rPr>
              <a:t>2010030521 – </a:t>
            </a:r>
            <a:r>
              <a:rPr lang="en-IN" b="1" dirty="0" err="1">
                <a:solidFill>
                  <a:schemeClr val="tx1">
                    <a:lumMod val="90000"/>
                    <a:lumOff val="10000"/>
                  </a:schemeClr>
                </a:solidFill>
                <a:latin typeface="Fira Sans Condensed Light" panose="020B0403050000020004" pitchFamily="34" charset="0"/>
              </a:rPr>
              <a:t>Konyala</a:t>
            </a:r>
            <a:r>
              <a:rPr lang="en-IN" b="1" dirty="0">
                <a:solidFill>
                  <a:schemeClr val="tx1">
                    <a:lumMod val="90000"/>
                    <a:lumOff val="10000"/>
                  </a:schemeClr>
                </a:solidFill>
                <a:latin typeface="Fira Sans Condensed Light" panose="020B0403050000020004" pitchFamily="34" charset="0"/>
              </a:rPr>
              <a:t> </a:t>
            </a:r>
            <a:r>
              <a:rPr lang="en-IN" b="1" dirty="0" err="1">
                <a:solidFill>
                  <a:schemeClr val="tx1">
                    <a:lumMod val="90000"/>
                    <a:lumOff val="10000"/>
                  </a:schemeClr>
                </a:solidFill>
                <a:latin typeface="Fira Sans Condensed Light" panose="020B0403050000020004" pitchFamily="34" charset="0"/>
              </a:rPr>
              <a:t>Eshika</a:t>
            </a:r>
            <a:r>
              <a:rPr lang="en-IN" b="1" dirty="0">
                <a:solidFill>
                  <a:schemeClr val="tx1">
                    <a:lumMod val="90000"/>
                    <a:lumOff val="10000"/>
                  </a:schemeClr>
                </a:solidFill>
                <a:latin typeface="Fira Sans Condensed Light" panose="020B0403050000020004" pitchFamily="34" charset="0"/>
              </a:rPr>
              <a:t> Sanjana</a:t>
            </a:r>
          </a:p>
          <a:p>
            <a:r>
              <a:rPr lang="en-IN" b="1" dirty="0">
                <a:solidFill>
                  <a:schemeClr val="tx1">
                    <a:lumMod val="90000"/>
                    <a:lumOff val="10000"/>
                  </a:schemeClr>
                </a:solidFill>
                <a:latin typeface="Fira Sans Condensed Light" panose="020B0403050000020004" pitchFamily="34" charset="0"/>
              </a:rPr>
              <a:t>2010030532 – </a:t>
            </a:r>
            <a:r>
              <a:rPr lang="en-IN" b="1" dirty="0" err="1">
                <a:solidFill>
                  <a:schemeClr val="tx1">
                    <a:lumMod val="90000"/>
                    <a:lumOff val="10000"/>
                  </a:schemeClr>
                </a:solidFill>
                <a:latin typeface="Fira Sans Condensed Light" panose="020B0403050000020004" pitchFamily="34" charset="0"/>
              </a:rPr>
              <a:t>Komaravelli</a:t>
            </a:r>
            <a:r>
              <a:rPr lang="en-IN" b="1" dirty="0">
                <a:solidFill>
                  <a:schemeClr val="tx1">
                    <a:lumMod val="90000"/>
                    <a:lumOff val="10000"/>
                  </a:schemeClr>
                </a:solidFill>
                <a:latin typeface="Fira Sans Condensed Light" panose="020B0403050000020004" pitchFamily="34" charset="0"/>
              </a:rPr>
              <a:t> Sai </a:t>
            </a:r>
            <a:r>
              <a:rPr lang="en-IN" b="1" dirty="0" err="1">
                <a:solidFill>
                  <a:schemeClr val="tx1">
                    <a:lumMod val="90000"/>
                    <a:lumOff val="10000"/>
                  </a:schemeClr>
                </a:solidFill>
                <a:latin typeface="Fira Sans Condensed Light" panose="020B0403050000020004" pitchFamily="34" charset="0"/>
              </a:rPr>
              <a:t>kamal</a:t>
            </a:r>
            <a:endParaRPr lang="en-IN" dirty="0">
              <a:solidFill>
                <a:schemeClr val="tx1">
                  <a:lumMod val="90000"/>
                  <a:lumOff val="1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43;p41">
            <a:extLst>
              <a:ext uri="{FF2B5EF4-FFF2-40B4-BE49-F238E27FC236}">
                <a16:creationId xmlns:a16="http://schemas.microsoft.com/office/drawing/2014/main" id="{62DBD120-E04B-44E1-A9E9-86A04B7A0FC5}"/>
              </a:ext>
            </a:extLst>
          </p:cNvPr>
          <p:cNvSpPr txBox="1">
            <a:spLocks noGrp="1"/>
          </p:cNvSpPr>
          <p:nvPr>
            <p:ph type="title"/>
          </p:nvPr>
        </p:nvSpPr>
        <p:spPr>
          <a:xfrm>
            <a:off x="697569" y="33685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a:t>
            </a:r>
            <a:endParaRPr dirty="0"/>
          </a:p>
        </p:txBody>
      </p:sp>
      <p:sp>
        <p:nvSpPr>
          <p:cNvPr id="5" name="Google Shape;445;p41">
            <a:extLst>
              <a:ext uri="{FF2B5EF4-FFF2-40B4-BE49-F238E27FC236}">
                <a16:creationId xmlns:a16="http://schemas.microsoft.com/office/drawing/2014/main" id="{A0460F83-FA8D-4068-8551-1D16C9289D9E}"/>
              </a:ext>
            </a:extLst>
          </p:cNvPr>
          <p:cNvSpPr txBox="1">
            <a:spLocks noGrp="1"/>
          </p:cNvSpPr>
          <p:nvPr>
            <p:ph type="subTitle" idx="1"/>
          </p:nvPr>
        </p:nvSpPr>
        <p:spPr>
          <a:xfrm>
            <a:off x="880877" y="1333871"/>
            <a:ext cx="4625100" cy="4335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IN" sz="2000" b="1" dirty="0">
                <a:solidFill>
                  <a:schemeClr val="accent2"/>
                </a:solidFill>
              </a:rPr>
              <a:t>UCF101 DATASET:</a:t>
            </a:r>
            <a:br>
              <a:rPr lang="en-IN" b="1" dirty="0">
                <a:solidFill>
                  <a:schemeClr val="accent2"/>
                </a:solidFill>
              </a:rPr>
            </a:br>
            <a:br>
              <a:rPr lang="en-IN" b="1" dirty="0">
                <a:solidFill>
                  <a:schemeClr val="accent2"/>
                </a:solidFill>
              </a:rPr>
            </a:br>
            <a:endParaRPr b="1" dirty="0">
              <a:solidFill>
                <a:schemeClr val="accent2"/>
              </a:solidFill>
            </a:endParaRPr>
          </a:p>
        </p:txBody>
      </p:sp>
      <p:sp>
        <p:nvSpPr>
          <p:cNvPr id="6" name="TextBox 5">
            <a:extLst>
              <a:ext uri="{FF2B5EF4-FFF2-40B4-BE49-F238E27FC236}">
                <a16:creationId xmlns:a16="http://schemas.microsoft.com/office/drawing/2014/main" id="{33D473DB-6BF3-444B-A24F-6EEC0C898463}"/>
              </a:ext>
            </a:extLst>
          </p:cNvPr>
          <p:cNvSpPr txBox="1"/>
          <p:nvPr/>
        </p:nvSpPr>
        <p:spPr>
          <a:xfrm>
            <a:off x="904727" y="1899736"/>
            <a:ext cx="7334545" cy="3108543"/>
          </a:xfrm>
          <a:prstGeom prst="rect">
            <a:avLst/>
          </a:prstGeom>
          <a:noFill/>
        </p:spPr>
        <p:txBody>
          <a:bodyPr wrap="square" rtlCol="0">
            <a:spAutoFit/>
          </a:bodyPr>
          <a:lstStyle/>
          <a:p>
            <a:pPr algn="just"/>
            <a:r>
              <a:rPr lang="en-US" dirty="0">
                <a:latin typeface="+mn-lt"/>
              </a:rPr>
              <a:t>UCF101 is an action recognition data set of realistic action videos, collected from YouTube, having 101 action categories. This data set is an extension of UCF50 data set which has 50 action categories. With 13320 videos from 101 action categories, UCF101 gives the largest diversity in terms of actions and with the presence of large variations in camera motion, object appearance and pose, object scale, viewpoint, cluttered background, illumination conditions, </a:t>
            </a:r>
            <a:r>
              <a:rPr lang="en-US" dirty="0" err="1">
                <a:latin typeface="+mn-lt"/>
              </a:rPr>
              <a:t>etc</a:t>
            </a:r>
            <a:r>
              <a:rPr lang="en-US" dirty="0">
                <a:latin typeface="+mn-lt"/>
              </a:rPr>
              <a:t>, it is the most challenging data set to date. As most of the available action recognition data sets are not realistic and are staged by actors, UCF101 aims to encourage further research into action recognition by learning and exploring new realistic action categories.  The videos in 101 action categories are grouped into 25 groups, where each group can consist of 4-7 videos of an action. The videos from the same group may share some common features, such as similar background, similar viewpoints, etc.  The action categories can be divided into five types: 1)Human-Object Interaction 2) Body-Motion Only 3) Human-Human Interaction 4) Playing Musical Instruments 5) Sports.</a:t>
            </a:r>
            <a:endParaRPr lang="en-IN" dirty="0">
              <a:latin typeface="+mn-lt"/>
            </a:endParaRPr>
          </a:p>
        </p:txBody>
      </p:sp>
    </p:spTree>
    <p:extLst>
      <p:ext uri="{BB962C8B-B14F-4D97-AF65-F5344CB8AC3E}">
        <p14:creationId xmlns:p14="http://schemas.microsoft.com/office/powerpoint/2010/main" val="192606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2"/>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2"/>
          <p:cNvSpPr/>
          <p:nvPr/>
        </p:nvSpPr>
        <p:spPr>
          <a:xfrm>
            <a:off x="178850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2"/>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Pre-PROCESSING</a:t>
            </a:r>
            <a:endParaRPr dirty="0"/>
          </a:p>
        </p:txBody>
      </p:sp>
      <p:sp>
        <p:nvSpPr>
          <p:cNvPr id="459" name="Google Shape;459;p42"/>
          <p:cNvSpPr txBox="1">
            <a:spLocks noGrp="1"/>
          </p:cNvSpPr>
          <p:nvPr>
            <p:ph type="title" idx="2"/>
          </p:nvPr>
        </p:nvSpPr>
        <p:spPr>
          <a:xfrm>
            <a:off x="3419625" y="1465055"/>
            <a:ext cx="250965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tx1">
                    <a:lumMod val="75000"/>
                    <a:lumOff val="25000"/>
                  </a:schemeClr>
                </a:solidFill>
              </a:rPr>
              <a:t>DATASET</a:t>
            </a:r>
            <a:endParaRPr sz="5400" dirty="0">
              <a:solidFill>
                <a:schemeClr val="tx1">
                  <a:lumMod val="75000"/>
                  <a:lumOff val="25000"/>
                </a:schemeClr>
              </a:solidFill>
            </a:endParaRPr>
          </a:p>
        </p:txBody>
      </p:sp>
      <p:sp>
        <p:nvSpPr>
          <p:cNvPr id="461" name="Google Shape;461;p42"/>
          <p:cNvSpPr/>
          <p:nvPr/>
        </p:nvSpPr>
        <p:spPr>
          <a:xfrm>
            <a:off x="2195400" y="373100"/>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42"/>
          <p:cNvGrpSpPr/>
          <p:nvPr/>
        </p:nvGrpSpPr>
        <p:grpSpPr>
          <a:xfrm>
            <a:off x="2710863" y="1234912"/>
            <a:ext cx="537556" cy="136576"/>
            <a:chOff x="2641350" y="846250"/>
            <a:chExt cx="413600" cy="105075"/>
          </a:xfrm>
        </p:grpSpPr>
        <p:sp>
          <p:nvSpPr>
            <p:cNvPr id="463" name="Google Shape;463;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7" name="Google Shape;477;p42"/>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3"/>
          <p:cNvSpPr/>
          <p:nvPr/>
        </p:nvSpPr>
        <p:spPr>
          <a:xfrm>
            <a:off x="840325" y="703986"/>
            <a:ext cx="7579395" cy="407244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txBox="1">
            <a:spLocks noGrp="1"/>
          </p:cNvSpPr>
          <p:nvPr>
            <p:ph type="title"/>
          </p:nvPr>
        </p:nvSpPr>
        <p:spPr>
          <a:xfrm>
            <a:off x="2875818" y="1641706"/>
            <a:ext cx="3675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nvGrpSpPr>
          <p:cNvPr id="485" name="Google Shape;485;p43"/>
          <p:cNvGrpSpPr/>
          <p:nvPr/>
        </p:nvGrpSpPr>
        <p:grpSpPr>
          <a:xfrm rot="10800000">
            <a:off x="-369277" y="3791021"/>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728800" y="3731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3244263" y="1234912"/>
            <a:ext cx="537556" cy="136576"/>
            <a:chOff x="2641350" y="846250"/>
            <a:chExt cx="413600"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a:extLst>
              <a:ext uri="{FF2B5EF4-FFF2-40B4-BE49-F238E27FC236}">
                <a16:creationId xmlns:a16="http://schemas.microsoft.com/office/drawing/2014/main" id="{5A5C8BE4-3B23-468E-AE13-02ADF35BDAB7}"/>
              </a:ext>
            </a:extLst>
          </p:cNvPr>
          <p:cNvPicPr>
            <a:picLocks noChangeAspect="1"/>
          </p:cNvPicPr>
          <p:nvPr/>
        </p:nvPicPr>
        <p:blipFill>
          <a:blip r:embed="rId3"/>
          <a:stretch>
            <a:fillRect/>
          </a:stretch>
        </p:blipFill>
        <p:spPr>
          <a:xfrm>
            <a:off x="0" y="0"/>
            <a:ext cx="9144000" cy="5143499"/>
          </a:xfrm>
          <a:prstGeom prst="rect">
            <a:avLst/>
          </a:prstGeom>
        </p:spPr>
      </p:pic>
    </p:spTree>
    <p:extLst>
      <p:ext uri="{BB962C8B-B14F-4D97-AF65-F5344CB8AC3E}">
        <p14:creationId xmlns:p14="http://schemas.microsoft.com/office/powerpoint/2010/main" val="367703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AEE535-7B96-4186-AFB6-0F74C8C6A565}"/>
              </a:ext>
            </a:extLst>
          </p:cNvPr>
          <p:cNvPicPr>
            <a:picLocks noChangeAspect="1"/>
          </p:cNvPicPr>
          <p:nvPr/>
        </p:nvPicPr>
        <p:blipFill>
          <a:blip r:embed="rId2"/>
          <a:stretch>
            <a:fillRect/>
          </a:stretch>
        </p:blipFill>
        <p:spPr>
          <a:xfrm>
            <a:off x="671332" y="185195"/>
            <a:ext cx="7801335" cy="4710896"/>
          </a:xfrm>
          <a:prstGeom prst="rect">
            <a:avLst/>
          </a:prstGeom>
        </p:spPr>
      </p:pic>
    </p:spTree>
    <p:extLst>
      <p:ext uri="{BB962C8B-B14F-4D97-AF65-F5344CB8AC3E}">
        <p14:creationId xmlns:p14="http://schemas.microsoft.com/office/powerpoint/2010/main" val="47795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EC688A-03BF-4A4C-A191-7818BBD1CE8B}"/>
              </a:ext>
            </a:extLst>
          </p:cNvPr>
          <p:cNvPicPr>
            <a:picLocks noChangeAspect="1"/>
          </p:cNvPicPr>
          <p:nvPr/>
        </p:nvPicPr>
        <p:blipFill>
          <a:blip r:embed="rId2"/>
          <a:stretch>
            <a:fillRect/>
          </a:stretch>
        </p:blipFill>
        <p:spPr>
          <a:xfrm>
            <a:off x="584521" y="259877"/>
            <a:ext cx="7974958" cy="4623746"/>
          </a:xfrm>
          <a:prstGeom prst="rect">
            <a:avLst/>
          </a:prstGeom>
        </p:spPr>
      </p:pic>
    </p:spTree>
    <p:extLst>
      <p:ext uri="{BB962C8B-B14F-4D97-AF65-F5344CB8AC3E}">
        <p14:creationId xmlns:p14="http://schemas.microsoft.com/office/powerpoint/2010/main" val="2845603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3"/>
          <p:cNvSpPr/>
          <p:nvPr/>
        </p:nvSpPr>
        <p:spPr>
          <a:xfrm>
            <a:off x="849504" y="705215"/>
            <a:ext cx="7579395" cy="407244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 name="Google Shape;485;p43"/>
          <p:cNvGrpSpPr/>
          <p:nvPr/>
        </p:nvGrpSpPr>
        <p:grpSpPr>
          <a:xfrm rot="10800000">
            <a:off x="-369277" y="3791021"/>
            <a:ext cx="2159530" cy="548628"/>
            <a:chOff x="2641350" y="846250"/>
            <a:chExt cx="413600" cy="105075"/>
          </a:xfrm>
        </p:grpSpPr>
        <p:sp>
          <p:nvSpPr>
            <p:cNvPr id="486" name="Google Shape;486;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3"/>
          <p:cNvSpPr/>
          <p:nvPr/>
        </p:nvSpPr>
        <p:spPr>
          <a:xfrm>
            <a:off x="2728800" y="3731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3"/>
          <p:cNvGrpSpPr/>
          <p:nvPr/>
        </p:nvGrpSpPr>
        <p:grpSpPr>
          <a:xfrm>
            <a:off x="3244263" y="1234912"/>
            <a:ext cx="537556" cy="136576"/>
            <a:chOff x="2641350" y="846250"/>
            <a:chExt cx="413600" cy="105075"/>
          </a:xfrm>
        </p:grpSpPr>
        <p:sp>
          <p:nvSpPr>
            <p:cNvPr id="492" name="Google Shape;492;p4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7998E6CB-0644-4988-B602-F2FA19CD9E32}"/>
              </a:ext>
            </a:extLst>
          </p:cNvPr>
          <p:cNvSpPr>
            <a:spLocks noGrp="1"/>
          </p:cNvSpPr>
          <p:nvPr>
            <p:ph type="title"/>
          </p:nvPr>
        </p:nvSpPr>
        <p:spPr>
          <a:xfrm>
            <a:off x="2776609" y="697958"/>
            <a:ext cx="3675900" cy="572700"/>
          </a:xfrm>
        </p:spPr>
        <p:txBody>
          <a:bodyPr/>
          <a:lstStyle/>
          <a:p>
            <a:r>
              <a:rPr lang="en" dirty="0"/>
              <a:t>MODEL</a:t>
            </a:r>
            <a:br>
              <a:rPr lang="en" dirty="0"/>
            </a:br>
            <a:r>
              <a:rPr lang="en-US" sz="4000" dirty="0">
                <a:solidFill>
                  <a:srgbClr val="6E79E4"/>
                </a:solidFill>
                <a:latin typeface="Bebas Neue" panose="020B0604020202020204" charset="0"/>
              </a:rPr>
              <a:t>C</a:t>
            </a:r>
            <a:r>
              <a:rPr lang="en-IN" sz="4000" dirty="0" err="1">
                <a:solidFill>
                  <a:srgbClr val="6E79E4"/>
                </a:solidFill>
                <a:latin typeface="Bebas Neue" panose="020B0604020202020204" charset="0"/>
              </a:rPr>
              <a:t>onvlstm+lrcn</a:t>
            </a:r>
            <a:br>
              <a:rPr lang="en-IN" sz="4800" b="0" i="0" dirty="0">
                <a:solidFill>
                  <a:srgbClr val="D5D5D5"/>
                </a:solidFill>
                <a:effectLst/>
                <a:latin typeface="Roboto" panose="02000000000000000000" pitchFamily="2" charset="0"/>
              </a:rPr>
            </a:br>
            <a:endParaRPr lang="en-IN" dirty="0"/>
          </a:p>
        </p:txBody>
      </p:sp>
      <p:sp>
        <p:nvSpPr>
          <p:cNvPr id="21" name="TextBox 20">
            <a:extLst>
              <a:ext uri="{FF2B5EF4-FFF2-40B4-BE49-F238E27FC236}">
                <a16:creationId xmlns:a16="http://schemas.microsoft.com/office/drawing/2014/main" id="{0BF41E4C-EA5A-46A4-9E80-36162E5DDF00}"/>
              </a:ext>
            </a:extLst>
          </p:cNvPr>
          <p:cNvSpPr txBox="1"/>
          <p:nvPr/>
        </p:nvSpPr>
        <p:spPr>
          <a:xfrm>
            <a:off x="903833" y="1807612"/>
            <a:ext cx="3806053" cy="2862322"/>
          </a:xfrm>
          <a:prstGeom prst="rect">
            <a:avLst/>
          </a:prstGeom>
          <a:noFill/>
        </p:spPr>
        <p:txBody>
          <a:bodyPr wrap="square" rtlCol="0">
            <a:spAutoFit/>
          </a:bodyPr>
          <a:lstStyle/>
          <a:p>
            <a:pPr algn="just"/>
            <a:r>
              <a:rPr lang="en-IN" sz="1800" i="0" dirty="0" err="1">
                <a:solidFill>
                  <a:srgbClr val="212529"/>
                </a:solidFill>
                <a:effectLst/>
                <a:latin typeface="+mn-lt"/>
              </a:rPr>
              <a:t>ConvLSTM</a:t>
            </a:r>
            <a:r>
              <a:rPr lang="en-IN" sz="1800" i="0" dirty="0">
                <a:solidFill>
                  <a:srgbClr val="212529"/>
                </a:solidFill>
                <a:effectLst/>
                <a:latin typeface="+mn-lt"/>
              </a:rPr>
              <a:t> is a type of recurrent neural network for </a:t>
            </a:r>
            <a:r>
              <a:rPr lang="en-IN" sz="1800" i="0" dirty="0" err="1">
                <a:solidFill>
                  <a:srgbClr val="212529"/>
                </a:solidFill>
                <a:effectLst/>
                <a:latin typeface="+mn-lt"/>
              </a:rPr>
              <a:t>spatio</a:t>
            </a:r>
            <a:r>
              <a:rPr lang="en-IN" sz="1800" i="0" dirty="0">
                <a:solidFill>
                  <a:srgbClr val="212529"/>
                </a:solidFill>
                <a:effectLst/>
                <a:latin typeface="+mn-lt"/>
              </a:rPr>
              <a:t> - temporal prediction that has convolutional structures in both the input-to-state and state-to-state transitions. The </a:t>
            </a:r>
            <a:r>
              <a:rPr lang="en-IN" sz="1800" i="0" dirty="0" err="1">
                <a:solidFill>
                  <a:srgbClr val="212529"/>
                </a:solidFill>
                <a:effectLst/>
                <a:latin typeface="+mn-lt"/>
              </a:rPr>
              <a:t>ConvLSTM</a:t>
            </a:r>
            <a:r>
              <a:rPr lang="en-IN" sz="1800" i="0" dirty="0">
                <a:solidFill>
                  <a:srgbClr val="212529"/>
                </a:solidFill>
                <a:effectLst/>
                <a:latin typeface="+mn-lt"/>
              </a:rPr>
              <a:t> determines the future state of a certain cell in the grid by the inputs and past states of its local </a:t>
            </a:r>
            <a:r>
              <a:rPr lang="en-IN" sz="1800" i="0" dirty="0" err="1">
                <a:solidFill>
                  <a:srgbClr val="212529"/>
                </a:solidFill>
                <a:effectLst/>
                <a:latin typeface="+mn-lt"/>
              </a:rPr>
              <a:t>neighbors</a:t>
            </a:r>
            <a:r>
              <a:rPr lang="en-IN" sz="1800" i="0" dirty="0">
                <a:solidFill>
                  <a:srgbClr val="212529"/>
                </a:solidFill>
                <a:effectLst/>
                <a:latin typeface="+mn-lt"/>
              </a:rPr>
              <a:t>. </a:t>
            </a:r>
          </a:p>
          <a:p>
            <a:endParaRPr lang="en-IN" sz="1800" dirty="0">
              <a:latin typeface="Arial Narrow" panose="020B0606020202030204" pitchFamily="34" charset="0"/>
            </a:endParaRPr>
          </a:p>
        </p:txBody>
      </p:sp>
      <p:pic>
        <p:nvPicPr>
          <p:cNvPr id="22" name="Picture 4" descr="An introduction to ConvLSTM. Nowadays it is quite common to find… | by  Alexandre Xavier | Neuronio | Medium">
            <a:extLst>
              <a:ext uri="{FF2B5EF4-FFF2-40B4-BE49-F238E27FC236}">
                <a16:creationId xmlns:a16="http://schemas.microsoft.com/office/drawing/2014/main" id="{6F62364B-BF03-4642-B777-985BF0641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143" y="1441007"/>
            <a:ext cx="3508352" cy="2733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4E3C2A-EC8C-4047-AF8B-1104F8D1CAC3}"/>
              </a:ext>
            </a:extLst>
          </p:cNvPr>
          <p:cNvSpPr txBox="1"/>
          <p:nvPr/>
        </p:nvSpPr>
        <p:spPr>
          <a:xfrm>
            <a:off x="3874624" y="0"/>
            <a:ext cx="4832430" cy="769441"/>
          </a:xfrm>
          <a:prstGeom prst="rect">
            <a:avLst/>
          </a:prstGeom>
          <a:noFill/>
        </p:spPr>
        <p:txBody>
          <a:bodyPr wrap="square">
            <a:spAutoFit/>
          </a:bodyPr>
          <a:lstStyle/>
          <a:p>
            <a:r>
              <a:rPr lang="en-US" sz="4400" dirty="0" err="1">
                <a:solidFill>
                  <a:srgbClr val="6E79E4"/>
                </a:solidFill>
                <a:latin typeface="Bebas Neue" panose="020B0606020202050201" pitchFamily="34" charset="0"/>
              </a:rPr>
              <a:t>lRCN</a:t>
            </a:r>
            <a:endParaRPr lang="en-IN" sz="4400" dirty="0">
              <a:solidFill>
                <a:srgbClr val="6E79E4"/>
              </a:solidFill>
              <a:latin typeface="Bebas Neue" panose="020B0606020202050201" pitchFamily="34" charset="0"/>
            </a:endParaRPr>
          </a:p>
        </p:txBody>
      </p:sp>
      <p:sp>
        <p:nvSpPr>
          <p:cNvPr id="6" name="TextBox 5">
            <a:extLst>
              <a:ext uri="{FF2B5EF4-FFF2-40B4-BE49-F238E27FC236}">
                <a16:creationId xmlns:a16="http://schemas.microsoft.com/office/drawing/2014/main" id="{E1D5C41E-E4AB-4E2D-A5BB-492FB07AFFB7}"/>
              </a:ext>
            </a:extLst>
          </p:cNvPr>
          <p:cNvSpPr txBox="1"/>
          <p:nvPr/>
        </p:nvSpPr>
        <p:spPr>
          <a:xfrm>
            <a:off x="656633" y="873249"/>
            <a:ext cx="7685589" cy="1815882"/>
          </a:xfrm>
          <a:prstGeom prst="rect">
            <a:avLst/>
          </a:prstGeom>
          <a:noFill/>
        </p:spPr>
        <p:txBody>
          <a:bodyPr wrap="square">
            <a:spAutoFit/>
          </a:bodyPr>
          <a:lstStyle/>
          <a:p>
            <a:pPr marL="139700" indent="0" algn="just">
              <a:buNone/>
            </a:pPr>
            <a:r>
              <a:rPr lang="en-IN" sz="1400" b="0" i="0" dirty="0">
                <a:solidFill>
                  <a:schemeClr val="tx1"/>
                </a:solidFill>
                <a:effectLst/>
                <a:latin typeface="+mn-lt"/>
                <a:hlinkClick r:id="rId2">
                  <a:extLst>
                    <a:ext uri="{A12FA001-AC4F-418D-AE19-62706E023703}">
                      <ahyp:hlinkClr xmlns:ahyp="http://schemas.microsoft.com/office/drawing/2018/hyperlinkcolor" val="tx"/>
                    </a:ext>
                  </a:extLst>
                </a:hlinkClick>
              </a:rPr>
              <a:t>The Long-term Recurrent Convolutional Network (LRCN)</a:t>
            </a:r>
            <a:r>
              <a:rPr lang="en-IN" sz="1400" b="0" i="0" dirty="0">
                <a:solidFill>
                  <a:schemeClr val="tx1"/>
                </a:solidFill>
                <a:effectLst/>
                <a:latin typeface="+mn-lt"/>
              </a:rPr>
              <a:t> is proposed by Jeff Donahue et al. in 2016. It is a combination of CNN and RNN, end-to-end trainable and suitable for large-scale visual understanding tasks such as video description, activity recognition and image captioning. The recurrent convolutional models are deeper in that they learn compositional representations in space and time, when the previous models assumed a fixed visual representation or perform simple temporal averaging for sequential processing. And it can be trained or learn temporal dynamics and convolutional perceptual representations as it is directly connected to convolutional network.</a:t>
            </a:r>
          </a:p>
        </p:txBody>
      </p:sp>
      <p:pic>
        <p:nvPicPr>
          <p:cNvPr id="7" name="Picture 2">
            <a:extLst>
              <a:ext uri="{FF2B5EF4-FFF2-40B4-BE49-F238E27FC236}">
                <a16:creationId xmlns:a16="http://schemas.microsoft.com/office/drawing/2014/main" id="{67AEDC34-500F-48C2-8D67-66432B67B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205" y="2689131"/>
            <a:ext cx="7685589" cy="1709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574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3" name="Picture 2">
            <a:extLst>
              <a:ext uri="{FF2B5EF4-FFF2-40B4-BE49-F238E27FC236}">
                <a16:creationId xmlns:a16="http://schemas.microsoft.com/office/drawing/2014/main" id="{85648069-AE02-40A8-8F55-7A1845124811}"/>
              </a:ext>
            </a:extLst>
          </p:cNvPr>
          <p:cNvPicPr>
            <a:picLocks noChangeAspect="1"/>
          </p:cNvPicPr>
          <p:nvPr/>
        </p:nvPicPr>
        <p:blipFill>
          <a:blip r:embed="rId3"/>
          <a:stretch>
            <a:fillRect/>
          </a:stretch>
        </p:blipFill>
        <p:spPr>
          <a:xfrm>
            <a:off x="631371" y="805542"/>
            <a:ext cx="7881257" cy="433795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28C817-0D2C-48E9-8570-FF6E043C151C}"/>
              </a:ext>
            </a:extLst>
          </p:cNvPr>
          <p:cNvSpPr/>
          <p:nvPr/>
        </p:nvSpPr>
        <p:spPr>
          <a:xfrm>
            <a:off x="3629247" y="405571"/>
            <a:ext cx="5436782" cy="1169551"/>
          </a:xfrm>
          <a:prstGeom prst="rect">
            <a:avLst/>
          </a:prstGeom>
          <a:solidFill>
            <a:schemeClr val="accent3">
              <a:lumMod val="75000"/>
            </a:schemeClr>
          </a:solidFill>
        </p:spPr>
        <p:txBody>
          <a:bodyPr wrap="square">
            <a:spAutoFit/>
          </a:bodyPr>
          <a:lstStyle/>
          <a:p>
            <a:r>
              <a:rPr lang="en-IN" dirty="0">
                <a:solidFill>
                  <a:schemeClr val="bg1"/>
                </a:solidFill>
              </a:rPr>
              <a:t>import coco</a:t>
            </a:r>
          </a:p>
          <a:p>
            <a:r>
              <a:rPr lang="en-IN" dirty="0">
                <a:solidFill>
                  <a:schemeClr val="bg1"/>
                </a:solidFill>
              </a:rPr>
              <a:t>config = </a:t>
            </a:r>
            <a:r>
              <a:rPr lang="en-IN" dirty="0" err="1">
                <a:solidFill>
                  <a:schemeClr val="bg1"/>
                </a:solidFill>
              </a:rPr>
              <a:t>coco.CocoConfig</a:t>
            </a:r>
            <a:r>
              <a:rPr lang="en-IN" dirty="0">
                <a:solidFill>
                  <a:schemeClr val="bg1"/>
                </a:solidFill>
              </a:rPr>
              <a:t>()</a:t>
            </a:r>
          </a:p>
          <a:p>
            <a:r>
              <a:rPr lang="en-IN" dirty="0">
                <a:solidFill>
                  <a:schemeClr val="bg1"/>
                </a:solidFill>
              </a:rPr>
              <a:t>COCO_DIR = </a:t>
            </a:r>
            <a:r>
              <a:rPr lang="en-IN" dirty="0" err="1">
                <a:solidFill>
                  <a:schemeClr val="bg1"/>
                </a:solidFill>
              </a:rPr>
              <a:t>r"C</a:t>
            </a:r>
            <a:r>
              <a:rPr lang="en-IN" dirty="0">
                <a:solidFill>
                  <a:schemeClr val="bg1"/>
                </a:solidFill>
              </a:rPr>
              <a:t>:\Users\sai </a:t>
            </a:r>
            <a:r>
              <a:rPr lang="en-IN" dirty="0" err="1">
                <a:solidFill>
                  <a:schemeClr val="bg1"/>
                </a:solidFill>
              </a:rPr>
              <a:t>kamal</a:t>
            </a:r>
            <a:r>
              <a:rPr lang="en-IN" dirty="0">
                <a:solidFill>
                  <a:schemeClr val="bg1"/>
                </a:solidFill>
              </a:rPr>
              <a:t>\</a:t>
            </a:r>
            <a:r>
              <a:rPr lang="en-IN" dirty="0" err="1">
                <a:solidFill>
                  <a:schemeClr val="bg1"/>
                </a:solidFill>
              </a:rPr>
              <a:t>AppData</a:t>
            </a:r>
            <a:r>
              <a:rPr lang="en-IN" dirty="0">
                <a:solidFill>
                  <a:schemeClr val="bg1"/>
                </a:solidFill>
              </a:rPr>
              <a:t>\Local\Programs\Python\Python310\Lib\site-packages\</a:t>
            </a:r>
            <a:r>
              <a:rPr lang="en-IN" dirty="0" err="1">
                <a:solidFill>
                  <a:schemeClr val="bg1"/>
                </a:solidFill>
              </a:rPr>
              <a:t>pycocotools</a:t>
            </a:r>
            <a:r>
              <a:rPr lang="en-IN" dirty="0">
                <a:solidFill>
                  <a:schemeClr val="bg1"/>
                </a:solidFill>
              </a:rPr>
              <a:t>\coco"  # TODO: enter value here</a:t>
            </a:r>
          </a:p>
        </p:txBody>
      </p:sp>
      <p:sp>
        <p:nvSpPr>
          <p:cNvPr id="3" name="Rectangle 2">
            <a:extLst>
              <a:ext uri="{FF2B5EF4-FFF2-40B4-BE49-F238E27FC236}">
                <a16:creationId xmlns:a16="http://schemas.microsoft.com/office/drawing/2014/main" id="{D7AF3499-87C6-484D-894D-FBD20DE6994C}"/>
              </a:ext>
            </a:extLst>
          </p:cNvPr>
          <p:cNvSpPr/>
          <p:nvPr/>
        </p:nvSpPr>
        <p:spPr>
          <a:xfrm>
            <a:off x="3629247" y="2006009"/>
            <a:ext cx="5436782" cy="3046988"/>
          </a:xfrm>
          <a:prstGeom prst="rect">
            <a:avLst/>
          </a:prstGeom>
          <a:solidFill>
            <a:schemeClr val="accent3"/>
          </a:solidFill>
        </p:spPr>
        <p:txBody>
          <a:bodyPr wrap="square">
            <a:spAutoFit/>
          </a:bodyPr>
          <a:lstStyle/>
          <a:p>
            <a:r>
              <a:rPr lang="en-IN" sz="1200" dirty="0">
                <a:solidFill>
                  <a:schemeClr val="bg1"/>
                </a:solidFill>
              </a:rPr>
              <a:t># Load dataset</a:t>
            </a:r>
          </a:p>
          <a:p>
            <a:r>
              <a:rPr lang="en-IN" sz="1200" dirty="0">
                <a:solidFill>
                  <a:schemeClr val="bg1"/>
                </a:solidFill>
              </a:rPr>
              <a:t>if config.NAME == 'shapes':</a:t>
            </a:r>
          </a:p>
          <a:p>
            <a:r>
              <a:rPr lang="en-IN" sz="1200" dirty="0">
                <a:solidFill>
                  <a:schemeClr val="bg1"/>
                </a:solidFill>
              </a:rPr>
              <a:t>    dataset = </a:t>
            </a:r>
            <a:r>
              <a:rPr lang="en-IN" sz="1200" dirty="0" err="1">
                <a:solidFill>
                  <a:schemeClr val="bg1"/>
                </a:solidFill>
              </a:rPr>
              <a:t>shapes.ShapesDataset</a:t>
            </a:r>
            <a:r>
              <a:rPr lang="en-IN" sz="1200" dirty="0">
                <a:solidFill>
                  <a:schemeClr val="bg1"/>
                </a:solidFill>
              </a:rPr>
              <a:t>()</a:t>
            </a:r>
          </a:p>
          <a:p>
            <a:r>
              <a:rPr lang="en-IN" sz="1200" dirty="0">
                <a:solidFill>
                  <a:schemeClr val="bg1"/>
                </a:solidFill>
              </a:rPr>
              <a:t>    </a:t>
            </a:r>
            <a:r>
              <a:rPr lang="en-IN" sz="1200" dirty="0" err="1">
                <a:solidFill>
                  <a:schemeClr val="bg1"/>
                </a:solidFill>
              </a:rPr>
              <a:t>dataset.load_shapes</a:t>
            </a:r>
            <a:r>
              <a:rPr lang="en-IN" sz="1200" dirty="0">
                <a:solidFill>
                  <a:schemeClr val="bg1"/>
                </a:solidFill>
              </a:rPr>
              <a:t>(500, </a:t>
            </a:r>
            <a:r>
              <a:rPr lang="en-IN" sz="1200" dirty="0" err="1">
                <a:solidFill>
                  <a:schemeClr val="bg1"/>
                </a:solidFill>
              </a:rPr>
              <a:t>config.IMAGE_SHAPE</a:t>
            </a:r>
            <a:r>
              <a:rPr lang="en-IN" sz="1200" dirty="0">
                <a:solidFill>
                  <a:schemeClr val="bg1"/>
                </a:solidFill>
              </a:rPr>
              <a:t>[0], </a:t>
            </a:r>
            <a:r>
              <a:rPr lang="en-IN" sz="1200" dirty="0" err="1">
                <a:solidFill>
                  <a:schemeClr val="bg1"/>
                </a:solidFill>
              </a:rPr>
              <a:t>config.IMAGE_SHAPE</a:t>
            </a:r>
            <a:r>
              <a:rPr lang="en-IN" sz="1200" dirty="0">
                <a:solidFill>
                  <a:schemeClr val="bg1"/>
                </a:solidFill>
              </a:rPr>
              <a:t>[1])</a:t>
            </a:r>
          </a:p>
          <a:p>
            <a:r>
              <a:rPr lang="en-IN" sz="1200" dirty="0" err="1">
                <a:solidFill>
                  <a:schemeClr val="bg1"/>
                </a:solidFill>
              </a:rPr>
              <a:t>elif</a:t>
            </a:r>
            <a:r>
              <a:rPr lang="en-IN" sz="1200" dirty="0">
                <a:solidFill>
                  <a:schemeClr val="bg1"/>
                </a:solidFill>
              </a:rPr>
              <a:t> config.NAME == "coco":</a:t>
            </a:r>
          </a:p>
          <a:p>
            <a:r>
              <a:rPr lang="en-IN" sz="1200" dirty="0">
                <a:solidFill>
                  <a:schemeClr val="bg1"/>
                </a:solidFill>
              </a:rPr>
              <a:t>    dataset = </a:t>
            </a:r>
            <a:r>
              <a:rPr lang="en-IN" sz="1200" dirty="0" err="1">
                <a:solidFill>
                  <a:schemeClr val="bg1"/>
                </a:solidFill>
              </a:rPr>
              <a:t>coco.CocoDataset</a:t>
            </a:r>
            <a:r>
              <a:rPr lang="en-IN" sz="1200" dirty="0">
                <a:solidFill>
                  <a:schemeClr val="bg1"/>
                </a:solidFill>
              </a:rPr>
              <a:t>()</a:t>
            </a:r>
          </a:p>
          <a:p>
            <a:r>
              <a:rPr lang="en-IN" sz="1200" dirty="0">
                <a:solidFill>
                  <a:schemeClr val="bg1"/>
                </a:solidFill>
              </a:rPr>
              <a:t>    </a:t>
            </a:r>
            <a:r>
              <a:rPr lang="en-IN" sz="1200" dirty="0" err="1">
                <a:solidFill>
                  <a:schemeClr val="bg1"/>
                </a:solidFill>
              </a:rPr>
              <a:t>dataset.load_coco</a:t>
            </a:r>
            <a:r>
              <a:rPr lang="en-IN" sz="1200" dirty="0">
                <a:solidFill>
                  <a:schemeClr val="bg1"/>
                </a:solidFill>
              </a:rPr>
              <a:t>(</a:t>
            </a:r>
            <a:r>
              <a:rPr lang="en-IN" sz="1200" dirty="0" err="1">
                <a:solidFill>
                  <a:schemeClr val="bg1"/>
                </a:solidFill>
              </a:rPr>
              <a:t>COCO_DIR,"train</a:t>
            </a:r>
            <a:r>
              <a:rPr lang="en-IN" sz="1200" dirty="0">
                <a:solidFill>
                  <a:schemeClr val="bg1"/>
                </a:solidFill>
              </a:rPr>
              <a:t>")</a:t>
            </a:r>
          </a:p>
          <a:p>
            <a:endParaRPr lang="en-IN" sz="1200" dirty="0">
              <a:solidFill>
                <a:schemeClr val="bg1"/>
              </a:solidFill>
            </a:endParaRPr>
          </a:p>
          <a:p>
            <a:r>
              <a:rPr lang="en-IN" sz="1200" dirty="0">
                <a:solidFill>
                  <a:schemeClr val="bg1"/>
                </a:solidFill>
              </a:rPr>
              <a:t># Must call before using the dataset</a:t>
            </a:r>
          </a:p>
          <a:p>
            <a:r>
              <a:rPr lang="en-IN" sz="1200" dirty="0" err="1">
                <a:solidFill>
                  <a:schemeClr val="bg1"/>
                </a:solidFill>
              </a:rPr>
              <a:t>dataset.prepare</a:t>
            </a:r>
            <a:r>
              <a:rPr lang="en-IN" sz="1200" dirty="0">
                <a:solidFill>
                  <a:schemeClr val="bg1"/>
                </a:solidFill>
              </a:rPr>
              <a:t>()</a:t>
            </a:r>
          </a:p>
          <a:p>
            <a:endParaRPr lang="en-IN" sz="1200" dirty="0">
              <a:solidFill>
                <a:schemeClr val="bg1"/>
              </a:solidFill>
            </a:endParaRPr>
          </a:p>
          <a:p>
            <a:r>
              <a:rPr lang="en-IN" sz="1200" dirty="0">
                <a:solidFill>
                  <a:schemeClr val="bg1"/>
                </a:solidFill>
              </a:rPr>
              <a:t>print("Image Count: {}".format(</a:t>
            </a:r>
            <a:r>
              <a:rPr lang="en-IN" sz="1200" dirty="0" err="1">
                <a:solidFill>
                  <a:schemeClr val="bg1"/>
                </a:solidFill>
              </a:rPr>
              <a:t>len</a:t>
            </a:r>
            <a:r>
              <a:rPr lang="en-IN" sz="1200" dirty="0">
                <a:solidFill>
                  <a:schemeClr val="bg1"/>
                </a:solidFill>
              </a:rPr>
              <a:t>(</a:t>
            </a:r>
            <a:r>
              <a:rPr lang="en-IN" sz="1200" dirty="0" err="1">
                <a:solidFill>
                  <a:schemeClr val="bg1"/>
                </a:solidFill>
              </a:rPr>
              <a:t>dataset.image_ids</a:t>
            </a:r>
            <a:r>
              <a:rPr lang="en-IN" sz="1200" dirty="0">
                <a:solidFill>
                  <a:schemeClr val="bg1"/>
                </a:solidFill>
              </a:rPr>
              <a:t>)))</a:t>
            </a:r>
          </a:p>
          <a:p>
            <a:r>
              <a:rPr lang="en-IN" sz="1200" dirty="0">
                <a:solidFill>
                  <a:schemeClr val="bg1"/>
                </a:solidFill>
              </a:rPr>
              <a:t>print("Class Count: {}".format(</a:t>
            </a:r>
            <a:r>
              <a:rPr lang="en-IN" sz="1200" dirty="0" err="1">
                <a:solidFill>
                  <a:schemeClr val="bg1"/>
                </a:solidFill>
              </a:rPr>
              <a:t>dataset.num_classes</a:t>
            </a:r>
            <a:r>
              <a:rPr lang="en-IN" sz="1200" dirty="0">
                <a:solidFill>
                  <a:schemeClr val="bg1"/>
                </a:solidFill>
              </a:rPr>
              <a:t>))</a:t>
            </a:r>
          </a:p>
          <a:p>
            <a:r>
              <a:rPr lang="en-IN" sz="1200" dirty="0">
                <a:solidFill>
                  <a:schemeClr val="bg1"/>
                </a:solidFill>
              </a:rPr>
              <a:t>for </a:t>
            </a:r>
            <a:r>
              <a:rPr lang="en-IN" sz="1200" dirty="0" err="1">
                <a:solidFill>
                  <a:schemeClr val="bg1"/>
                </a:solidFill>
              </a:rPr>
              <a:t>i</a:t>
            </a:r>
            <a:r>
              <a:rPr lang="en-IN" sz="1200" dirty="0">
                <a:solidFill>
                  <a:schemeClr val="bg1"/>
                </a:solidFill>
              </a:rPr>
              <a:t>, info in enumerate(</a:t>
            </a:r>
            <a:r>
              <a:rPr lang="en-IN" sz="1200" dirty="0" err="1">
                <a:solidFill>
                  <a:schemeClr val="bg1"/>
                </a:solidFill>
              </a:rPr>
              <a:t>dataset.class_info</a:t>
            </a:r>
            <a:r>
              <a:rPr lang="en-IN" sz="1200" dirty="0">
                <a:solidFill>
                  <a:schemeClr val="bg1"/>
                </a:solidFill>
              </a:rPr>
              <a:t>):</a:t>
            </a:r>
          </a:p>
          <a:p>
            <a:r>
              <a:rPr lang="en-IN" sz="1200" dirty="0">
                <a:solidFill>
                  <a:schemeClr val="bg1"/>
                </a:solidFill>
              </a:rPr>
              <a:t>    print("{:3}. {:50}".format(</a:t>
            </a:r>
            <a:r>
              <a:rPr lang="en-IN" sz="1200" dirty="0" err="1">
                <a:solidFill>
                  <a:schemeClr val="bg1"/>
                </a:solidFill>
              </a:rPr>
              <a:t>i</a:t>
            </a:r>
            <a:r>
              <a:rPr lang="en-IN" sz="1200" dirty="0">
                <a:solidFill>
                  <a:schemeClr val="bg1"/>
                </a:solidFill>
              </a:rPr>
              <a:t>, info['name']))</a:t>
            </a:r>
          </a:p>
        </p:txBody>
      </p:sp>
      <p:sp>
        <p:nvSpPr>
          <p:cNvPr id="5" name="TextBox 4">
            <a:extLst>
              <a:ext uri="{FF2B5EF4-FFF2-40B4-BE49-F238E27FC236}">
                <a16:creationId xmlns:a16="http://schemas.microsoft.com/office/drawing/2014/main" id="{A51DD892-1418-47CB-ACA9-FE78B67CB591}"/>
              </a:ext>
            </a:extLst>
          </p:cNvPr>
          <p:cNvSpPr txBox="1"/>
          <p:nvPr/>
        </p:nvSpPr>
        <p:spPr>
          <a:xfrm>
            <a:off x="1190847" y="2254102"/>
            <a:ext cx="1545265" cy="1015663"/>
          </a:xfrm>
          <a:prstGeom prst="rect">
            <a:avLst/>
          </a:prstGeom>
          <a:noFill/>
        </p:spPr>
        <p:txBody>
          <a:bodyPr wrap="square" rtlCol="0">
            <a:spAutoFit/>
          </a:bodyPr>
          <a:lstStyle/>
          <a:p>
            <a:r>
              <a:rPr lang="en-IN" sz="6000" dirty="0">
                <a:solidFill>
                  <a:srgbClr val="6E79E4"/>
                </a:solidFill>
                <a:latin typeface="Bebas Neue" panose="020B0604020202020204" charset="0"/>
              </a:rPr>
              <a:t>CODE</a:t>
            </a:r>
          </a:p>
        </p:txBody>
      </p:sp>
    </p:spTree>
    <p:extLst>
      <p:ext uri="{BB962C8B-B14F-4D97-AF65-F5344CB8AC3E}">
        <p14:creationId xmlns:p14="http://schemas.microsoft.com/office/powerpoint/2010/main" val="423231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37225B-40AD-4A05-944E-9EEC62546E5F}"/>
              </a:ext>
            </a:extLst>
          </p:cNvPr>
          <p:cNvSpPr>
            <a:spLocks noGrp="1"/>
          </p:cNvSpPr>
          <p:nvPr>
            <p:ph type="title" idx="2"/>
          </p:nvPr>
        </p:nvSpPr>
        <p:spPr>
          <a:xfrm>
            <a:off x="3064784" y="87768"/>
            <a:ext cx="2669709" cy="841800"/>
          </a:xfrm>
        </p:spPr>
        <p:txBody>
          <a:bodyPr/>
          <a:lstStyle/>
          <a:p>
            <a:r>
              <a:rPr lang="en-IN" sz="3600" dirty="0"/>
              <a:t>GITHUB COMMITS</a:t>
            </a:r>
          </a:p>
        </p:txBody>
      </p:sp>
      <p:pic>
        <p:nvPicPr>
          <p:cNvPr id="4" name="Picture 3">
            <a:extLst>
              <a:ext uri="{FF2B5EF4-FFF2-40B4-BE49-F238E27FC236}">
                <a16:creationId xmlns:a16="http://schemas.microsoft.com/office/drawing/2014/main" id="{0D4CDF14-C565-4DE5-9A2D-C72FC9A09DDE}"/>
              </a:ext>
            </a:extLst>
          </p:cNvPr>
          <p:cNvPicPr>
            <a:picLocks noChangeAspect="1"/>
          </p:cNvPicPr>
          <p:nvPr/>
        </p:nvPicPr>
        <p:blipFill>
          <a:blip r:embed="rId2"/>
          <a:stretch>
            <a:fillRect/>
          </a:stretch>
        </p:blipFill>
        <p:spPr>
          <a:xfrm>
            <a:off x="609599" y="929568"/>
            <a:ext cx="8102009" cy="4092487"/>
          </a:xfrm>
          <a:prstGeom prst="rect">
            <a:avLst/>
          </a:prstGeom>
        </p:spPr>
      </p:pic>
    </p:spTree>
    <p:extLst>
      <p:ext uri="{BB962C8B-B14F-4D97-AF65-F5344CB8AC3E}">
        <p14:creationId xmlns:p14="http://schemas.microsoft.com/office/powerpoint/2010/main" val="225536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0"/>
          <p:cNvSpPr/>
          <p:nvPr/>
        </p:nvSpPr>
        <p:spPr>
          <a:xfrm>
            <a:off x="4886847" y="2498288"/>
            <a:ext cx="1935548" cy="116111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40"/>
          <p:cNvSpPr/>
          <p:nvPr/>
        </p:nvSpPr>
        <p:spPr>
          <a:xfrm>
            <a:off x="4909269" y="1037024"/>
            <a:ext cx="1900473" cy="111206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2684076" y="2509882"/>
            <a:ext cx="1918765" cy="116111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2695161" y="1034077"/>
            <a:ext cx="1907680" cy="114631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611870" y="2496752"/>
            <a:ext cx="1806747" cy="116111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573232" y="1034078"/>
            <a:ext cx="1857152" cy="112295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txBox="1">
            <a:spLocks noGrp="1"/>
          </p:cNvSpPr>
          <p:nvPr>
            <p:ph type="title"/>
          </p:nvPr>
        </p:nvSpPr>
        <p:spPr>
          <a:xfrm>
            <a:off x="4940547" y="1540783"/>
            <a:ext cx="2063103"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Flow diagram</a:t>
            </a:r>
            <a:endParaRPr dirty="0"/>
          </a:p>
        </p:txBody>
      </p:sp>
      <p:sp>
        <p:nvSpPr>
          <p:cNvPr id="415" name="Google Shape;415;p40"/>
          <p:cNvSpPr txBox="1">
            <a:spLocks noGrp="1"/>
          </p:cNvSpPr>
          <p:nvPr>
            <p:ph type="title" idx="2"/>
          </p:nvPr>
        </p:nvSpPr>
        <p:spPr>
          <a:xfrm>
            <a:off x="603362" y="1109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16" name="Google Shape;416;p40"/>
          <p:cNvSpPr txBox="1">
            <a:spLocks noGrp="1"/>
          </p:cNvSpPr>
          <p:nvPr>
            <p:ph type="title" idx="3"/>
          </p:nvPr>
        </p:nvSpPr>
        <p:spPr>
          <a:xfrm>
            <a:off x="2716235" y="1443118"/>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a:t>
            </a:r>
            <a:br>
              <a:rPr lang="en" dirty="0"/>
            </a:br>
            <a:r>
              <a:rPr lang="en" dirty="0"/>
              <a:t>STATEMENT</a:t>
            </a:r>
            <a:endParaRPr dirty="0"/>
          </a:p>
        </p:txBody>
      </p:sp>
      <p:sp>
        <p:nvSpPr>
          <p:cNvPr id="417" name="Google Shape;417;p40"/>
          <p:cNvSpPr txBox="1">
            <a:spLocks noGrp="1"/>
          </p:cNvSpPr>
          <p:nvPr>
            <p:ph type="title" idx="4"/>
          </p:nvPr>
        </p:nvSpPr>
        <p:spPr>
          <a:xfrm>
            <a:off x="2688897" y="1080875"/>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20" name="Google Shape;420;p40"/>
          <p:cNvSpPr txBox="1">
            <a:spLocks noGrp="1"/>
          </p:cNvSpPr>
          <p:nvPr>
            <p:ph type="title" idx="7"/>
          </p:nvPr>
        </p:nvSpPr>
        <p:spPr>
          <a:xfrm>
            <a:off x="4907704" y="1088102"/>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26" name="Google Shape;426;p40"/>
          <p:cNvSpPr txBox="1">
            <a:spLocks noGrp="1"/>
          </p:cNvSpPr>
          <p:nvPr>
            <p:ph type="title" idx="16"/>
          </p:nvPr>
        </p:nvSpPr>
        <p:spPr>
          <a:xfrm>
            <a:off x="602268" y="2605442"/>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29" name="Google Shape;429;p40"/>
          <p:cNvSpPr txBox="1">
            <a:spLocks noGrp="1"/>
          </p:cNvSpPr>
          <p:nvPr>
            <p:ph type="title" idx="19"/>
          </p:nvPr>
        </p:nvSpPr>
        <p:spPr>
          <a:xfrm>
            <a:off x="2695160" y="2583238"/>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431" name="Google Shape;431;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432" name="Google Shape;432;p40"/>
          <p:cNvSpPr/>
          <p:nvPr/>
        </p:nvSpPr>
        <p:spPr>
          <a:xfrm>
            <a:off x="8262473" y="1570679"/>
            <a:ext cx="549900" cy="5499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1402060" y="500977"/>
            <a:ext cx="796500" cy="7965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40"/>
          <p:cNvGrpSpPr/>
          <p:nvPr/>
        </p:nvGrpSpPr>
        <p:grpSpPr>
          <a:xfrm rot="10800000">
            <a:off x="1186863" y="823412"/>
            <a:ext cx="537556" cy="136576"/>
            <a:chOff x="2641350" y="846250"/>
            <a:chExt cx="413600" cy="105075"/>
          </a:xfrm>
        </p:grpSpPr>
        <p:sp>
          <p:nvSpPr>
            <p:cNvPr id="435" name="Google Shape;435;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411;p40">
            <a:extLst>
              <a:ext uri="{FF2B5EF4-FFF2-40B4-BE49-F238E27FC236}">
                <a16:creationId xmlns:a16="http://schemas.microsoft.com/office/drawing/2014/main" id="{4673933A-6FAC-439A-A6C6-205B6E391E0F}"/>
              </a:ext>
            </a:extLst>
          </p:cNvPr>
          <p:cNvSpPr/>
          <p:nvPr/>
        </p:nvSpPr>
        <p:spPr>
          <a:xfrm>
            <a:off x="7095317" y="1019271"/>
            <a:ext cx="1806747" cy="116111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1;p40">
            <a:extLst>
              <a:ext uri="{FF2B5EF4-FFF2-40B4-BE49-F238E27FC236}">
                <a16:creationId xmlns:a16="http://schemas.microsoft.com/office/drawing/2014/main" id="{82C62146-9ABF-4C6D-BF0C-A6144F25E291}"/>
              </a:ext>
            </a:extLst>
          </p:cNvPr>
          <p:cNvSpPr/>
          <p:nvPr/>
        </p:nvSpPr>
        <p:spPr>
          <a:xfrm>
            <a:off x="7095317" y="2494999"/>
            <a:ext cx="1806747" cy="116111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098A80C-2976-4DAC-8EF2-9111FC079E5A}"/>
              </a:ext>
            </a:extLst>
          </p:cNvPr>
          <p:cNvSpPr>
            <a:spLocks noGrp="1"/>
          </p:cNvSpPr>
          <p:nvPr>
            <p:ph type="title" idx="13"/>
          </p:nvPr>
        </p:nvSpPr>
        <p:spPr>
          <a:xfrm>
            <a:off x="4890468" y="2578897"/>
            <a:ext cx="923400" cy="411600"/>
          </a:xfrm>
        </p:spPr>
        <p:txBody>
          <a:bodyPr/>
          <a:lstStyle/>
          <a:p>
            <a:r>
              <a:rPr lang="en-IN" dirty="0"/>
              <a:t>07.</a:t>
            </a:r>
          </a:p>
        </p:txBody>
      </p:sp>
      <p:sp>
        <p:nvSpPr>
          <p:cNvPr id="32" name="Google Shape;423;p40">
            <a:extLst>
              <a:ext uri="{FF2B5EF4-FFF2-40B4-BE49-F238E27FC236}">
                <a16:creationId xmlns:a16="http://schemas.microsoft.com/office/drawing/2014/main" id="{11BDB1F4-1135-499D-B19C-9170AE1D56EA}"/>
              </a:ext>
            </a:extLst>
          </p:cNvPr>
          <p:cNvSpPr txBox="1">
            <a:spLocks/>
          </p:cNvSpPr>
          <p:nvPr/>
        </p:nvSpPr>
        <p:spPr>
          <a:xfrm>
            <a:off x="7075290" y="1073454"/>
            <a:ext cx="923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Bebas Neue"/>
              <a:buNone/>
              <a:defRPr sz="34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04.</a:t>
            </a:r>
          </a:p>
        </p:txBody>
      </p:sp>
      <p:sp>
        <p:nvSpPr>
          <p:cNvPr id="33" name="Title 2">
            <a:extLst>
              <a:ext uri="{FF2B5EF4-FFF2-40B4-BE49-F238E27FC236}">
                <a16:creationId xmlns:a16="http://schemas.microsoft.com/office/drawing/2014/main" id="{455A14EB-E670-4790-B799-5D61725615AC}"/>
              </a:ext>
            </a:extLst>
          </p:cNvPr>
          <p:cNvSpPr txBox="1">
            <a:spLocks/>
          </p:cNvSpPr>
          <p:nvPr/>
        </p:nvSpPr>
        <p:spPr>
          <a:xfrm>
            <a:off x="7087854" y="2573427"/>
            <a:ext cx="923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Bebas Neue"/>
              <a:buNone/>
              <a:defRPr sz="34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t>08.</a:t>
            </a:r>
          </a:p>
        </p:txBody>
      </p:sp>
      <p:sp>
        <p:nvSpPr>
          <p:cNvPr id="35" name="Google Shape;428;p40">
            <a:extLst>
              <a:ext uri="{FF2B5EF4-FFF2-40B4-BE49-F238E27FC236}">
                <a16:creationId xmlns:a16="http://schemas.microsoft.com/office/drawing/2014/main" id="{626D65D7-F0A1-4E7F-9195-58020BA7464C}"/>
              </a:ext>
            </a:extLst>
          </p:cNvPr>
          <p:cNvSpPr txBox="1">
            <a:spLocks/>
          </p:cNvSpPr>
          <p:nvPr/>
        </p:nvSpPr>
        <p:spPr>
          <a:xfrm>
            <a:off x="7121675" y="2928312"/>
            <a:ext cx="2336400" cy="72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Bebas Neue"/>
              <a:buNone/>
              <a:defRPr sz="2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N">
                <a:solidFill>
                  <a:schemeClr val="accent2"/>
                </a:solidFill>
              </a:rPr>
              <a:t>CONCLUSION</a:t>
            </a:r>
            <a:endParaRPr lang="en-IN" dirty="0">
              <a:solidFill>
                <a:schemeClr val="accent2"/>
              </a:solidFill>
            </a:endParaRPr>
          </a:p>
        </p:txBody>
      </p:sp>
      <p:sp>
        <p:nvSpPr>
          <p:cNvPr id="5" name="Title 4">
            <a:extLst>
              <a:ext uri="{FF2B5EF4-FFF2-40B4-BE49-F238E27FC236}">
                <a16:creationId xmlns:a16="http://schemas.microsoft.com/office/drawing/2014/main" id="{9973F8F7-CAFC-4A9D-8C7B-43FDA5562BC4}"/>
              </a:ext>
            </a:extLst>
          </p:cNvPr>
          <p:cNvSpPr>
            <a:spLocks noGrp="1"/>
          </p:cNvSpPr>
          <p:nvPr>
            <p:ph type="title" idx="18"/>
          </p:nvPr>
        </p:nvSpPr>
        <p:spPr>
          <a:xfrm>
            <a:off x="4911127" y="2943113"/>
            <a:ext cx="2336400" cy="722400"/>
          </a:xfrm>
        </p:spPr>
        <p:txBody>
          <a:bodyPr/>
          <a:lstStyle/>
          <a:p>
            <a:r>
              <a:rPr lang="en-IN" dirty="0">
                <a:solidFill>
                  <a:schemeClr val="tx1"/>
                </a:solidFill>
              </a:rPr>
              <a:t>IMPLEMENTATION</a:t>
            </a:r>
          </a:p>
        </p:txBody>
      </p:sp>
      <p:sp>
        <p:nvSpPr>
          <p:cNvPr id="7" name="Title 6">
            <a:extLst>
              <a:ext uri="{FF2B5EF4-FFF2-40B4-BE49-F238E27FC236}">
                <a16:creationId xmlns:a16="http://schemas.microsoft.com/office/drawing/2014/main" id="{04D13120-EF71-4E46-8EA1-F8C64896E6A1}"/>
              </a:ext>
            </a:extLst>
          </p:cNvPr>
          <p:cNvSpPr>
            <a:spLocks noGrp="1"/>
          </p:cNvSpPr>
          <p:nvPr>
            <p:ph type="title" idx="6"/>
          </p:nvPr>
        </p:nvSpPr>
        <p:spPr>
          <a:xfrm>
            <a:off x="652479" y="1434630"/>
            <a:ext cx="2336400" cy="722400"/>
          </a:xfrm>
        </p:spPr>
        <p:txBody>
          <a:bodyPr/>
          <a:lstStyle/>
          <a:p>
            <a:r>
              <a:rPr lang="en-IN" dirty="0"/>
              <a:t>Introduction</a:t>
            </a:r>
          </a:p>
        </p:txBody>
      </p:sp>
      <p:sp>
        <p:nvSpPr>
          <p:cNvPr id="41" name="Google Shape;422;p40">
            <a:extLst>
              <a:ext uri="{FF2B5EF4-FFF2-40B4-BE49-F238E27FC236}">
                <a16:creationId xmlns:a16="http://schemas.microsoft.com/office/drawing/2014/main" id="{BC42870A-DF06-49D9-9CCF-9935D2CAC568}"/>
              </a:ext>
            </a:extLst>
          </p:cNvPr>
          <p:cNvSpPr txBox="1">
            <a:spLocks/>
          </p:cNvSpPr>
          <p:nvPr/>
        </p:nvSpPr>
        <p:spPr>
          <a:xfrm>
            <a:off x="656151" y="2954474"/>
            <a:ext cx="2498918" cy="722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Bebas Neue"/>
              <a:buNone/>
              <a:defRPr sz="2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N" dirty="0">
                <a:solidFill>
                  <a:schemeClr val="accent2"/>
                </a:solidFill>
              </a:rPr>
              <a:t>DATASET</a:t>
            </a:r>
          </a:p>
        </p:txBody>
      </p:sp>
      <p:sp>
        <p:nvSpPr>
          <p:cNvPr id="36" name="Google Shape;419;p40">
            <a:extLst>
              <a:ext uri="{FF2B5EF4-FFF2-40B4-BE49-F238E27FC236}">
                <a16:creationId xmlns:a16="http://schemas.microsoft.com/office/drawing/2014/main" id="{5E1D1D80-0AA1-40CA-8DC9-85E7FA3D7B93}"/>
              </a:ext>
            </a:extLst>
          </p:cNvPr>
          <p:cNvSpPr txBox="1">
            <a:spLocks noGrp="1"/>
          </p:cNvSpPr>
          <p:nvPr>
            <p:ph type="title" idx="15"/>
          </p:nvPr>
        </p:nvSpPr>
        <p:spPr>
          <a:xfrm>
            <a:off x="2719962" y="2951625"/>
            <a:ext cx="2336800" cy="7223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Bebas Neue"/>
              <a:buNone/>
              <a:defRPr sz="2500" b="0" i="0" u="none" strike="noStrike" cap="none">
                <a:solidFill>
                  <a:schemeClr val="accent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N" dirty="0"/>
              <a:t>Pre-processing Code</a:t>
            </a:r>
          </a:p>
        </p:txBody>
      </p:sp>
      <p:sp>
        <p:nvSpPr>
          <p:cNvPr id="37" name="Google Shape;419;p40">
            <a:extLst>
              <a:ext uri="{FF2B5EF4-FFF2-40B4-BE49-F238E27FC236}">
                <a16:creationId xmlns:a16="http://schemas.microsoft.com/office/drawing/2014/main" id="{5885851B-55A7-4304-B9F2-E5F641172C32}"/>
              </a:ext>
            </a:extLst>
          </p:cNvPr>
          <p:cNvSpPr txBox="1">
            <a:spLocks/>
          </p:cNvSpPr>
          <p:nvPr/>
        </p:nvSpPr>
        <p:spPr>
          <a:xfrm>
            <a:off x="7082898" y="1605169"/>
            <a:ext cx="1808723" cy="48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Bebas Neue"/>
              <a:buNone/>
              <a:defRPr sz="2500" b="0" i="0" u="none" strike="noStrike" cap="none">
                <a:solidFill>
                  <a:schemeClr val="accent2"/>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IN" dirty="0"/>
              <a:t>LITERATURE SURVEY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2AC07-DF4F-4107-8FBA-E83DAB5D4689}"/>
              </a:ext>
            </a:extLst>
          </p:cNvPr>
          <p:cNvSpPr txBox="1"/>
          <p:nvPr/>
        </p:nvSpPr>
        <p:spPr>
          <a:xfrm>
            <a:off x="2587256" y="2169042"/>
            <a:ext cx="6811925" cy="923330"/>
          </a:xfrm>
          <a:prstGeom prst="rect">
            <a:avLst/>
          </a:prstGeom>
          <a:noFill/>
        </p:spPr>
        <p:txBody>
          <a:bodyPr wrap="square" rtlCol="0">
            <a:spAutoFit/>
          </a:bodyPr>
          <a:lstStyle/>
          <a:p>
            <a:r>
              <a:rPr lang="en-IN" sz="5400" dirty="0">
                <a:latin typeface="Bebas Neue" panose="020B0606020202050201" pitchFamily="34" charset="0"/>
              </a:rPr>
              <a:t>IMPLEMENTATION</a:t>
            </a:r>
          </a:p>
        </p:txBody>
      </p:sp>
    </p:spTree>
    <p:extLst>
      <p:ext uri="{BB962C8B-B14F-4D97-AF65-F5344CB8AC3E}">
        <p14:creationId xmlns:p14="http://schemas.microsoft.com/office/powerpoint/2010/main" val="3746779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044C-7680-44F4-8751-F62E2D951A8C}"/>
              </a:ext>
            </a:extLst>
          </p:cNvPr>
          <p:cNvSpPr>
            <a:spLocks noGrp="1"/>
          </p:cNvSpPr>
          <p:nvPr>
            <p:ph type="title"/>
          </p:nvPr>
        </p:nvSpPr>
        <p:spPr/>
        <p:txBody>
          <a:bodyPr/>
          <a:lstStyle/>
          <a:p>
            <a:endParaRPr lang="en-IN"/>
          </a:p>
        </p:txBody>
      </p:sp>
      <p:sp>
        <p:nvSpPr>
          <p:cNvPr id="3" name="Title 2">
            <a:extLst>
              <a:ext uri="{FF2B5EF4-FFF2-40B4-BE49-F238E27FC236}">
                <a16:creationId xmlns:a16="http://schemas.microsoft.com/office/drawing/2014/main" id="{F54A9506-8B1B-4400-A8E0-EDD0E07AF1DC}"/>
              </a:ext>
            </a:extLst>
          </p:cNvPr>
          <p:cNvSpPr>
            <a:spLocks noGrp="1"/>
          </p:cNvSpPr>
          <p:nvPr>
            <p:ph type="title" idx="2"/>
          </p:nvPr>
        </p:nvSpPr>
        <p:spPr/>
        <p:txBody>
          <a:bodyPr/>
          <a:lstStyle/>
          <a:p>
            <a:endParaRPr lang="en-IN"/>
          </a:p>
        </p:txBody>
      </p:sp>
      <p:sp>
        <p:nvSpPr>
          <p:cNvPr id="4" name="Subtitle 3">
            <a:extLst>
              <a:ext uri="{FF2B5EF4-FFF2-40B4-BE49-F238E27FC236}">
                <a16:creationId xmlns:a16="http://schemas.microsoft.com/office/drawing/2014/main" id="{2FC3374F-3D93-4E91-BA81-3AD78A649440}"/>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id="{C4E81150-178F-4023-92D6-2E8F88898E0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2619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044C-7680-44F4-8751-F62E2D951A8C}"/>
              </a:ext>
            </a:extLst>
          </p:cNvPr>
          <p:cNvSpPr>
            <a:spLocks noGrp="1"/>
          </p:cNvSpPr>
          <p:nvPr>
            <p:ph type="title"/>
          </p:nvPr>
        </p:nvSpPr>
        <p:spPr/>
        <p:txBody>
          <a:bodyPr/>
          <a:lstStyle/>
          <a:p>
            <a:endParaRPr lang="en-IN"/>
          </a:p>
        </p:txBody>
      </p:sp>
      <p:sp>
        <p:nvSpPr>
          <p:cNvPr id="3" name="Title 2">
            <a:extLst>
              <a:ext uri="{FF2B5EF4-FFF2-40B4-BE49-F238E27FC236}">
                <a16:creationId xmlns:a16="http://schemas.microsoft.com/office/drawing/2014/main" id="{F54A9506-8B1B-4400-A8E0-EDD0E07AF1DC}"/>
              </a:ext>
            </a:extLst>
          </p:cNvPr>
          <p:cNvSpPr>
            <a:spLocks noGrp="1"/>
          </p:cNvSpPr>
          <p:nvPr>
            <p:ph type="title" idx="2"/>
          </p:nvPr>
        </p:nvSpPr>
        <p:spPr/>
        <p:txBody>
          <a:bodyPr/>
          <a:lstStyle/>
          <a:p>
            <a:endParaRPr lang="en-IN"/>
          </a:p>
        </p:txBody>
      </p:sp>
      <p:sp>
        <p:nvSpPr>
          <p:cNvPr id="4" name="Subtitle 3">
            <a:extLst>
              <a:ext uri="{FF2B5EF4-FFF2-40B4-BE49-F238E27FC236}">
                <a16:creationId xmlns:a16="http://schemas.microsoft.com/office/drawing/2014/main" id="{2FC3374F-3D93-4E91-BA81-3AD78A649440}"/>
              </a:ext>
            </a:extLst>
          </p:cNvPr>
          <p:cNvSpPr>
            <a:spLocks noGrp="1"/>
          </p:cNvSpPr>
          <p:nvPr>
            <p:ph type="subTitle" idx="1"/>
          </p:nvPr>
        </p:nvSpPr>
        <p:spPr/>
        <p:txBody>
          <a:bodyPr/>
          <a:lstStyle/>
          <a:p>
            <a:endParaRPr lang="en-IN"/>
          </a:p>
        </p:txBody>
      </p:sp>
      <p:pic>
        <p:nvPicPr>
          <p:cNvPr id="8" name="Picture 7">
            <a:extLst>
              <a:ext uri="{FF2B5EF4-FFF2-40B4-BE49-F238E27FC236}">
                <a16:creationId xmlns:a16="http://schemas.microsoft.com/office/drawing/2014/main" id="{816BBFFE-0734-4CBD-AD92-04A5C0DFB6E6}"/>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80559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044C-7680-44F4-8751-F62E2D951A8C}"/>
              </a:ext>
            </a:extLst>
          </p:cNvPr>
          <p:cNvSpPr>
            <a:spLocks noGrp="1"/>
          </p:cNvSpPr>
          <p:nvPr>
            <p:ph type="title"/>
          </p:nvPr>
        </p:nvSpPr>
        <p:spPr/>
        <p:txBody>
          <a:bodyPr/>
          <a:lstStyle/>
          <a:p>
            <a:endParaRPr lang="en-IN"/>
          </a:p>
        </p:txBody>
      </p:sp>
      <p:sp>
        <p:nvSpPr>
          <p:cNvPr id="3" name="Title 2">
            <a:extLst>
              <a:ext uri="{FF2B5EF4-FFF2-40B4-BE49-F238E27FC236}">
                <a16:creationId xmlns:a16="http://schemas.microsoft.com/office/drawing/2014/main" id="{F54A9506-8B1B-4400-A8E0-EDD0E07AF1DC}"/>
              </a:ext>
            </a:extLst>
          </p:cNvPr>
          <p:cNvSpPr>
            <a:spLocks noGrp="1"/>
          </p:cNvSpPr>
          <p:nvPr>
            <p:ph type="title" idx="2"/>
          </p:nvPr>
        </p:nvSpPr>
        <p:spPr/>
        <p:txBody>
          <a:bodyPr/>
          <a:lstStyle/>
          <a:p>
            <a:endParaRPr lang="en-IN"/>
          </a:p>
        </p:txBody>
      </p:sp>
      <p:sp>
        <p:nvSpPr>
          <p:cNvPr id="4" name="Subtitle 3">
            <a:extLst>
              <a:ext uri="{FF2B5EF4-FFF2-40B4-BE49-F238E27FC236}">
                <a16:creationId xmlns:a16="http://schemas.microsoft.com/office/drawing/2014/main" id="{2FC3374F-3D93-4E91-BA81-3AD78A649440}"/>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id="{B58DCD11-0F6A-4CDF-9741-EC2B9D7EEC7B}"/>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073014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044C-7680-44F4-8751-F62E2D951A8C}"/>
              </a:ext>
            </a:extLst>
          </p:cNvPr>
          <p:cNvSpPr>
            <a:spLocks noGrp="1"/>
          </p:cNvSpPr>
          <p:nvPr>
            <p:ph type="title"/>
          </p:nvPr>
        </p:nvSpPr>
        <p:spPr/>
        <p:txBody>
          <a:bodyPr/>
          <a:lstStyle/>
          <a:p>
            <a:endParaRPr lang="en-IN"/>
          </a:p>
        </p:txBody>
      </p:sp>
      <p:sp>
        <p:nvSpPr>
          <p:cNvPr id="3" name="Title 2">
            <a:extLst>
              <a:ext uri="{FF2B5EF4-FFF2-40B4-BE49-F238E27FC236}">
                <a16:creationId xmlns:a16="http://schemas.microsoft.com/office/drawing/2014/main" id="{F54A9506-8B1B-4400-A8E0-EDD0E07AF1DC}"/>
              </a:ext>
            </a:extLst>
          </p:cNvPr>
          <p:cNvSpPr>
            <a:spLocks noGrp="1"/>
          </p:cNvSpPr>
          <p:nvPr>
            <p:ph type="title" idx="2"/>
          </p:nvPr>
        </p:nvSpPr>
        <p:spPr/>
        <p:txBody>
          <a:bodyPr/>
          <a:lstStyle/>
          <a:p>
            <a:endParaRPr lang="en-IN"/>
          </a:p>
        </p:txBody>
      </p:sp>
      <p:sp>
        <p:nvSpPr>
          <p:cNvPr id="4" name="Subtitle 3">
            <a:extLst>
              <a:ext uri="{FF2B5EF4-FFF2-40B4-BE49-F238E27FC236}">
                <a16:creationId xmlns:a16="http://schemas.microsoft.com/office/drawing/2014/main" id="{2FC3374F-3D93-4E91-BA81-3AD78A649440}"/>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id="{4EED8388-D5F9-447B-B503-3FD3637D6BA9}"/>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260487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044C-7680-44F4-8751-F62E2D951A8C}"/>
              </a:ext>
            </a:extLst>
          </p:cNvPr>
          <p:cNvSpPr>
            <a:spLocks noGrp="1"/>
          </p:cNvSpPr>
          <p:nvPr>
            <p:ph type="title"/>
          </p:nvPr>
        </p:nvSpPr>
        <p:spPr/>
        <p:txBody>
          <a:bodyPr/>
          <a:lstStyle/>
          <a:p>
            <a:endParaRPr lang="en-IN"/>
          </a:p>
        </p:txBody>
      </p:sp>
      <p:sp>
        <p:nvSpPr>
          <p:cNvPr id="3" name="Title 2">
            <a:extLst>
              <a:ext uri="{FF2B5EF4-FFF2-40B4-BE49-F238E27FC236}">
                <a16:creationId xmlns:a16="http://schemas.microsoft.com/office/drawing/2014/main" id="{F54A9506-8B1B-4400-A8E0-EDD0E07AF1DC}"/>
              </a:ext>
            </a:extLst>
          </p:cNvPr>
          <p:cNvSpPr>
            <a:spLocks noGrp="1"/>
          </p:cNvSpPr>
          <p:nvPr>
            <p:ph type="title" idx="2"/>
          </p:nvPr>
        </p:nvSpPr>
        <p:spPr/>
        <p:txBody>
          <a:bodyPr/>
          <a:lstStyle/>
          <a:p>
            <a:endParaRPr lang="en-IN"/>
          </a:p>
        </p:txBody>
      </p:sp>
      <p:sp>
        <p:nvSpPr>
          <p:cNvPr id="4" name="Subtitle 3">
            <a:extLst>
              <a:ext uri="{FF2B5EF4-FFF2-40B4-BE49-F238E27FC236}">
                <a16:creationId xmlns:a16="http://schemas.microsoft.com/office/drawing/2014/main" id="{2FC3374F-3D93-4E91-BA81-3AD78A649440}"/>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id="{216AC687-3AEC-4E67-88CC-9BD4EC40777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715996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044C-7680-44F4-8751-F62E2D951A8C}"/>
              </a:ext>
            </a:extLst>
          </p:cNvPr>
          <p:cNvSpPr>
            <a:spLocks noGrp="1"/>
          </p:cNvSpPr>
          <p:nvPr>
            <p:ph type="title"/>
          </p:nvPr>
        </p:nvSpPr>
        <p:spPr/>
        <p:txBody>
          <a:bodyPr/>
          <a:lstStyle/>
          <a:p>
            <a:endParaRPr lang="en-IN"/>
          </a:p>
        </p:txBody>
      </p:sp>
      <p:sp>
        <p:nvSpPr>
          <p:cNvPr id="3" name="Title 2">
            <a:extLst>
              <a:ext uri="{FF2B5EF4-FFF2-40B4-BE49-F238E27FC236}">
                <a16:creationId xmlns:a16="http://schemas.microsoft.com/office/drawing/2014/main" id="{F54A9506-8B1B-4400-A8E0-EDD0E07AF1DC}"/>
              </a:ext>
            </a:extLst>
          </p:cNvPr>
          <p:cNvSpPr>
            <a:spLocks noGrp="1"/>
          </p:cNvSpPr>
          <p:nvPr>
            <p:ph type="title" idx="2"/>
          </p:nvPr>
        </p:nvSpPr>
        <p:spPr/>
        <p:txBody>
          <a:bodyPr/>
          <a:lstStyle/>
          <a:p>
            <a:endParaRPr lang="en-IN"/>
          </a:p>
        </p:txBody>
      </p:sp>
      <p:sp>
        <p:nvSpPr>
          <p:cNvPr id="4" name="Subtitle 3">
            <a:extLst>
              <a:ext uri="{FF2B5EF4-FFF2-40B4-BE49-F238E27FC236}">
                <a16:creationId xmlns:a16="http://schemas.microsoft.com/office/drawing/2014/main" id="{2FC3374F-3D93-4E91-BA81-3AD78A649440}"/>
              </a:ext>
            </a:extLst>
          </p:cNvPr>
          <p:cNvSpPr>
            <a:spLocks noGrp="1"/>
          </p:cNvSpPr>
          <p:nvPr>
            <p:ph type="subTitle" idx="1"/>
          </p:nvPr>
        </p:nvSpPr>
        <p:spPr/>
        <p:txBody>
          <a:bodyPr/>
          <a:lstStyle/>
          <a:p>
            <a:endParaRPr lang="en-IN"/>
          </a:p>
        </p:txBody>
      </p:sp>
      <p:pic>
        <p:nvPicPr>
          <p:cNvPr id="6" name="Picture 5">
            <a:extLst>
              <a:ext uri="{FF2B5EF4-FFF2-40B4-BE49-F238E27FC236}">
                <a16:creationId xmlns:a16="http://schemas.microsoft.com/office/drawing/2014/main" id="{4D895EED-04E9-4D0C-B182-E88BD33434F3}"/>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181854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1E12-863B-4415-B312-0714B8A03BC5}"/>
              </a:ext>
            </a:extLst>
          </p:cNvPr>
          <p:cNvSpPr>
            <a:spLocks noGrp="1"/>
          </p:cNvSpPr>
          <p:nvPr>
            <p:ph type="title"/>
          </p:nvPr>
        </p:nvSpPr>
        <p:spPr>
          <a:xfrm>
            <a:off x="2683085" y="717541"/>
            <a:ext cx="3675900" cy="572700"/>
          </a:xfrm>
        </p:spPr>
        <p:txBody>
          <a:bodyPr/>
          <a:lstStyle/>
          <a:p>
            <a:r>
              <a:rPr lang="en-IN" sz="4000" dirty="0"/>
              <a:t>Conclusion</a:t>
            </a:r>
            <a:br>
              <a:rPr lang="en-IN" sz="4000" dirty="0">
                <a:solidFill>
                  <a:schemeClr val="accent2"/>
                </a:solidFill>
              </a:rPr>
            </a:br>
            <a:endParaRPr lang="en-IN" sz="4000" dirty="0"/>
          </a:p>
        </p:txBody>
      </p:sp>
      <p:sp>
        <p:nvSpPr>
          <p:cNvPr id="3" name="Text Placeholder 2">
            <a:extLst>
              <a:ext uri="{FF2B5EF4-FFF2-40B4-BE49-F238E27FC236}">
                <a16:creationId xmlns:a16="http://schemas.microsoft.com/office/drawing/2014/main" id="{BD5AAB34-6553-4DB5-BC6D-D74F95868553}"/>
              </a:ext>
            </a:extLst>
          </p:cNvPr>
          <p:cNvSpPr>
            <a:spLocks noGrp="1"/>
          </p:cNvSpPr>
          <p:nvPr>
            <p:ph type="body" idx="1"/>
          </p:nvPr>
        </p:nvSpPr>
        <p:spPr>
          <a:xfrm>
            <a:off x="1259072" y="1304575"/>
            <a:ext cx="6625856" cy="3135718"/>
          </a:xfrm>
          <a:solidFill>
            <a:schemeClr val="bg2">
              <a:lumMod val="60000"/>
              <a:lumOff val="40000"/>
            </a:schemeClr>
          </a:solidFill>
        </p:spPr>
        <p:txBody>
          <a:bodyPr/>
          <a:lstStyle/>
          <a:p>
            <a:pPr marL="139700" indent="0">
              <a:buNone/>
            </a:pPr>
            <a:endParaRPr lang="en-US" sz="1600" dirty="0"/>
          </a:p>
          <a:p>
            <a:pPr marL="139700" indent="0" algn="just">
              <a:buNone/>
            </a:pPr>
            <a:r>
              <a:rPr lang="en-US" sz="1600" dirty="0">
                <a:solidFill>
                  <a:schemeClr val="tx1"/>
                </a:solidFill>
                <a:latin typeface="+mn-lt"/>
              </a:rPr>
              <a:t>I model actions as sequences of tentatively identified poses, and I think of pose sequences as having a story-like quality, with one such sequence telling a walking story and another, a jumping story. This point of view encouraged an unusual emphasis on single-frame processing in my work and provides a foundation for dealing with more complex actions and actions achieved in multiple ways, such as drinking, in future work.</a:t>
            </a:r>
          </a:p>
        </p:txBody>
      </p:sp>
    </p:spTree>
    <p:extLst>
      <p:ext uri="{BB962C8B-B14F-4D97-AF65-F5344CB8AC3E}">
        <p14:creationId xmlns:p14="http://schemas.microsoft.com/office/powerpoint/2010/main" val="575587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Free Artificial Intelligence Template - PPT &amp;amp;amp; Google Slides Download">
            <a:extLst>
              <a:ext uri="{FF2B5EF4-FFF2-40B4-BE49-F238E27FC236}">
                <a16:creationId xmlns:a16="http://schemas.microsoft.com/office/drawing/2014/main" id="{54791B59-5ED9-4EC6-9C2D-BD404D9B9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20DCC55-55E8-4206-A652-EA42ED8F8164}"/>
              </a:ext>
            </a:extLst>
          </p:cNvPr>
          <p:cNvSpPr txBox="1"/>
          <p:nvPr/>
        </p:nvSpPr>
        <p:spPr>
          <a:xfrm>
            <a:off x="3990753" y="3133061"/>
            <a:ext cx="1382233" cy="191386"/>
          </a:xfrm>
          <a:prstGeom prst="rect">
            <a:avLst/>
          </a:prstGeom>
          <a:solidFill>
            <a:srgbClr val="44077C"/>
          </a:solidFill>
        </p:spPr>
        <p:txBody>
          <a:bodyPr wrap="square" rtlCol="0">
            <a:spAutoFit/>
          </a:bodyPr>
          <a:lstStyle/>
          <a:p>
            <a:endParaRPr lang="en-IN" dirty="0"/>
          </a:p>
        </p:txBody>
      </p:sp>
    </p:spTree>
    <p:extLst>
      <p:ext uri="{BB962C8B-B14F-4D97-AF65-F5344CB8AC3E}">
        <p14:creationId xmlns:p14="http://schemas.microsoft.com/office/powerpoint/2010/main" val="3221827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E5F79-4226-488C-926C-4ED4E4E93689}"/>
              </a:ext>
            </a:extLst>
          </p:cNvPr>
          <p:cNvSpPr>
            <a:spLocks noGrp="1"/>
          </p:cNvSpPr>
          <p:nvPr>
            <p:ph type="title"/>
          </p:nvPr>
        </p:nvSpPr>
        <p:spPr/>
        <p:txBody>
          <a:bodyPr/>
          <a:lstStyle/>
          <a:p>
            <a:r>
              <a:rPr lang="en-IN" dirty="0"/>
              <a:t>INTRODUCTION</a:t>
            </a:r>
          </a:p>
        </p:txBody>
      </p:sp>
      <p:sp>
        <p:nvSpPr>
          <p:cNvPr id="4" name="TextBox 3">
            <a:extLst>
              <a:ext uri="{FF2B5EF4-FFF2-40B4-BE49-F238E27FC236}">
                <a16:creationId xmlns:a16="http://schemas.microsoft.com/office/drawing/2014/main" id="{F8368C8C-4A93-456C-B4B0-1BD432E1EA30}"/>
              </a:ext>
            </a:extLst>
          </p:cNvPr>
          <p:cNvSpPr txBox="1"/>
          <p:nvPr/>
        </p:nvSpPr>
        <p:spPr>
          <a:xfrm>
            <a:off x="1013637" y="1999688"/>
            <a:ext cx="6977972" cy="2246769"/>
          </a:xfrm>
          <a:prstGeom prst="rect">
            <a:avLst/>
          </a:prstGeom>
          <a:noFill/>
        </p:spPr>
        <p:txBody>
          <a:bodyPr wrap="square">
            <a:spAutoFit/>
          </a:bodyPr>
          <a:lstStyle/>
          <a:p>
            <a:pPr algn="just"/>
            <a:r>
              <a:rPr lang="en-IN" sz="2000" dirty="0">
                <a:latin typeface="+mn-lt"/>
              </a:rPr>
              <a:t>Position estimation is a technique used in computer vision to track a person or object's movements. Usually, this is done by locating key points for the given objects. Through the comparison of these key points, we can develop insights into diverse movements and postures. Position estimation plays a critical role in augmented reality, animation, games, and robotic.</a:t>
            </a:r>
          </a:p>
        </p:txBody>
      </p:sp>
    </p:spTree>
    <p:extLst>
      <p:ext uri="{BB962C8B-B14F-4D97-AF65-F5344CB8AC3E}">
        <p14:creationId xmlns:p14="http://schemas.microsoft.com/office/powerpoint/2010/main" val="275321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6BF23F-AE41-4EEC-B7F8-6EF40E204F86}"/>
              </a:ext>
            </a:extLst>
          </p:cNvPr>
          <p:cNvSpPr>
            <a:spLocks noGrp="1"/>
          </p:cNvSpPr>
          <p:nvPr>
            <p:ph type="title"/>
          </p:nvPr>
        </p:nvSpPr>
        <p:spPr/>
        <p:txBody>
          <a:bodyPr/>
          <a:lstStyle/>
          <a:p>
            <a:r>
              <a:rPr lang="en-IN" dirty="0"/>
              <a:t>PROBLEM STATEMENT</a:t>
            </a:r>
          </a:p>
        </p:txBody>
      </p:sp>
      <p:sp>
        <p:nvSpPr>
          <p:cNvPr id="5" name="TextBox 4">
            <a:extLst>
              <a:ext uri="{FF2B5EF4-FFF2-40B4-BE49-F238E27FC236}">
                <a16:creationId xmlns:a16="http://schemas.microsoft.com/office/drawing/2014/main" id="{382850B4-4089-4866-B44F-23A3F349CFF5}"/>
              </a:ext>
            </a:extLst>
          </p:cNvPr>
          <p:cNvSpPr txBox="1"/>
          <p:nvPr/>
        </p:nvSpPr>
        <p:spPr>
          <a:xfrm>
            <a:off x="1047137" y="2292583"/>
            <a:ext cx="7049726" cy="1631216"/>
          </a:xfrm>
          <a:prstGeom prst="rect">
            <a:avLst/>
          </a:prstGeom>
          <a:noFill/>
        </p:spPr>
        <p:txBody>
          <a:bodyPr wrap="square">
            <a:spAutoFit/>
          </a:bodyPr>
          <a:lstStyle/>
          <a:p>
            <a:pPr algn="just"/>
            <a:r>
              <a:rPr lang="en-US" sz="2000" dirty="0">
                <a:solidFill>
                  <a:schemeClr val="tx1">
                    <a:lumMod val="90000"/>
                    <a:lumOff val="10000"/>
                  </a:schemeClr>
                </a:solidFill>
                <a:latin typeface="+mn-lt"/>
              </a:rPr>
              <a:t>The general task of recognizing human activity is very broad. For that reason, the field has been conceptually divided, and depending on the complexity of the activity we typically talk about action primitives, actions, activities, interactions, and group activities.</a:t>
            </a:r>
            <a:endParaRPr lang="en-IN" sz="2000" dirty="0">
              <a:solidFill>
                <a:schemeClr val="tx1">
                  <a:lumMod val="90000"/>
                  <a:lumOff val="10000"/>
                </a:schemeClr>
              </a:solidFill>
              <a:latin typeface="+mn-lt"/>
            </a:endParaRPr>
          </a:p>
        </p:txBody>
      </p:sp>
    </p:spTree>
    <p:extLst>
      <p:ext uri="{BB962C8B-B14F-4D97-AF65-F5344CB8AC3E}">
        <p14:creationId xmlns:p14="http://schemas.microsoft.com/office/powerpoint/2010/main" val="315802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9"/>
          <p:cNvSpPr txBox="1">
            <a:spLocks noGrp="1"/>
          </p:cNvSpPr>
          <p:nvPr>
            <p:ph type="title"/>
          </p:nvPr>
        </p:nvSpPr>
        <p:spPr>
          <a:xfrm>
            <a:off x="595953" y="269538"/>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FLOW CHART</a:t>
            </a:r>
            <a:endParaRPr dirty="0"/>
          </a:p>
        </p:txBody>
      </p:sp>
      <p:grpSp>
        <p:nvGrpSpPr>
          <p:cNvPr id="398" name="Google Shape;398;p39"/>
          <p:cNvGrpSpPr/>
          <p:nvPr/>
        </p:nvGrpSpPr>
        <p:grpSpPr>
          <a:xfrm>
            <a:off x="8026698" y="4713214"/>
            <a:ext cx="781084" cy="198455"/>
            <a:chOff x="2641350" y="846250"/>
            <a:chExt cx="413600" cy="105075"/>
          </a:xfrm>
        </p:grpSpPr>
        <p:sp>
          <p:nvSpPr>
            <p:cNvPr id="399" name="Google Shape;399;p3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Rounded Corners 3">
            <a:extLst>
              <a:ext uri="{FF2B5EF4-FFF2-40B4-BE49-F238E27FC236}">
                <a16:creationId xmlns:a16="http://schemas.microsoft.com/office/drawing/2014/main" id="{FFEF451C-F712-4DC3-8A75-411AF7F51C7D}"/>
              </a:ext>
            </a:extLst>
          </p:cNvPr>
          <p:cNvSpPr/>
          <p:nvPr/>
        </p:nvSpPr>
        <p:spPr>
          <a:xfrm>
            <a:off x="3600893" y="1247553"/>
            <a:ext cx="1694121" cy="4465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92B1F9F8-471E-49F8-B38C-6322030E174E}"/>
              </a:ext>
            </a:extLst>
          </p:cNvPr>
          <p:cNvSpPr txBox="1"/>
          <p:nvPr/>
        </p:nvSpPr>
        <p:spPr>
          <a:xfrm>
            <a:off x="3600893" y="1311349"/>
            <a:ext cx="1566530" cy="307777"/>
          </a:xfrm>
          <a:prstGeom prst="rect">
            <a:avLst/>
          </a:prstGeom>
          <a:noFill/>
        </p:spPr>
        <p:txBody>
          <a:bodyPr wrap="square" rtlCol="0">
            <a:spAutoFit/>
          </a:bodyPr>
          <a:lstStyle/>
          <a:p>
            <a:r>
              <a:rPr lang="en-IN" dirty="0"/>
              <a:t>       DATASET</a:t>
            </a:r>
          </a:p>
        </p:txBody>
      </p:sp>
      <p:sp>
        <p:nvSpPr>
          <p:cNvPr id="6" name="Rectangle: Rounded Corners 5">
            <a:extLst>
              <a:ext uri="{FF2B5EF4-FFF2-40B4-BE49-F238E27FC236}">
                <a16:creationId xmlns:a16="http://schemas.microsoft.com/office/drawing/2014/main" id="{3D7EE9C3-E6C0-4A18-9AB7-A0BAB9E7ADEE}"/>
              </a:ext>
            </a:extLst>
          </p:cNvPr>
          <p:cNvSpPr/>
          <p:nvPr/>
        </p:nvSpPr>
        <p:spPr>
          <a:xfrm>
            <a:off x="3083442" y="2096879"/>
            <a:ext cx="2778642" cy="4465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3EED374D-B1FF-40D6-8EAF-B57A5FBE475E}"/>
              </a:ext>
            </a:extLst>
          </p:cNvPr>
          <p:cNvSpPr/>
          <p:nvPr/>
        </p:nvSpPr>
        <p:spPr>
          <a:xfrm>
            <a:off x="3668232" y="2998380"/>
            <a:ext cx="1609061" cy="4182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93DDE97C-6638-4D41-8C76-15E01F53A31D}"/>
              </a:ext>
            </a:extLst>
          </p:cNvPr>
          <p:cNvSpPr/>
          <p:nvPr/>
        </p:nvSpPr>
        <p:spPr>
          <a:xfrm>
            <a:off x="3104702" y="3813597"/>
            <a:ext cx="2757382" cy="4182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C6D0A0E0-F2E1-4226-BE89-B523FE665C4B}"/>
              </a:ext>
            </a:extLst>
          </p:cNvPr>
          <p:cNvSpPr/>
          <p:nvPr/>
        </p:nvSpPr>
        <p:spPr>
          <a:xfrm>
            <a:off x="3753293" y="4614530"/>
            <a:ext cx="1637414" cy="4182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0" name="TextBox 9">
            <a:extLst>
              <a:ext uri="{FF2B5EF4-FFF2-40B4-BE49-F238E27FC236}">
                <a16:creationId xmlns:a16="http://schemas.microsoft.com/office/drawing/2014/main" id="{327A294A-16E5-4852-8A39-F87F55706E9E}"/>
              </a:ext>
            </a:extLst>
          </p:cNvPr>
          <p:cNvSpPr txBox="1"/>
          <p:nvPr/>
        </p:nvSpPr>
        <p:spPr>
          <a:xfrm>
            <a:off x="3083442" y="2183219"/>
            <a:ext cx="2743199" cy="307777"/>
          </a:xfrm>
          <a:prstGeom prst="rect">
            <a:avLst/>
          </a:prstGeom>
          <a:noFill/>
        </p:spPr>
        <p:txBody>
          <a:bodyPr wrap="square" rtlCol="0">
            <a:spAutoFit/>
          </a:bodyPr>
          <a:lstStyle/>
          <a:p>
            <a:r>
              <a:rPr lang="en-IN" dirty="0"/>
              <a:t> DATASET PRE-PROCESSING</a:t>
            </a:r>
          </a:p>
        </p:txBody>
      </p:sp>
      <p:sp>
        <p:nvSpPr>
          <p:cNvPr id="11" name="TextBox 10">
            <a:extLst>
              <a:ext uri="{FF2B5EF4-FFF2-40B4-BE49-F238E27FC236}">
                <a16:creationId xmlns:a16="http://schemas.microsoft.com/office/drawing/2014/main" id="{12950D49-953A-4C0C-A7C6-916299BEC5A1}"/>
              </a:ext>
            </a:extLst>
          </p:cNvPr>
          <p:cNvSpPr txBox="1"/>
          <p:nvPr/>
        </p:nvSpPr>
        <p:spPr>
          <a:xfrm>
            <a:off x="4058093" y="3054989"/>
            <a:ext cx="1414130" cy="307777"/>
          </a:xfrm>
          <a:prstGeom prst="rect">
            <a:avLst/>
          </a:prstGeom>
          <a:noFill/>
        </p:spPr>
        <p:txBody>
          <a:bodyPr wrap="square" rtlCol="0">
            <a:spAutoFit/>
          </a:bodyPr>
          <a:lstStyle/>
          <a:p>
            <a:r>
              <a:rPr lang="en-IN" dirty="0"/>
              <a:t>MODEL</a:t>
            </a:r>
          </a:p>
        </p:txBody>
      </p:sp>
      <p:sp>
        <p:nvSpPr>
          <p:cNvPr id="12" name="TextBox 11">
            <a:extLst>
              <a:ext uri="{FF2B5EF4-FFF2-40B4-BE49-F238E27FC236}">
                <a16:creationId xmlns:a16="http://schemas.microsoft.com/office/drawing/2014/main" id="{0C353A1E-BF32-4DAD-B23B-04410E0438EF}"/>
              </a:ext>
            </a:extLst>
          </p:cNvPr>
          <p:cNvSpPr txBox="1"/>
          <p:nvPr/>
        </p:nvSpPr>
        <p:spPr>
          <a:xfrm>
            <a:off x="3459125" y="3871578"/>
            <a:ext cx="2480930" cy="307777"/>
          </a:xfrm>
          <a:prstGeom prst="rect">
            <a:avLst/>
          </a:prstGeom>
          <a:noFill/>
        </p:spPr>
        <p:txBody>
          <a:bodyPr wrap="square" rtlCol="0">
            <a:spAutoFit/>
          </a:bodyPr>
          <a:lstStyle/>
          <a:p>
            <a:r>
              <a:rPr lang="en-IN" dirty="0"/>
              <a:t>   MODEL EVALUTION</a:t>
            </a:r>
          </a:p>
        </p:txBody>
      </p:sp>
      <p:sp>
        <p:nvSpPr>
          <p:cNvPr id="13" name="TextBox 12">
            <a:extLst>
              <a:ext uri="{FF2B5EF4-FFF2-40B4-BE49-F238E27FC236}">
                <a16:creationId xmlns:a16="http://schemas.microsoft.com/office/drawing/2014/main" id="{B3A6E9DD-0F87-42F6-93A7-0EB5F2AEAC3C}"/>
              </a:ext>
            </a:extLst>
          </p:cNvPr>
          <p:cNvSpPr txBox="1"/>
          <p:nvPr/>
        </p:nvSpPr>
        <p:spPr>
          <a:xfrm>
            <a:off x="3969488" y="4669748"/>
            <a:ext cx="1421219" cy="307777"/>
          </a:xfrm>
          <a:prstGeom prst="rect">
            <a:avLst/>
          </a:prstGeom>
          <a:noFill/>
        </p:spPr>
        <p:txBody>
          <a:bodyPr wrap="square" rtlCol="0">
            <a:spAutoFit/>
          </a:bodyPr>
          <a:lstStyle/>
          <a:p>
            <a:r>
              <a:rPr lang="en-IN" dirty="0"/>
              <a:t>PROTOTYPE</a:t>
            </a:r>
          </a:p>
        </p:txBody>
      </p:sp>
      <p:cxnSp>
        <p:nvCxnSpPr>
          <p:cNvPr id="15" name="Straight Arrow Connector 14">
            <a:extLst>
              <a:ext uri="{FF2B5EF4-FFF2-40B4-BE49-F238E27FC236}">
                <a16:creationId xmlns:a16="http://schemas.microsoft.com/office/drawing/2014/main" id="{6040992E-BDF8-43A8-83EB-9B73CF384E68}"/>
              </a:ext>
            </a:extLst>
          </p:cNvPr>
          <p:cNvCxnSpPr>
            <a:cxnSpLocks/>
          </p:cNvCxnSpPr>
          <p:nvPr/>
        </p:nvCxnSpPr>
        <p:spPr>
          <a:xfrm>
            <a:off x="4447953" y="1694121"/>
            <a:ext cx="7088" cy="356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FE6D89D-7D90-4DF3-AF0C-AE1C34976394}"/>
              </a:ext>
            </a:extLst>
          </p:cNvPr>
          <p:cNvCxnSpPr>
            <a:cxnSpLocks/>
            <a:stCxn id="6" idx="2"/>
          </p:cNvCxnSpPr>
          <p:nvPr/>
        </p:nvCxnSpPr>
        <p:spPr>
          <a:xfrm>
            <a:off x="4472763" y="2543447"/>
            <a:ext cx="1" cy="389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A87887F-468A-401F-AC71-F4DB045B166B}"/>
              </a:ext>
            </a:extLst>
          </p:cNvPr>
          <p:cNvCxnSpPr>
            <a:cxnSpLocks/>
            <a:stCxn id="7" idx="2"/>
          </p:cNvCxnSpPr>
          <p:nvPr/>
        </p:nvCxnSpPr>
        <p:spPr>
          <a:xfrm>
            <a:off x="4472763" y="3416594"/>
            <a:ext cx="7086" cy="328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FA52677-F5F9-4092-9DAD-12CD3751D8D2}"/>
              </a:ext>
            </a:extLst>
          </p:cNvPr>
          <p:cNvCxnSpPr>
            <a:cxnSpLocks/>
          </p:cNvCxnSpPr>
          <p:nvPr/>
        </p:nvCxnSpPr>
        <p:spPr>
          <a:xfrm>
            <a:off x="4479849" y="4231811"/>
            <a:ext cx="0" cy="327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What is the COCO Dataset? What you need to know in 2022 - viso.ai">
            <a:extLst>
              <a:ext uri="{FF2B5EF4-FFF2-40B4-BE49-F238E27FC236}">
                <a16:creationId xmlns:a16="http://schemas.microsoft.com/office/drawing/2014/main" id="{AA39ECA7-1B25-41A2-9524-81D271E5E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6268" y="1358586"/>
            <a:ext cx="1091611" cy="51620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E6375DF0-2BDB-4395-A041-2C15DE84AAD3}"/>
              </a:ext>
            </a:extLst>
          </p:cNvPr>
          <p:cNvPicPr>
            <a:picLocks noChangeAspect="1"/>
          </p:cNvPicPr>
          <p:nvPr/>
        </p:nvPicPr>
        <p:blipFill>
          <a:blip r:embed="rId4"/>
          <a:stretch>
            <a:fillRect/>
          </a:stretch>
        </p:blipFill>
        <p:spPr>
          <a:xfrm>
            <a:off x="1594886" y="1787483"/>
            <a:ext cx="1169588" cy="542791"/>
          </a:xfrm>
          <a:prstGeom prst="rect">
            <a:avLst/>
          </a:prstGeom>
        </p:spPr>
      </p:pic>
      <p:pic>
        <p:nvPicPr>
          <p:cNvPr id="1030" name="Picture 6" descr="Bounding boxes - Computer Science Wiki">
            <a:extLst>
              <a:ext uri="{FF2B5EF4-FFF2-40B4-BE49-F238E27FC236}">
                <a16:creationId xmlns:a16="http://schemas.microsoft.com/office/drawing/2014/main" id="{0A15668E-1BCC-4DD5-A393-7CA2DDC7E0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9680" y="2437535"/>
            <a:ext cx="797482" cy="57019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Object Detection Using Mask R-CNN with TensorFlow | Paperspace Blog">
            <a:extLst>
              <a:ext uri="{FF2B5EF4-FFF2-40B4-BE49-F238E27FC236}">
                <a16:creationId xmlns:a16="http://schemas.microsoft.com/office/drawing/2014/main" id="{32EE886B-F642-4504-91B8-3DEA55474D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7385" y="2499724"/>
            <a:ext cx="989721" cy="572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bject Detection with Mask-R-CNN. Day by day when the world is moving… | by  Priyanka P. Pattnaik | Medium">
            <a:extLst>
              <a:ext uri="{FF2B5EF4-FFF2-40B4-BE49-F238E27FC236}">
                <a16:creationId xmlns:a16="http://schemas.microsoft.com/office/drawing/2014/main" id="{A920C689-D6A0-4A5D-85CE-88503D6C68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9892" y="3172774"/>
            <a:ext cx="934146" cy="5239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Review: DeepPose — Cascade of CNN (Human Pose Estimation) | by Sik-Ho Tsang  | Towards Data Science">
            <a:extLst>
              <a:ext uri="{FF2B5EF4-FFF2-40B4-BE49-F238E27FC236}">
                <a16:creationId xmlns:a16="http://schemas.microsoft.com/office/drawing/2014/main" id="{422B9BFF-F06F-4AB2-80A4-BD5383492E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6268" y="4380313"/>
            <a:ext cx="863199" cy="5865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uman Pose Estimation Model HRNet Breaks Three COCO Records; CVPR Accepts  Paper | by Synced | SyncedReview | Medium">
            <a:extLst>
              <a:ext uri="{FF2B5EF4-FFF2-40B4-BE49-F238E27FC236}">
                <a16:creationId xmlns:a16="http://schemas.microsoft.com/office/drawing/2014/main" id="{3CEE9BC4-FDC7-4A23-9E51-E39677BA94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0651" y="3696733"/>
            <a:ext cx="926511" cy="5773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A7DA0D4E-77A9-4DDB-85C8-96F69A55E948}"/>
              </a:ext>
            </a:extLst>
          </p:cNvPr>
          <p:cNvPicPr>
            <a:picLocks noChangeAspect="1"/>
          </p:cNvPicPr>
          <p:nvPr/>
        </p:nvPicPr>
        <p:blipFill>
          <a:blip r:embed="rId10"/>
          <a:stretch>
            <a:fillRect/>
          </a:stretch>
        </p:blipFill>
        <p:spPr>
          <a:xfrm>
            <a:off x="3083442" y="4654857"/>
            <a:ext cx="606916" cy="4382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BE85-9C91-4D13-880A-C92F7A985797}"/>
              </a:ext>
            </a:extLst>
          </p:cNvPr>
          <p:cNvSpPr>
            <a:spLocks noGrp="1"/>
          </p:cNvSpPr>
          <p:nvPr>
            <p:ph type="title"/>
          </p:nvPr>
        </p:nvSpPr>
        <p:spPr/>
        <p:txBody>
          <a:bodyPr/>
          <a:lstStyle/>
          <a:p>
            <a:r>
              <a:rPr lang="en-IN" dirty="0"/>
              <a:t>MOTIVATION</a:t>
            </a:r>
          </a:p>
        </p:txBody>
      </p:sp>
      <p:sp>
        <p:nvSpPr>
          <p:cNvPr id="3" name="TextBox 2">
            <a:extLst>
              <a:ext uri="{FF2B5EF4-FFF2-40B4-BE49-F238E27FC236}">
                <a16:creationId xmlns:a16="http://schemas.microsoft.com/office/drawing/2014/main" id="{BFEA1FDC-9B4B-48C0-97ED-41CB0F156E17}"/>
              </a:ext>
            </a:extLst>
          </p:cNvPr>
          <p:cNvSpPr txBox="1"/>
          <p:nvPr/>
        </p:nvSpPr>
        <p:spPr>
          <a:xfrm>
            <a:off x="1127051" y="2020185"/>
            <a:ext cx="7067107" cy="2246769"/>
          </a:xfrm>
          <a:prstGeom prst="rect">
            <a:avLst/>
          </a:prstGeom>
          <a:noFill/>
        </p:spPr>
        <p:txBody>
          <a:bodyPr wrap="square" rtlCol="0">
            <a:spAutoFit/>
          </a:bodyPr>
          <a:lstStyle/>
          <a:p>
            <a:pPr algn="just"/>
            <a:r>
              <a:rPr lang="en-US" sz="2000" dirty="0">
                <a:latin typeface="+mn-lt"/>
              </a:rPr>
              <a:t>Computer vision is an interdisciplinary scientific field that deals with how computers can gain high-level understanding from digital images or videos. This we found something very much interstellar to us. So we checked out different projects we can work under this and we decided to do multi-pose estimation as we wanted to know how computers are able to identify poses when given images and videos</a:t>
            </a:r>
            <a:r>
              <a:rPr lang="en-US" sz="2000" dirty="0"/>
              <a:t>.</a:t>
            </a:r>
            <a:endParaRPr lang="en-IN" sz="2000" dirty="0"/>
          </a:p>
        </p:txBody>
      </p:sp>
    </p:spTree>
    <p:extLst>
      <p:ext uri="{BB962C8B-B14F-4D97-AF65-F5344CB8AC3E}">
        <p14:creationId xmlns:p14="http://schemas.microsoft.com/office/powerpoint/2010/main" val="215828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5A26D4-1E0F-4CB7-8DE9-3F714B5DCEA4}"/>
              </a:ext>
            </a:extLst>
          </p:cNvPr>
          <p:cNvSpPr txBox="1"/>
          <p:nvPr/>
        </p:nvSpPr>
        <p:spPr>
          <a:xfrm>
            <a:off x="2489201" y="2503714"/>
            <a:ext cx="7112000" cy="830997"/>
          </a:xfrm>
          <a:prstGeom prst="rect">
            <a:avLst/>
          </a:prstGeom>
          <a:noFill/>
        </p:spPr>
        <p:txBody>
          <a:bodyPr wrap="square" rtlCol="0">
            <a:spAutoFit/>
          </a:bodyPr>
          <a:lstStyle/>
          <a:p>
            <a:r>
              <a:rPr lang="en-IN" sz="4800" dirty="0">
                <a:solidFill>
                  <a:schemeClr val="tx2">
                    <a:lumMod val="25000"/>
                  </a:schemeClr>
                </a:solidFill>
                <a:latin typeface="Bebas Neue" panose="020B0606020202050201" pitchFamily="34" charset="0"/>
              </a:rPr>
              <a:t>LITERATURE SURVEY</a:t>
            </a:r>
          </a:p>
        </p:txBody>
      </p:sp>
    </p:spTree>
    <p:extLst>
      <p:ext uri="{BB962C8B-B14F-4D97-AF65-F5344CB8AC3E}">
        <p14:creationId xmlns:p14="http://schemas.microsoft.com/office/powerpoint/2010/main" val="195982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E89A51-12B3-40C3-9A87-80EE6EA32EED}"/>
              </a:ext>
            </a:extLst>
          </p:cNvPr>
          <p:cNvPicPr>
            <a:picLocks noChangeAspect="1"/>
          </p:cNvPicPr>
          <p:nvPr/>
        </p:nvPicPr>
        <p:blipFill>
          <a:blip r:embed="rId2"/>
          <a:stretch>
            <a:fillRect/>
          </a:stretch>
        </p:blipFill>
        <p:spPr>
          <a:xfrm>
            <a:off x="59240" y="0"/>
            <a:ext cx="9025519" cy="5143500"/>
          </a:xfrm>
          <a:prstGeom prst="rect">
            <a:avLst/>
          </a:prstGeom>
        </p:spPr>
      </p:pic>
    </p:spTree>
    <p:extLst>
      <p:ext uri="{BB962C8B-B14F-4D97-AF65-F5344CB8AC3E}">
        <p14:creationId xmlns:p14="http://schemas.microsoft.com/office/powerpoint/2010/main" val="309025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13DBD5-2D8B-495E-9907-2988A5780FBA}"/>
              </a:ext>
            </a:extLst>
          </p:cNvPr>
          <p:cNvPicPr>
            <a:picLocks noChangeAspect="1"/>
          </p:cNvPicPr>
          <p:nvPr/>
        </p:nvPicPr>
        <p:blipFill>
          <a:blip r:embed="rId2"/>
          <a:stretch>
            <a:fillRect/>
          </a:stretch>
        </p:blipFill>
        <p:spPr>
          <a:xfrm>
            <a:off x="0" y="78921"/>
            <a:ext cx="9144000" cy="4985657"/>
          </a:xfrm>
          <a:prstGeom prst="rect">
            <a:avLst/>
          </a:prstGeom>
        </p:spPr>
      </p:pic>
    </p:spTree>
    <p:extLst>
      <p:ext uri="{BB962C8B-B14F-4D97-AF65-F5344CB8AC3E}">
        <p14:creationId xmlns:p14="http://schemas.microsoft.com/office/powerpoint/2010/main" val="1529526532"/>
      </p:ext>
    </p:extLst>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900</Words>
  <Application>Microsoft Office PowerPoint</Application>
  <PresentationFormat>On-screen Show (16:9)</PresentationFormat>
  <Paragraphs>69</Paragraphs>
  <Slides>28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Fira Sans Condensed Light</vt:lpstr>
      <vt:lpstr>Arial Narrow</vt:lpstr>
      <vt:lpstr>Arial</vt:lpstr>
      <vt:lpstr>Raleway</vt:lpstr>
      <vt:lpstr>Raleway Medium</vt:lpstr>
      <vt:lpstr>Nunito</vt:lpstr>
      <vt:lpstr>Roboto</vt:lpstr>
      <vt:lpstr>Bebas Neue</vt:lpstr>
      <vt:lpstr>Artificial Intelligence (AI) Startup Business Plan by Slidesgo</vt:lpstr>
      <vt:lpstr>pose Estimation</vt:lpstr>
      <vt:lpstr>Flow diagram</vt:lpstr>
      <vt:lpstr>INTRODUCTION</vt:lpstr>
      <vt:lpstr>PROBLEM STATEMENT</vt:lpstr>
      <vt:lpstr>FLOW CHART</vt:lpstr>
      <vt:lpstr>MOTIVATION</vt:lpstr>
      <vt:lpstr>PowerPoint Presentation</vt:lpstr>
      <vt:lpstr>PowerPoint Presentation</vt:lpstr>
      <vt:lpstr>PowerPoint Presentation</vt:lpstr>
      <vt:lpstr>DATASET</vt:lpstr>
      <vt:lpstr>   Pre-PROCESSING</vt:lpstr>
      <vt:lpstr>PowerPoint Presentation</vt:lpstr>
      <vt:lpstr>PowerPoint Presentation</vt:lpstr>
      <vt:lpstr>PowerPoint Presentation</vt:lpstr>
      <vt:lpstr>MODEL Convlstm+lrcn </vt:lpstr>
      <vt:lpstr>PowerPoint Presentation</vt:lpstr>
      <vt:lpstr>PowerPoint Presentation</vt:lpstr>
      <vt:lpstr>PowerPoint Presentation</vt:lpstr>
      <vt:lpstr>GITHUB COMMITS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pose Estimation</dc:title>
  <dc:creator>ESHIKA SANJANA .</dc:creator>
  <cp:lastModifiedBy>ESHIKA SANJANA .</cp:lastModifiedBy>
  <cp:revision>26</cp:revision>
  <dcterms:modified xsi:type="dcterms:W3CDTF">2022-05-06T09:31:01Z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2070474</vt:lpwstr>
  </property>
  <property fmtid="{D5CDD505-2E9C-101B-9397-08002B2CF9AE}" pid="3" name="NXPowerLiteSettings">
    <vt:lpwstr>F7000400038000</vt:lpwstr>
  </property>
  <property fmtid="{D5CDD505-2E9C-101B-9397-08002B2CF9AE}" pid="4" name="NXPowerLiteVersion">
    <vt:lpwstr>S9.1.4</vt:lpwstr>
  </property>
</Properties>
</file>