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65" r:id="rId3"/>
    <p:sldId id="262" r:id="rId4"/>
    <p:sldId id="298" r:id="rId5"/>
    <p:sldId id="271" r:id="rId6"/>
    <p:sldId id="304" r:id="rId7"/>
    <p:sldId id="305" r:id="rId8"/>
    <p:sldId id="258" r:id="rId9"/>
    <p:sldId id="259" r:id="rId10"/>
    <p:sldId id="270" r:id="rId11"/>
  </p:sldIdLst>
  <p:sldSz cx="9144000" cy="5143500" type="screen16x9"/>
  <p:notesSz cx="6858000" cy="9144000"/>
  <p:embeddedFontLst>
    <p:embeddedFont>
      <p:font typeface="Advent Pro Light" panose="020B0604020202020204" charset="0"/>
      <p:regular r:id="rId13"/>
      <p:bold r:id="rId14"/>
    </p:embeddedFont>
    <p:embeddedFont>
      <p:font typeface="Anton" pitchFamily="2" charset="0"/>
      <p:regular r:id="rId15"/>
    </p:embeddedFont>
    <p:embeddedFont>
      <p:font typeface="Fira Sans Condensed Light" panose="020B0403050000020004" pitchFamily="34" charset="0"/>
      <p:regular r:id="rId16"/>
      <p:bold r:id="rId17"/>
      <p:italic r:id="rId18"/>
      <p:boldItalic r:id="rId19"/>
    </p:embeddedFont>
    <p:embeddedFont>
      <p:font typeface="Rajdhani"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91E28B-CFAA-4227-9D53-E7928BCBF21D}">
  <a:tblStyle styleId="{6691E28B-CFAA-4227-9D53-E7928BCBF2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8" d="100"/>
          <a:sy n="108" d="100"/>
        </p:scale>
        <p:origin x="840" y="62"/>
      </p:cViewPr>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33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65abef0139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65abef0139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 id="2147483658" r:id="rId6"/>
    <p:sldLayoutId id="2147483659" r:id="rId7"/>
    <p:sldLayoutId id="2147483660"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arget="../media/image2.jpg" Type="http://schemas.openxmlformats.org/officeDocument/2006/relationships/image"/><Relationship Id="rId2" Target="../notesSlides/notesSlide8.xml" Type="http://schemas.openxmlformats.org/officeDocument/2006/relationships/notesSlide"/><Relationship Id="rId1" Target="../slideLayouts/slideLayout2.xml" Type="http://schemas.openxmlformats.org/officeDocument/2006/relationships/slideLayout"/><Relationship Id="rId4" Target="../media/image5.jpeg" Type="http://schemas.openxmlformats.org/officeDocument/2006/relationships/image"/></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271267" y="248090"/>
            <a:ext cx="4300733" cy="2751284"/>
          </a:xfrm>
          <a:prstGeom prst="rect">
            <a:avLst/>
          </a:prstGeom>
        </p:spPr>
        <p:txBody>
          <a:bodyPr anchor="b" anchorCtr="0" bIns="91425" lIns="91425" rIns="91425" spcFirstLastPara="1" tIns="91425" wrap="square">
            <a:noAutofit/>
          </a:bodyPr>
          <a:lstStyle/>
          <a:p>
            <a:pPr algn="l" indent="0" lvl="0" marL="0" rtl="0">
              <a:spcBef>
                <a:spcPts val="0"/>
              </a:spcBef>
              <a:spcAft>
                <a:spcPts val="0"/>
              </a:spcAft>
              <a:buNone/>
            </a:pPr>
            <a:r>
              <a:rPr dirty="0" lang="en-IN" sz="5400">
                <a:latin typeface="Rajdhani"/>
                <a:ea typeface="Rajdhani"/>
                <a:cs typeface="Rajdhani"/>
                <a:sym typeface="Rajdhani"/>
              </a:rPr>
              <a:t>MULTI-PERSON POSE DETECTION</a:t>
            </a:r>
          </a:p>
        </p:txBody>
      </p:sp>
      <p:pic>
        <p:nvPicPr>
          <p:cNvPr id="104" name="Google Shape;104;p24"/>
          <p:cNvPicPr preferRelativeResize="0"/>
          <p:nvPr/>
        </p:nvPicPr>
        <p:blipFill rotWithShape="1">
          <a:blip r:embed="rId4">
            <a:alphaModFix/>
          </a:blip>
          <a:srcRect b="-8" r="5"/>
          <a:stretch/>
        </p:blipFill>
        <p:spPr>
          <a:xfrm>
            <a:off x="4355628" y="575880"/>
            <a:ext cx="4197350" cy="4319530"/>
          </a:xfrm>
          <a:prstGeom prst="rect">
            <a:avLst/>
          </a:prstGeom>
          <a:noFill/>
          <a:ln>
            <a:noFill/>
          </a:ln>
        </p:spPr>
      </p:pic>
      <p:sp>
        <p:nvSpPr>
          <p:cNvPr id="2" name="TextBox 1">
            <a:extLst>
              <a:ext uri="{FF2B5EF4-FFF2-40B4-BE49-F238E27FC236}">
                <a16:creationId xmlns:a16="http://schemas.microsoft.com/office/drawing/2014/main" id="{6C72C326-2BE0-4201-962B-D54CE7C3D220}"/>
              </a:ext>
            </a:extLst>
          </p:cNvPr>
          <p:cNvSpPr txBox="1"/>
          <p:nvPr/>
        </p:nvSpPr>
        <p:spPr>
          <a:xfrm>
            <a:off x="369794" y="3166782"/>
            <a:ext cx="3469341" cy="1384995"/>
          </a:xfrm>
          <a:prstGeom prst="rect">
            <a:avLst/>
          </a:prstGeom>
          <a:noFill/>
        </p:spPr>
        <p:txBody>
          <a:bodyPr rtlCol="0" wrap="square">
            <a:spAutoFit/>
          </a:bodyPr>
          <a:lstStyle/>
          <a:p>
            <a:r>
              <a:rPr b="1" dirty="0" lang="en-US">
                <a:solidFill>
                  <a:schemeClr val="tx2"/>
                </a:solidFill>
                <a:latin charset="0" panose="020B0403050000020004" pitchFamily="34" typeface="Fira Sans Condensed Light"/>
              </a:rPr>
              <a:t>Presented By:</a:t>
            </a:r>
          </a:p>
          <a:p>
            <a:endParaRPr b="1" dirty="0" lang="en-US">
              <a:solidFill>
                <a:schemeClr val="tx2"/>
              </a:solidFill>
              <a:latin charset="0" panose="020B0403050000020004" pitchFamily="34" typeface="Fira Sans Condensed Light"/>
            </a:endParaRPr>
          </a:p>
          <a:p>
            <a:r>
              <a:rPr b="1" dirty="0" lang="en-IN">
                <a:solidFill>
                  <a:schemeClr val="tx2"/>
                </a:solidFill>
                <a:latin charset="0" panose="020B0403050000020004" pitchFamily="34" typeface="Fira Sans Condensed Light"/>
              </a:rPr>
              <a:t>2010030481 - Tejaswini </a:t>
            </a:r>
          </a:p>
          <a:p>
            <a:r>
              <a:rPr b="1" dirty="0" lang="en-IN">
                <a:solidFill>
                  <a:schemeClr val="tx2"/>
                </a:solidFill>
                <a:latin charset="0" panose="020B0403050000020004" pitchFamily="34" typeface="Fira Sans Condensed Light"/>
              </a:rPr>
              <a:t>2010030521 - Eshika</a:t>
            </a:r>
          </a:p>
          <a:p>
            <a:r>
              <a:rPr b="1" dirty="0" lang="en-IN">
                <a:solidFill>
                  <a:schemeClr val="tx2"/>
                </a:solidFill>
                <a:latin charset="0" panose="020B0403050000020004" pitchFamily="34" typeface="Fira Sans Condensed Light"/>
              </a:rPr>
              <a:t>2010030007 -Yashwanth</a:t>
            </a:r>
          </a:p>
          <a:p>
            <a:r>
              <a:rPr b="1" dirty="0" lang="en-IN">
                <a:solidFill>
                  <a:schemeClr val="tx2"/>
                </a:solidFill>
                <a:latin charset="0" panose="020B0403050000020004" pitchFamily="34" typeface="Fira Sans Condensed Light"/>
              </a:rPr>
              <a:t>2010030532 –Sai kamal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a:blip r:embed="rId3">
            <a:alphaModFix/>
          </a:blip>
          <a:stretch>
            <a:fillRect/>
          </a:stretch>
        </a:blipFill>
        <a:effectLst/>
      </p:bgPr>
    </p:bg>
    <p:spTree>
      <p:nvGrpSpPr>
        <p:cNvPr id="1" name="Shape 752"/>
        <p:cNvGrpSpPr/>
        <p:nvPr/>
      </p:nvGrpSpPr>
      <p:grpSpPr>
        <a:xfrm>
          <a:off x="0" y="0"/>
          <a:ext cx="0" cy="0"/>
          <a:chOff x="0" y="0"/>
          <a:chExt cx="0" cy="0"/>
        </a:xfrm>
      </p:grpSpPr>
      <p:pic>
        <p:nvPicPr>
          <p:cNvPr id="753" name="Google Shape;753;p38"/>
          <p:cNvPicPr preferRelativeResize="0"/>
          <p:nvPr/>
        </p:nvPicPr>
        <p:blipFill rotWithShape="1">
          <a:blip r:embed="rId4">
            <a:alphaModFix/>
          </a:blip>
          <a:srcRect r="34"/>
          <a:stretch/>
        </p:blipFill>
        <p:spPr>
          <a:xfrm>
            <a:off x="4908260" y="801450"/>
            <a:ext cx="3532800" cy="3540600"/>
          </a:xfrm>
          <a:prstGeom prst="ellipse">
            <a:avLst/>
          </a:prstGeom>
          <a:noFill/>
          <a:ln>
            <a:noFill/>
          </a:ln>
        </p:spPr>
      </p:pic>
      <p:sp>
        <p:nvSpPr>
          <p:cNvPr id="7" name="Rectangle 6">
            <a:extLst>
              <a:ext uri="{FF2B5EF4-FFF2-40B4-BE49-F238E27FC236}">
                <a16:creationId xmlns:a16="http://schemas.microsoft.com/office/drawing/2014/main" id="{8318F2BC-7FBE-45E7-85B8-693754A2E84C}"/>
              </a:ext>
            </a:extLst>
          </p:cNvPr>
          <p:cNvSpPr/>
          <p:nvPr/>
        </p:nvSpPr>
        <p:spPr>
          <a:xfrm>
            <a:off x="1121836" y="1633627"/>
            <a:ext cx="2800767" cy="1754326"/>
          </a:xfrm>
          <a:prstGeom prst="rect">
            <a:avLst/>
          </a:prstGeom>
          <a:noFill/>
        </p:spPr>
        <p:txBody>
          <a:bodyPr bIns="45720" lIns="91440" rIns="91440" tIns="45720" wrap="none">
            <a:spAutoFit/>
          </a:bodyPr>
          <a:lstStyle/>
          <a:p>
            <a:pPr algn="ctr"/>
            <a:r>
              <a:rPr b="1" cap="none" dirty="0" lang="en-IN" spc="0"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latin typeface="+mn-lt"/>
              </a:rPr>
              <a:t>THANK </a:t>
            </a:r>
            <a:br>
              <a:rPr b="1" cap="none" dirty="0" lang="en-IN" spc="0"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latin typeface="+mn-lt"/>
              </a:rPr>
            </a:br>
            <a:r>
              <a:rPr b="1" cap="none" dirty="0" lang="en-IN" spc="0" sz="5400">
                <a:ln w="12700">
                  <a:solidFill>
                    <a:schemeClr val="accent1"/>
                  </a:solidFill>
                  <a:prstDash val="solid"/>
                </a:ln>
                <a:pattFill prst="pct50">
                  <a:fgClr>
                    <a:schemeClr val="accent1"/>
                  </a:fgClr>
                  <a:bgClr>
                    <a:schemeClr val="accent1">
                      <a:lumMod val="20000"/>
                      <a:lumOff val="80000"/>
                    </a:schemeClr>
                  </a:bgClr>
                </a:pattFill>
                <a:effectLst>
                  <a:outerShdw algn="bl" dir="2640000" dist="38100" rotWithShape="0">
                    <a:schemeClr val="accent1"/>
                  </a:outerShdw>
                </a:effectLst>
                <a:latin typeface="+mn-lt"/>
              </a:rPr>
              <a:t>YOU </a:t>
            </a:r>
          </a:p>
        </p:txBody>
      </p:sp>
      <p:sp>
        <p:nvSpPr>
          <p:cNvPr id="8" name="Rectangle 7">
            <a:extLst>
              <a:ext uri="{FF2B5EF4-FFF2-40B4-BE49-F238E27FC236}">
                <a16:creationId xmlns:a16="http://schemas.microsoft.com/office/drawing/2014/main" id="{46239663-4B31-4611-991E-1705B6DFD7BD}"/>
              </a:ext>
            </a:extLst>
          </p:cNvPr>
          <p:cNvSpPr/>
          <p:nvPr/>
        </p:nvSpPr>
        <p:spPr>
          <a:xfrm>
            <a:off x="1062059" y="1580287"/>
            <a:ext cx="2800767" cy="1754326"/>
          </a:xfrm>
          <a:prstGeom prst="rect">
            <a:avLst/>
          </a:prstGeom>
          <a:noFill/>
        </p:spPr>
        <p:txBody>
          <a:bodyPr bIns="45720" lIns="91440" rIns="91440" tIns="45720" wrap="none">
            <a:spAutoFit/>
          </a:bodyPr>
          <a:lstStyle/>
          <a:p>
            <a:pPr algn="ctr"/>
            <a:r>
              <a:rPr b="1" cap="none" dirty="0" lang="en-IN" spc="0" sz="5400">
                <a:ln w="12700">
                  <a:solidFill>
                    <a:schemeClr val="tx2">
                      <a:lumMod val="75000"/>
                    </a:schemeClr>
                  </a:solidFill>
                  <a:prstDash val="solid"/>
                </a:ln>
                <a:pattFill prst="dkUpDiag">
                  <a:fgClr>
                    <a:schemeClr val="tx2"/>
                  </a:fgClr>
                  <a:bgClr>
                    <a:schemeClr val="tx2">
                      <a:lumMod val="20000"/>
                      <a:lumOff val="80000"/>
                    </a:schemeClr>
                  </a:bgClr>
                </a:pattFill>
                <a:effectLst>
                  <a:outerShdw algn="bl" dir="2640000" dist="38100" rotWithShape="0">
                    <a:schemeClr val="tx2">
                      <a:lumMod val="75000"/>
                    </a:schemeClr>
                  </a:outerShdw>
                </a:effectLst>
                <a:latin typeface="+mn-lt"/>
              </a:rPr>
              <a:t>THANK </a:t>
            </a:r>
            <a:br>
              <a:rPr b="1" cap="none" dirty="0" lang="en-IN" spc="0" sz="5400">
                <a:ln w="12700">
                  <a:solidFill>
                    <a:schemeClr val="tx2">
                      <a:lumMod val="75000"/>
                    </a:schemeClr>
                  </a:solidFill>
                  <a:prstDash val="solid"/>
                </a:ln>
                <a:pattFill prst="dkUpDiag">
                  <a:fgClr>
                    <a:schemeClr val="tx2"/>
                  </a:fgClr>
                  <a:bgClr>
                    <a:schemeClr val="tx2">
                      <a:lumMod val="20000"/>
                      <a:lumOff val="80000"/>
                    </a:schemeClr>
                  </a:bgClr>
                </a:pattFill>
                <a:effectLst>
                  <a:outerShdw algn="bl" dir="2640000" dist="38100" rotWithShape="0">
                    <a:schemeClr val="tx2">
                      <a:lumMod val="75000"/>
                    </a:schemeClr>
                  </a:outerShdw>
                </a:effectLst>
                <a:latin typeface="+mn-lt"/>
              </a:rPr>
            </a:br>
            <a:r>
              <a:rPr b="1" cap="none" dirty="0" lang="en-IN" spc="0" sz="5400">
                <a:ln w="12700">
                  <a:solidFill>
                    <a:schemeClr val="tx2">
                      <a:lumMod val="75000"/>
                    </a:schemeClr>
                  </a:solidFill>
                  <a:prstDash val="solid"/>
                </a:ln>
                <a:pattFill prst="dkUpDiag">
                  <a:fgClr>
                    <a:schemeClr val="tx2"/>
                  </a:fgClr>
                  <a:bgClr>
                    <a:schemeClr val="tx2">
                      <a:lumMod val="20000"/>
                      <a:lumOff val="80000"/>
                    </a:schemeClr>
                  </a:bgClr>
                </a:pattFill>
                <a:effectLst>
                  <a:outerShdw algn="bl" dir="2640000" dist="38100" rotWithShape="0">
                    <a:schemeClr val="tx2">
                      <a:lumMod val="75000"/>
                    </a:schemeClr>
                  </a:outerShdw>
                </a:effectLst>
                <a:latin typeface="+mn-lt"/>
              </a:rPr>
              <a:t>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graphicFrame>
        <p:nvGraphicFramePr>
          <p:cNvPr id="647" name="Google Shape;647;p33"/>
          <p:cNvGraphicFramePr/>
          <p:nvPr>
            <p:extLst>
              <p:ext uri="{D42A27DB-BD31-4B8C-83A1-F6EECF244321}">
                <p14:modId xmlns:p14="http://schemas.microsoft.com/office/powerpoint/2010/main" val="3621137015"/>
              </p:ext>
            </p:extLst>
          </p:nvPr>
        </p:nvGraphicFramePr>
        <p:xfrm>
          <a:off x="867335" y="1694329"/>
          <a:ext cx="7079875" cy="2153229"/>
        </p:xfrm>
        <a:graphic>
          <a:graphicData uri="http://schemas.openxmlformats.org/drawingml/2006/table">
            <a:tbl>
              <a:tblPr>
                <a:noFill/>
                <a:tableStyleId>{6691E28B-CFAA-4227-9D53-E7928BCBF21D}</a:tableStyleId>
              </a:tblPr>
              <a:tblGrid>
                <a:gridCol w="1415975">
                  <a:extLst>
                    <a:ext uri="{9D8B030D-6E8A-4147-A177-3AD203B41FA5}">
                      <a16:colId xmlns:a16="http://schemas.microsoft.com/office/drawing/2014/main" val="20000"/>
                    </a:ext>
                  </a:extLst>
                </a:gridCol>
                <a:gridCol w="1415975">
                  <a:extLst>
                    <a:ext uri="{9D8B030D-6E8A-4147-A177-3AD203B41FA5}">
                      <a16:colId xmlns:a16="http://schemas.microsoft.com/office/drawing/2014/main" val="20001"/>
                    </a:ext>
                  </a:extLst>
                </a:gridCol>
                <a:gridCol w="1415975">
                  <a:extLst>
                    <a:ext uri="{9D8B030D-6E8A-4147-A177-3AD203B41FA5}">
                      <a16:colId xmlns:a16="http://schemas.microsoft.com/office/drawing/2014/main" val="20002"/>
                    </a:ext>
                  </a:extLst>
                </a:gridCol>
                <a:gridCol w="1415975">
                  <a:extLst>
                    <a:ext uri="{9D8B030D-6E8A-4147-A177-3AD203B41FA5}">
                      <a16:colId xmlns:a16="http://schemas.microsoft.com/office/drawing/2014/main" val="20003"/>
                    </a:ext>
                  </a:extLst>
                </a:gridCol>
                <a:gridCol w="1415975">
                  <a:extLst>
                    <a:ext uri="{9D8B030D-6E8A-4147-A177-3AD203B41FA5}">
                      <a16:colId xmlns:a16="http://schemas.microsoft.com/office/drawing/2014/main" val="434625420"/>
                    </a:ext>
                  </a:extLst>
                </a:gridCol>
              </a:tblGrid>
              <a:tr h="988359">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1</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2</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3</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 sz="3000" b="1" dirty="0">
                          <a:solidFill>
                            <a:schemeClr val="lt2"/>
                          </a:solidFill>
                          <a:latin typeface="Rajdhani"/>
                          <a:ea typeface="Rajdhani"/>
                          <a:cs typeface="Rajdhani"/>
                          <a:sym typeface="Rajdhani"/>
                        </a:rPr>
                        <a:t>4</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US" sz="3000" b="1" dirty="0">
                          <a:solidFill>
                            <a:schemeClr val="lt2"/>
                          </a:solidFill>
                          <a:latin typeface="Rajdhani"/>
                          <a:ea typeface="Rajdhani"/>
                          <a:cs typeface="Rajdhani"/>
                          <a:sym typeface="Rajdhani"/>
                        </a:rPr>
                        <a:t>5</a:t>
                      </a:r>
                      <a:endParaRPr sz="30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0"/>
                  </a:ext>
                </a:extLst>
              </a:tr>
              <a:tr h="1164870">
                <a:tc>
                  <a:txBody>
                    <a:bodyPr/>
                    <a:lstStyle/>
                    <a:p>
                      <a:pPr marL="0" lvl="0" indent="0" algn="ctr" rtl="0">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Project area</a:t>
                      </a: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IN" dirty="0">
                          <a:solidFill>
                            <a:schemeClr val="lt2"/>
                          </a:solidFill>
                          <a:latin typeface="Fira Sans Condensed Light"/>
                          <a:ea typeface="Fira Sans Condensed Light"/>
                          <a:cs typeface="Fira Sans Condensed Light"/>
                          <a:sym typeface="Fira Sans Condensed Light"/>
                        </a:rPr>
                        <a:t>Literature Survey</a:t>
                      </a: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IN" dirty="0">
                          <a:solidFill>
                            <a:schemeClr val="lt2"/>
                          </a:solidFill>
                          <a:latin typeface="Fira Sans Condensed Light"/>
                          <a:ea typeface="Fira Sans Condensed Light"/>
                          <a:cs typeface="Fira Sans Condensed Light"/>
                          <a:sym typeface="Fira Sans Condensed Light"/>
                        </a:rPr>
                        <a:t>Problem Statement</a:t>
                      </a: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IN" dirty="0">
                          <a:solidFill>
                            <a:schemeClr val="lt2"/>
                          </a:solidFill>
                          <a:latin typeface="Fira Sans Condensed Light"/>
                          <a:ea typeface="Fira Sans Condensed Light"/>
                          <a:cs typeface="Fira Sans Condensed Light"/>
                          <a:sym typeface="Fira Sans Condensed Light"/>
                        </a:rPr>
                        <a:t>Conclusion</a:t>
                      </a: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tc>
                  <a:txBody>
                    <a:bodyPr/>
                    <a:lstStyle/>
                    <a:p>
                      <a:pPr marL="0" lvl="0" indent="0" algn="ctr" rtl="0">
                        <a:spcBef>
                          <a:spcPts val="0"/>
                        </a:spcBef>
                        <a:spcAft>
                          <a:spcPts val="0"/>
                        </a:spcAft>
                        <a:buNone/>
                      </a:pPr>
                      <a:r>
                        <a:rPr lang="en-IN" dirty="0">
                          <a:solidFill>
                            <a:schemeClr val="lt2"/>
                          </a:solidFill>
                          <a:latin typeface="Fira Sans Condensed Light"/>
                          <a:ea typeface="Fira Sans Condensed Light"/>
                          <a:cs typeface="Fira Sans Condensed Light"/>
                          <a:sym typeface="Fira Sans Condensed Light"/>
                        </a:rPr>
                        <a:t>Suggestions</a:t>
                      </a:r>
                      <a:endParaRPr dirty="0">
                        <a:solidFill>
                          <a:schemeClr val="lt2"/>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alpha val="2657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830841" y="168088"/>
            <a:ext cx="3787800" cy="43660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   </a:t>
            </a:r>
            <a:br>
              <a:rPr lang="en-US" sz="2400" dirty="0"/>
            </a:br>
            <a:br>
              <a:rPr lang="en-US" sz="2400" dirty="0"/>
            </a:br>
            <a:br>
              <a:rPr lang="en-US" sz="2400" dirty="0"/>
            </a:br>
            <a:br>
              <a:rPr lang="en-US" sz="2400" dirty="0"/>
            </a:br>
            <a:r>
              <a:rPr lang="en-US" sz="2400" dirty="0"/>
              <a:t>Computer Vision:</a:t>
            </a:r>
            <a:br>
              <a:rPr lang="en-US" sz="1600" dirty="0"/>
            </a:br>
            <a:r>
              <a:rPr lang="en-IN" sz="1800" b="0" i="0" dirty="0">
                <a:solidFill>
                  <a:schemeClr val="tx2"/>
                </a:solidFill>
                <a:effectLst/>
                <a:latin typeface="Fira Sans Condensed Light" panose="020B0403050000020004" pitchFamily="34" charset="0"/>
              </a:rPr>
              <a:t>Computer vision is a field of </a:t>
            </a:r>
            <a:r>
              <a:rPr lang="en-IN" sz="1800" b="0" dirty="0">
                <a:solidFill>
                  <a:schemeClr val="tx2"/>
                </a:solidFill>
                <a:latin typeface="Fira Sans Condensed Light" panose="020B0403050000020004" pitchFamily="34" charset="0"/>
              </a:rPr>
              <a:t>artificial intelligence</a:t>
            </a:r>
            <a:r>
              <a:rPr lang="en-IN" sz="1800" b="0" i="0" dirty="0">
                <a:solidFill>
                  <a:schemeClr val="tx2"/>
                </a:solidFill>
                <a:effectLst/>
                <a:latin typeface="Fira Sans Condensed Light" panose="020B0403050000020004" pitchFamily="34" charset="0"/>
              </a:rPr>
              <a:t> that trains computers to interpret and understand the visual world. Using digital images from cameras and videos and </a:t>
            </a:r>
            <a:r>
              <a:rPr lang="en-IN" sz="1800" b="0" dirty="0">
                <a:solidFill>
                  <a:schemeClr val="tx2"/>
                </a:solidFill>
                <a:latin typeface="Fira Sans Condensed Light" panose="020B0403050000020004" pitchFamily="34" charset="0"/>
              </a:rPr>
              <a:t>deep learning</a:t>
            </a:r>
            <a:r>
              <a:rPr lang="en-IN" sz="1800" b="0" i="0" dirty="0">
                <a:solidFill>
                  <a:schemeClr val="tx2"/>
                </a:solidFill>
                <a:effectLst/>
                <a:latin typeface="Fira Sans Condensed Light" panose="020B0403050000020004" pitchFamily="34" charset="0"/>
              </a:rPr>
              <a:t> models, machines can accurately identify and classify objects</a:t>
            </a:r>
            <a:br>
              <a:rPr lang="en-US" sz="1800" dirty="0">
                <a:solidFill>
                  <a:schemeClr val="tx2"/>
                </a:solidFill>
                <a:latin typeface="Fira Sans Condensed Light" panose="020B0403050000020004" pitchFamily="34" charset="0"/>
              </a:rPr>
            </a:br>
            <a:r>
              <a:rPr lang="en-US" sz="1800" b="0" dirty="0">
                <a:solidFill>
                  <a:schemeClr val="tx2"/>
                </a:solidFill>
                <a:latin typeface="Fira Sans Condensed Light" panose="020B0403050000020004" pitchFamily="34" charset="0"/>
              </a:rPr>
              <a:t>and they react to what they see.</a:t>
            </a:r>
            <a:br>
              <a:rPr lang="en-US" sz="1600" dirty="0"/>
            </a:br>
            <a:br>
              <a:rPr lang="en-US" sz="1600" dirty="0"/>
            </a:br>
            <a:br>
              <a:rPr lang="en-US" sz="1600" dirty="0"/>
            </a:br>
            <a:br>
              <a:rPr lang="en-US" sz="1600" dirty="0"/>
            </a:br>
            <a:endParaRPr sz="1600" dirty="0"/>
          </a:p>
        </p:txBody>
      </p:sp>
      <p:sp>
        <p:nvSpPr>
          <p:cNvPr id="175" name="Google Shape;175;p30"/>
          <p:cNvSpPr txBox="1">
            <a:spLocks noGrp="1"/>
          </p:cNvSpPr>
          <p:nvPr>
            <p:ph type="subTitle" idx="1"/>
          </p:nvPr>
        </p:nvSpPr>
        <p:spPr>
          <a:xfrm>
            <a:off x="442620" y="3087762"/>
            <a:ext cx="2892251"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Computer vision</a:t>
            </a:r>
          </a:p>
        </p:txBody>
      </p:sp>
      <p:sp>
        <p:nvSpPr>
          <p:cNvPr id="176" name="Google Shape;176;p30"/>
          <p:cNvSpPr txBox="1">
            <a:spLocks noGrp="1"/>
          </p:cNvSpPr>
          <p:nvPr>
            <p:ph type="title" idx="2"/>
          </p:nvPr>
        </p:nvSpPr>
        <p:spPr>
          <a:xfrm>
            <a:off x="525359" y="1104736"/>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Project Area:</a:t>
            </a:r>
            <a:endParaRPr sz="4400" dirty="0"/>
          </a:p>
        </p:txBody>
      </p:sp>
      <p:cxnSp>
        <p:nvCxnSpPr>
          <p:cNvPr id="177" name="Google Shape;177;p30"/>
          <p:cNvCxnSpPr/>
          <p:nvPr/>
        </p:nvCxnSpPr>
        <p:spPr>
          <a:xfrm rot="10800000" flipH="1">
            <a:off x="442621" y="2919436"/>
            <a:ext cx="3425700" cy="2100"/>
          </a:xfrm>
          <a:prstGeom prst="straightConnector1">
            <a:avLst/>
          </a:prstGeom>
          <a:noFill/>
          <a:ln w="19050" cap="flat" cmpd="sng">
            <a:solidFill>
              <a:schemeClr val="lt2"/>
            </a:solidFill>
            <a:prstDash val="solid"/>
            <a:round/>
            <a:headEnd type="oval" w="med" len="med"/>
            <a:tailEnd type="oval" w="med" len="med"/>
          </a:ln>
        </p:spPr>
      </p:cxnSp>
      <p:cxnSp>
        <p:nvCxnSpPr>
          <p:cNvPr id="16" name="Straight Connector 15">
            <a:extLst>
              <a:ext uri="{FF2B5EF4-FFF2-40B4-BE49-F238E27FC236}">
                <a16:creationId xmlns:a16="http://schemas.microsoft.com/office/drawing/2014/main" id="{85BB57A9-9AF3-4FAE-AF5A-AA16747096A6}"/>
              </a:ext>
            </a:extLst>
          </p:cNvPr>
          <p:cNvCxnSpPr>
            <a:cxnSpLocks/>
          </p:cNvCxnSpPr>
          <p:nvPr/>
        </p:nvCxnSpPr>
        <p:spPr>
          <a:xfrm flipH="1">
            <a:off x="1007717" y="3611562"/>
            <a:ext cx="1" cy="358382"/>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5F60316D-9BCA-40C1-AFF6-A0FC85E129B5}"/>
              </a:ext>
            </a:extLst>
          </p:cNvPr>
          <p:cNvCxnSpPr/>
          <p:nvPr/>
        </p:nvCxnSpPr>
        <p:spPr>
          <a:xfrm>
            <a:off x="1007717" y="3969944"/>
            <a:ext cx="384054"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C4FE1681-EC9F-4848-8A1C-261B3339C4FD}"/>
              </a:ext>
            </a:extLst>
          </p:cNvPr>
          <p:cNvSpPr txBox="1"/>
          <p:nvPr/>
        </p:nvSpPr>
        <p:spPr>
          <a:xfrm>
            <a:off x="1466470" y="3766921"/>
            <a:ext cx="2487705" cy="830997"/>
          </a:xfrm>
          <a:prstGeom prst="rect">
            <a:avLst/>
          </a:prstGeom>
          <a:noFill/>
        </p:spPr>
        <p:txBody>
          <a:bodyPr wrap="square" rtlCol="0">
            <a:spAutoFit/>
          </a:bodyPr>
          <a:lstStyle/>
          <a:p>
            <a:r>
              <a:rPr lang="en-US" sz="2400" dirty="0">
                <a:solidFill>
                  <a:schemeClr val="tx2"/>
                </a:solidFill>
                <a:latin typeface="Fira Sans Condensed Light" panose="020B0403050000020004" pitchFamily="34" charset="0"/>
              </a:rPr>
              <a:t>Pose-estimation</a:t>
            </a:r>
          </a:p>
          <a:p>
            <a:endParaRPr lang="en-IN" sz="2400" dirty="0">
              <a:solidFill>
                <a:schemeClr val="tx2"/>
              </a:solidFill>
              <a:latin typeface="Fira Sans Condensed Light" panose="020B04030500000200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42" name="Title 2">
            <a:extLst>
              <a:ext uri="{FF2B5EF4-FFF2-40B4-BE49-F238E27FC236}">
                <a16:creationId xmlns:a16="http://schemas.microsoft.com/office/drawing/2014/main" id="{01A1AFF7-772A-4062-AA6D-F770C4FB33C3}"/>
              </a:ext>
            </a:extLst>
          </p:cNvPr>
          <p:cNvSpPr>
            <a:spLocks noGrp="1"/>
          </p:cNvSpPr>
          <p:nvPr>
            <p:ph type="title"/>
          </p:nvPr>
        </p:nvSpPr>
        <p:spPr>
          <a:xfrm>
            <a:off x="1008529" y="1647265"/>
            <a:ext cx="6777430" cy="2652656"/>
          </a:xfrm>
        </p:spPr>
        <p:txBody>
          <a:bodyPr/>
          <a:lstStyle/>
          <a:p>
            <a:pPr algn="ctr"/>
            <a:br>
              <a:rPr lang="en-IN" sz="2000" dirty="0">
                <a:solidFill>
                  <a:schemeClr val="tx2"/>
                </a:solidFill>
                <a:latin typeface="Fira Sans Condensed Light" panose="020B0403050000020004" pitchFamily="34" charset="0"/>
              </a:rPr>
            </a:br>
            <a:r>
              <a:rPr lang="en-IN" sz="2000" dirty="0">
                <a:solidFill>
                  <a:schemeClr val="tx2"/>
                </a:solidFill>
                <a:latin typeface="Fira Sans Condensed Light" panose="020B0403050000020004" pitchFamily="34" charset="0"/>
              </a:rPr>
              <a:t>      </a:t>
            </a:r>
            <a:r>
              <a:rPr lang="en-US" sz="2000" dirty="0">
                <a:solidFill>
                  <a:schemeClr val="tx2">
                    <a:lumMod val="90000"/>
                  </a:schemeClr>
                </a:solidFill>
                <a:latin typeface="Fira Sans Condensed Light" panose="020B0403050000020004" pitchFamily="34" charset="0"/>
              </a:rPr>
              <a:t>Position estimation is a technique used in computer vision to track a person or object's movements. Usually, this is done by locating key points for the given objects. Through the comparison of these key points, we can develop insights into diverse movements and postures. Position estimation plays a critical role in augmented reality, animation, games, and robotic</a:t>
            </a:r>
            <a:br>
              <a:rPr lang="en-IN" sz="2000" dirty="0">
                <a:solidFill>
                  <a:schemeClr val="tx2">
                    <a:lumMod val="90000"/>
                  </a:schemeClr>
                </a:solidFill>
                <a:latin typeface="Fira Sans Condensed Light" panose="020B0403050000020004" pitchFamily="34" charset="0"/>
              </a:rPr>
            </a:br>
            <a:endParaRPr lang="en-IN" sz="2000" dirty="0">
              <a:latin typeface="Fira Sans Condensed Light" panose="020B0403050000020004" pitchFamily="34" charset="0"/>
            </a:endParaRPr>
          </a:p>
        </p:txBody>
      </p:sp>
      <p:sp>
        <p:nvSpPr>
          <p:cNvPr id="2" name="TextBox 1">
            <a:extLst>
              <a:ext uri="{FF2B5EF4-FFF2-40B4-BE49-F238E27FC236}">
                <a16:creationId xmlns:a16="http://schemas.microsoft.com/office/drawing/2014/main" id="{C4363613-D89F-42A2-A82D-9EB39E35E32A}"/>
              </a:ext>
            </a:extLst>
          </p:cNvPr>
          <p:cNvSpPr txBox="1"/>
          <p:nvPr/>
        </p:nvSpPr>
        <p:spPr>
          <a:xfrm>
            <a:off x="322729" y="623961"/>
            <a:ext cx="8149030" cy="830997"/>
          </a:xfrm>
          <a:prstGeom prst="rect">
            <a:avLst/>
          </a:prstGeom>
          <a:noFill/>
        </p:spPr>
        <p:txBody>
          <a:bodyPr wrap="square" rtlCol="0">
            <a:spAutoFit/>
          </a:bodyPr>
          <a:lstStyle/>
          <a:p>
            <a:pPr algn="ctr"/>
            <a:r>
              <a:rPr lang="en-IN" sz="4800" b="1" dirty="0">
                <a:solidFill>
                  <a:schemeClr val="tx2"/>
                </a:solidFill>
                <a:latin typeface="Rajdhani" panose="020B0604020202020204" charset="0"/>
                <a:cs typeface="Rajdhani" panose="020B0604020202020204" charset="0"/>
              </a:rPr>
              <a:t>Pose Estimation</a:t>
            </a:r>
            <a:endParaRPr lang="en-IN" sz="4800" dirty="0"/>
          </a:p>
        </p:txBody>
      </p:sp>
    </p:spTree>
    <p:extLst>
      <p:ext uri="{BB962C8B-B14F-4D97-AF65-F5344CB8AC3E}">
        <p14:creationId xmlns:p14="http://schemas.microsoft.com/office/powerpoint/2010/main" val="261834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8"/>
        <p:cNvGrpSpPr/>
        <p:nvPr/>
      </p:nvGrpSpPr>
      <p:grpSpPr>
        <a:xfrm>
          <a:off x="0" y="0"/>
          <a:ext cx="0" cy="0"/>
          <a:chOff x="0" y="0"/>
          <a:chExt cx="0" cy="0"/>
        </a:xfrm>
      </p:grpSpPr>
      <p:sp>
        <p:nvSpPr>
          <p:cNvPr id="11" name="Title 8">
            <a:extLst>
              <a:ext uri="{FF2B5EF4-FFF2-40B4-BE49-F238E27FC236}">
                <a16:creationId xmlns:a16="http://schemas.microsoft.com/office/drawing/2014/main" id="{AC703986-65E5-4540-9FCC-02B0801DC344}"/>
              </a:ext>
            </a:extLst>
          </p:cNvPr>
          <p:cNvSpPr>
            <a:spLocks noGrp="1"/>
          </p:cNvSpPr>
          <p:nvPr>
            <p:ph type="title"/>
          </p:nvPr>
        </p:nvSpPr>
        <p:spPr>
          <a:xfrm>
            <a:off x="502536" y="2622144"/>
            <a:ext cx="8521700" cy="1111250"/>
          </a:xfrm>
        </p:spPr>
        <p:txBody>
          <a:bodyPr/>
          <a:lstStyle/>
          <a:p>
            <a:r>
              <a:rPr lang="en-IN" sz="6000" dirty="0">
                <a:latin typeface="+mn-lt"/>
              </a:rPr>
              <a:t>LITERATURE </a:t>
            </a:r>
            <a:br>
              <a:rPr lang="en-IN" sz="6000" dirty="0">
                <a:latin typeface="+mn-lt"/>
              </a:rPr>
            </a:br>
            <a:r>
              <a:rPr lang="en-IN" sz="6000" dirty="0">
                <a:latin typeface="+mn-lt"/>
              </a:rPr>
              <a:t>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C1E41A7-ADF2-4BCA-9C98-2674A39A6F40}"/>
              </a:ext>
            </a:extLst>
          </p:cNvPr>
          <p:cNvGraphicFramePr>
            <a:graphicFrameLocks noGrp="1"/>
          </p:cNvGraphicFramePr>
          <p:nvPr>
            <p:extLst>
              <p:ext uri="{D42A27DB-BD31-4B8C-83A1-F6EECF244321}">
                <p14:modId xmlns:p14="http://schemas.microsoft.com/office/powerpoint/2010/main" val="2551765765"/>
              </p:ext>
            </p:extLst>
          </p:nvPr>
        </p:nvGraphicFramePr>
        <p:xfrm>
          <a:off x="1" y="3"/>
          <a:ext cx="9144000" cy="5484595"/>
        </p:xfrm>
        <a:graphic>
          <a:graphicData uri="http://schemas.openxmlformats.org/drawingml/2006/table">
            <a:tbl>
              <a:tblPr firstRow="1" bandRow="1">
                <a:tableStyleId>{8FD4443E-F989-4FC4-A0C8-D5A2AF1F390B}</a:tableStyleId>
              </a:tblPr>
              <a:tblGrid>
                <a:gridCol w="392421">
                  <a:extLst>
                    <a:ext uri="{9D8B030D-6E8A-4147-A177-3AD203B41FA5}">
                      <a16:colId xmlns:a16="http://schemas.microsoft.com/office/drawing/2014/main" val="1914279145"/>
                    </a:ext>
                  </a:extLst>
                </a:gridCol>
                <a:gridCol w="1132223">
                  <a:extLst>
                    <a:ext uri="{9D8B030D-6E8A-4147-A177-3AD203B41FA5}">
                      <a16:colId xmlns:a16="http://schemas.microsoft.com/office/drawing/2014/main" val="828319609"/>
                    </a:ext>
                  </a:extLst>
                </a:gridCol>
                <a:gridCol w="1245449">
                  <a:extLst>
                    <a:ext uri="{9D8B030D-6E8A-4147-A177-3AD203B41FA5}">
                      <a16:colId xmlns:a16="http://schemas.microsoft.com/office/drawing/2014/main" val="1121731627"/>
                    </a:ext>
                  </a:extLst>
                </a:gridCol>
                <a:gridCol w="504349">
                  <a:extLst>
                    <a:ext uri="{9D8B030D-6E8A-4147-A177-3AD203B41FA5}">
                      <a16:colId xmlns:a16="http://schemas.microsoft.com/office/drawing/2014/main" val="723239398"/>
                    </a:ext>
                  </a:extLst>
                </a:gridCol>
                <a:gridCol w="1029292">
                  <a:extLst>
                    <a:ext uri="{9D8B030D-6E8A-4147-A177-3AD203B41FA5}">
                      <a16:colId xmlns:a16="http://schemas.microsoft.com/office/drawing/2014/main" val="4225838592"/>
                    </a:ext>
                  </a:extLst>
                </a:gridCol>
                <a:gridCol w="1743366">
                  <a:extLst>
                    <a:ext uri="{9D8B030D-6E8A-4147-A177-3AD203B41FA5}">
                      <a16:colId xmlns:a16="http://schemas.microsoft.com/office/drawing/2014/main" val="440103997"/>
                    </a:ext>
                  </a:extLst>
                </a:gridCol>
                <a:gridCol w="926364">
                  <a:extLst>
                    <a:ext uri="{9D8B030D-6E8A-4147-A177-3AD203B41FA5}">
                      <a16:colId xmlns:a16="http://schemas.microsoft.com/office/drawing/2014/main" val="2518439197"/>
                    </a:ext>
                  </a:extLst>
                </a:gridCol>
                <a:gridCol w="2170536">
                  <a:extLst>
                    <a:ext uri="{9D8B030D-6E8A-4147-A177-3AD203B41FA5}">
                      <a16:colId xmlns:a16="http://schemas.microsoft.com/office/drawing/2014/main" val="2607986045"/>
                    </a:ext>
                  </a:extLst>
                </a:gridCol>
              </a:tblGrid>
              <a:tr h="790675">
                <a:tc>
                  <a:txBody>
                    <a:bodyPr/>
                    <a:lstStyle/>
                    <a:p>
                      <a:r>
                        <a:rPr lang="en-US" sz="1000" dirty="0">
                          <a:solidFill>
                            <a:schemeClr val="tx2"/>
                          </a:solidFill>
                          <a:latin typeface="Rajdhani" panose="020B0604020202020204" charset="0"/>
                          <a:cs typeface="Rajdhani" panose="020B0604020202020204" charset="0"/>
                        </a:rPr>
                        <a:t>S.NO</a:t>
                      </a:r>
                      <a:endParaRPr lang="en-IN" sz="1000" dirty="0">
                        <a:solidFill>
                          <a:schemeClr val="tx2"/>
                        </a:solidFill>
                        <a:latin typeface="Rajdhani" panose="020B0604020202020204" charset="0"/>
                        <a:cs typeface="Rajdhani" panose="020B0604020202020204" charset="0"/>
                      </a:endParaRPr>
                    </a:p>
                  </a:txBody>
                  <a:tcPr/>
                </a:tc>
                <a:tc>
                  <a:txBody>
                    <a:bodyPr/>
                    <a:lstStyle/>
                    <a:p>
                      <a:r>
                        <a:rPr lang="en-US" sz="1000" dirty="0">
                          <a:solidFill>
                            <a:schemeClr val="tx2"/>
                          </a:solidFill>
                          <a:latin typeface="Rajdhani" panose="020B0604020202020204" charset="0"/>
                          <a:cs typeface="Rajdhani" panose="020B0604020202020204" charset="0"/>
                        </a:rPr>
                        <a:t>TITLE</a:t>
                      </a:r>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b="1" dirty="0">
                          <a:solidFill>
                            <a:schemeClr val="tx2"/>
                          </a:solidFill>
                          <a:effectLst/>
                          <a:latin typeface="Rajdhani" panose="020B0604020202020204" charset="0"/>
                          <a:ea typeface="Calibri" panose="020F0502020204030204" pitchFamily="34" charset="0"/>
                          <a:cs typeface="Rajdhani" panose="020B0604020202020204" charset="0"/>
                        </a:rPr>
                        <a:t>Authors</a:t>
                      </a:r>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b="1" dirty="0">
                          <a:solidFill>
                            <a:schemeClr val="tx2"/>
                          </a:solidFill>
                          <a:latin typeface="Rajdhani" panose="020B0604020202020204" charset="0"/>
                          <a:ea typeface="Calibri" panose="020F0502020204030204" pitchFamily="34" charset="0"/>
                          <a:cs typeface="Rajdhani" panose="020B0604020202020204" charset="0"/>
                        </a:rPr>
                        <a:t>Date </a:t>
                      </a:r>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b="1" dirty="0">
                          <a:solidFill>
                            <a:schemeClr val="tx2"/>
                          </a:solidFill>
                          <a:effectLst/>
                          <a:latin typeface="Rajdhani" panose="020B0604020202020204" charset="0"/>
                          <a:ea typeface="Calibri" panose="020F0502020204030204" pitchFamily="34" charset="0"/>
                          <a:cs typeface="Rajdhani" panose="020B0604020202020204" charset="0"/>
                        </a:rPr>
                        <a:t>Publisher</a:t>
                      </a:r>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b="1" dirty="0">
                          <a:solidFill>
                            <a:schemeClr val="tx2"/>
                          </a:solidFill>
                          <a:effectLst/>
                          <a:latin typeface="Rajdhani" panose="020B0604020202020204" charset="0"/>
                          <a:ea typeface="Calibri" panose="020F0502020204030204" pitchFamily="34" charset="0"/>
                          <a:cs typeface="Rajdhani" panose="020B0604020202020204" charset="0"/>
                        </a:rPr>
                        <a:t>Techniques </a:t>
                      </a:r>
                      <a:endParaRPr lang="en-IN" sz="1000" dirty="0">
                        <a:solidFill>
                          <a:schemeClr val="tx2"/>
                        </a:solidFill>
                        <a:latin typeface="Rajdhani" panose="020B0604020202020204" charset="0"/>
                        <a:cs typeface="Rajdhani" panose="020B0604020202020204" charset="0"/>
                      </a:endParaRPr>
                    </a:p>
                  </a:txBody>
                  <a:tcPr/>
                </a:tc>
                <a:tc>
                  <a:txBody>
                    <a:bodyPr/>
                    <a:lstStyle/>
                    <a:p>
                      <a:r>
                        <a:rPr lang="en-US" sz="1000" dirty="0">
                          <a:solidFill>
                            <a:schemeClr val="tx2"/>
                          </a:solidFill>
                          <a:latin typeface="Rajdhani" panose="020B0604020202020204" charset="0"/>
                          <a:cs typeface="Rajdhani" panose="020B0604020202020204" charset="0"/>
                        </a:rPr>
                        <a:t>Datasets</a:t>
                      </a:r>
                      <a:endParaRPr lang="en-IN" sz="1000" dirty="0">
                        <a:solidFill>
                          <a:schemeClr val="tx2"/>
                        </a:solidFill>
                        <a:latin typeface="Rajdhani" panose="020B0604020202020204" charset="0"/>
                        <a:cs typeface="Rajdhani" panose="020B0604020202020204" charset="0"/>
                      </a:endParaRPr>
                    </a:p>
                  </a:txBody>
                  <a:tcPr/>
                </a:tc>
                <a:tc>
                  <a:txBody>
                    <a:bodyPr/>
                    <a:lstStyle/>
                    <a:p>
                      <a:r>
                        <a:rPr lang="en-US" sz="1000" dirty="0">
                          <a:solidFill>
                            <a:schemeClr val="tx2"/>
                          </a:solidFill>
                          <a:latin typeface="Rajdhani" panose="020B0604020202020204" charset="0"/>
                          <a:cs typeface="Rajdhani" panose="020B0604020202020204" charset="0"/>
                        </a:rPr>
                        <a:t>Pros</a:t>
                      </a:r>
                      <a:endParaRPr lang="en-IN" sz="1000" dirty="0">
                        <a:solidFill>
                          <a:schemeClr val="tx2"/>
                        </a:solidFill>
                        <a:latin typeface="Rajdhani" panose="020B0604020202020204" charset="0"/>
                        <a:cs typeface="Rajdhani" panose="020B0604020202020204" charset="0"/>
                      </a:endParaRPr>
                    </a:p>
                  </a:txBody>
                  <a:tcPr/>
                </a:tc>
                <a:extLst>
                  <a:ext uri="{0D108BD9-81ED-4DB2-BD59-A6C34878D82A}">
                    <a16:rowId xmlns:a16="http://schemas.microsoft.com/office/drawing/2014/main" val="361549035"/>
                  </a:ext>
                </a:extLst>
              </a:tr>
              <a:tr h="1046559">
                <a:tc>
                  <a:txBody>
                    <a:bodyPr/>
                    <a:lstStyle/>
                    <a:p>
                      <a:r>
                        <a:rPr lang="en-US" sz="1000" dirty="0">
                          <a:solidFill>
                            <a:schemeClr val="tx2"/>
                          </a:solidFill>
                          <a:latin typeface="Rajdhani" panose="020B0604020202020204" charset="0"/>
                          <a:cs typeface="Rajdhani" panose="020B0604020202020204"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HPRNet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Hierarchical Point Regression for Whole-Body Human Pose Estimation</a:t>
                      </a:r>
                    </a:p>
                    <a:p>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Nermin</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Samet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Emre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Akbas</a:t>
                      </a:r>
                      <a:r>
                        <a:rPr lang="en-IN" sz="1000" b="1"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a:t>
                      </a:r>
                      <a:endParaRPr lang="en-IN" sz="1000" dirty="0">
                        <a:solidFill>
                          <a:schemeClr val="tx2"/>
                        </a:solidFill>
                        <a:latin typeface="Rajdhani" panose="020B0604020202020204" charset="0"/>
                        <a:cs typeface="Rajdhani" panose="020B0604020202020204" charset="0"/>
                      </a:endParaRPr>
                    </a:p>
                  </a:txBody>
                  <a:tcPr/>
                </a:tc>
                <a:tc>
                  <a:txBody>
                    <a:bodyPr/>
                    <a:lstStyle/>
                    <a:p>
                      <a:pPr>
                        <a:lnSpc>
                          <a:spcPct val="107000"/>
                        </a:lnSpc>
                        <a:spcAft>
                          <a:spcPts val="800"/>
                        </a:spcAft>
                      </a:pP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8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june</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2021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Department of Computer Engineering METU</a:t>
                      </a:r>
                      <a:r>
                        <a:rPr lang="en-IN" sz="1000" b="1"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a:t>
                      </a:r>
                      <a:endPar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endParaRPr>
                    </a:p>
                    <a:p>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HPRNet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as a bottom-up, one-stage method for whole-body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keypoint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detection.</a:t>
                      </a:r>
                      <a:r>
                        <a:rPr lang="en-IN" sz="1000" b="1"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a:t>
                      </a:r>
                      <a:endParaRPr lang="en-IN" sz="1000" dirty="0">
                        <a:solidFill>
                          <a:schemeClr val="tx2"/>
                        </a:solidFill>
                        <a:latin typeface="Rajdhani" panose="020B0604020202020204" charset="0"/>
                        <a:cs typeface="Rajdhani" panose="020B0604020202020204" charset="0"/>
                      </a:endParaRPr>
                    </a:p>
                  </a:txBody>
                  <a:tcPr/>
                </a:tc>
                <a:tc>
                  <a:txBody>
                    <a:bodyPr/>
                    <a:lstStyle/>
                    <a:p>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COCO, COCO-</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WholeBody</a:t>
                      </a:r>
                      <a:endParaRPr lang="en-IN" sz="1000" dirty="0">
                        <a:solidFill>
                          <a:schemeClr val="tx2"/>
                        </a:solidFill>
                        <a:latin typeface="Rajdhani" panose="020B0604020202020204" charset="0"/>
                        <a:cs typeface="Rajdhani"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The run time analysis of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HPRNet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shows that </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HPRNet</a:t>
                      </a:r>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 runs in constant time, independently of the number of persons in an image.  </a:t>
                      </a:r>
                    </a:p>
                    <a:p>
                      <a:endParaRPr lang="en-IN" sz="1000" dirty="0">
                        <a:solidFill>
                          <a:schemeClr val="tx2"/>
                        </a:solidFill>
                        <a:latin typeface="Rajdhani" panose="020B0604020202020204" charset="0"/>
                        <a:cs typeface="Rajdhani" panose="020B0604020202020204" charset="0"/>
                      </a:endParaRPr>
                    </a:p>
                  </a:txBody>
                  <a:tcPr/>
                </a:tc>
                <a:extLst>
                  <a:ext uri="{0D108BD9-81ED-4DB2-BD59-A6C34878D82A}">
                    <a16:rowId xmlns:a16="http://schemas.microsoft.com/office/drawing/2014/main" val="662036006"/>
                  </a:ext>
                </a:extLst>
              </a:tr>
              <a:tr h="745494">
                <a:tc>
                  <a:txBody>
                    <a:bodyPr/>
                    <a:lstStyle/>
                    <a:p>
                      <a:r>
                        <a:rPr lang="en-US" sz="1000" dirty="0">
                          <a:solidFill>
                            <a:schemeClr val="tx2"/>
                          </a:solidFill>
                          <a:latin typeface="Fira Sans Condensed Light" panose="020B0403050000020004" pitchFamily="34" charset="0"/>
                          <a:cs typeface="Rajdhani" panose="020B0604020202020204" charset="0"/>
                        </a:rPr>
                        <a:t>2.</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rPr>
                        <a:t>Mask R-CNN</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err="1">
                          <a:solidFill>
                            <a:schemeClr val="tx2"/>
                          </a:solidFill>
                          <a:latin typeface="Fira Sans Condensed Light" panose="020B0403050000020004" pitchFamily="34" charset="0"/>
                        </a:rPr>
                        <a:t>Kaiming</a:t>
                      </a:r>
                      <a:r>
                        <a:rPr lang="en-IN" sz="1000" dirty="0">
                          <a:solidFill>
                            <a:schemeClr val="tx2"/>
                          </a:solidFill>
                          <a:latin typeface="Fira Sans Condensed Light" panose="020B0403050000020004" pitchFamily="34" charset="0"/>
                        </a:rPr>
                        <a:t> He</a:t>
                      </a:r>
                    </a:p>
                    <a:p>
                      <a:r>
                        <a:rPr lang="en-IN" sz="1000" dirty="0">
                          <a:solidFill>
                            <a:schemeClr val="tx2"/>
                          </a:solidFill>
                          <a:latin typeface="Fira Sans Condensed Light" panose="020B0403050000020004" pitchFamily="34" charset="0"/>
                        </a:rPr>
                        <a:t>Georgia </a:t>
                      </a:r>
                      <a:r>
                        <a:rPr lang="en-IN" sz="1000" dirty="0" err="1">
                          <a:solidFill>
                            <a:schemeClr val="tx2"/>
                          </a:solidFill>
                          <a:latin typeface="Fira Sans Condensed Light" panose="020B0403050000020004" pitchFamily="34" charset="0"/>
                        </a:rPr>
                        <a:t>Gkioxari</a:t>
                      </a:r>
                      <a:r>
                        <a:rPr lang="en-IN" sz="1000" dirty="0">
                          <a:solidFill>
                            <a:schemeClr val="tx2"/>
                          </a:solidFill>
                          <a:latin typeface="Fira Sans Condensed Light" panose="020B0403050000020004" pitchFamily="34" charset="0"/>
                        </a:rPr>
                        <a:t> Piotr Dollar</a:t>
                      </a:r>
                    </a:p>
                    <a:p>
                      <a:r>
                        <a:rPr lang="en-IN" sz="1000" dirty="0">
                          <a:solidFill>
                            <a:schemeClr val="tx2"/>
                          </a:solidFill>
                          <a:latin typeface="Fira Sans Condensed Light" panose="020B0403050000020004" pitchFamily="34" charset="0"/>
                        </a:rPr>
                        <a:t> Ross </a:t>
                      </a:r>
                      <a:r>
                        <a:rPr lang="en-IN" sz="1000" dirty="0" err="1">
                          <a:solidFill>
                            <a:schemeClr val="tx2"/>
                          </a:solidFill>
                          <a:latin typeface="Fira Sans Condensed Light" panose="020B0403050000020004" pitchFamily="34" charset="0"/>
                        </a:rPr>
                        <a:t>Girshick</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rPr>
                        <a:t>24 Jan 2018</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rPr>
                        <a:t>Facebook AI Research (FAIR)</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US" sz="1000" dirty="0">
                          <a:solidFill>
                            <a:schemeClr val="tx2"/>
                          </a:solidFill>
                          <a:latin typeface="Fira Sans Condensed Light" panose="020B0403050000020004" pitchFamily="34" charset="0"/>
                          <a:cs typeface="Rajdhani" panose="020B0604020202020204" charset="0"/>
                        </a:rPr>
                        <a:t>R-CNN which is simple and effective</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COCO, COCO-</a:t>
                      </a:r>
                      <a:r>
                        <a:rPr lang="en-IN" sz="1000" dirty="0" err="1">
                          <a:solidFill>
                            <a:schemeClr val="tx2"/>
                          </a:solidFill>
                          <a:effectLst/>
                          <a:latin typeface="Fira Sans Condensed Light" panose="020B0403050000020004" pitchFamily="34" charset="0"/>
                          <a:ea typeface="Calibri" panose="020F0502020204030204" pitchFamily="34" charset="0"/>
                          <a:cs typeface="Times New Roman" panose="02020603050405020304" pitchFamily="18" charset="0"/>
                        </a:rPr>
                        <a:t>WholeBody</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It extends faster R-CNN by adding a branch for bounding box recognition.</a:t>
                      </a:r>
                    </a:p>
                    <a:p>
                      <a:r>
                        <a:rPr lang="en-IN" sz="1000" dirty="0">
                          <a:solidFill>
                            <a:schemeClr val="tx2"/>
                          </a:solidFill>
                          <a:latin typeface="Fira Sans Condensed Light" panose="020B0403050000020004" pitchFamily="34" charset="0"/>
                        </a:rPr>
                        <a:t>It efficiently detects objects in an image while simultaneously generating a high-quality segmentation mask for each instance</a:t>
                      </a:r>
                      <a:endParaRPr lang="en-IN" sz="1000" dirty="0">
                        <a:solidFill>
                          <a:schemeClr val="tx2"/>
                        </a:solidFill>
                        <a:latin typeface="Fira Sans Condensed Light" panose="020B0403050000020004" pitchFamily="34" charset="0"/>
                        <a:cs typeface="Rajdhani" panose="020B0604020202020204" charset="0"/>
                      </a:endParaRPr>
                    </a:p>
                  </a:txBody>
                  <a:tcPr/>
                </a:tc>
                <a:extLst>
                  <a:ext uri="{0D108BD9-81ED-4DB2-BD59-A6C34878D82A}">
                    <a16:rowId xmlns:a16="http://schemas.microsoft.com/office/drawing/2014/main" val="1854668983"/>
                  </a:ext>
                </a:extLst>
              </a:tr>
              <a:tr h="2423609">
                <a:tc>
                  <a:txBody>
                    <a:bodyPr/>
                    <a:lstStyle/>
                    <a:p>
                      <a:r>
                        <a:rPr lang="en-US" sz="1000" dirty="0">
                          <a:solidFill>
                            <a:schemeClr val="tx2"/>
                          </a:solidFill>
                          <a:latin typeface="Fira Sans Condensed Light" panose="020B0403050000020004" pitchFamily="34" charset="0"/>
                          <a:cs typeface="Rajdhani" panose="020B0604020202020204" charset="0"/>
                        </a:rPr>
                        <a:t>3</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RMPE: Regional Multi-Person Pose Estimation</a:t>
                      </a: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Hao-Shu Fang, Shu Qin </a:t>
                      </a:r>
                      <a:r>
                        <a:rPr lang="en-IN" sz="1000" dirty="0" err="1">
                          <a:solidFill>
                            <a:schemeClr val="tx2"/>
                          </a:solidFill>
                          <a:latin typeface="Fira Sans Condensed Light" panose="020B0403050000020004" pitchFamily="34" charset="0"/>
                          <a:cs typeface="Rajdhani" panose="020B0604020202020204" charset="0"/>
                        </a:rPr>
                        <a:t>Xie</a:t>
                      </a:r>
                      <a:r>
                        <a:rPr lang="en-IN" sz="1000" dirty="0">
                          <a:solidFill>
                            <a:schemeClr val="tx2"/>
                          </a:solidFill>
                          <a:latin typeface="Fira Sans Condensed Light" panose="020B0403050000020004" pitchFamily="34" charset="0"/>
                          <a:cs typeface="Rajdhani" panose="020B0604020202020204" charset="0"/>
                        </a:rPr>
                        <a:t>, Yu-Wing Tai, </a:t>
                      </a:r>
                      <a:r>
                        <a:rPr lang="en-IN" sz="1000" dirty="0" err="1">
                          <a:solidFill>
                            <a:schemeClr val="tx2"/>
                          </a:solidFill>
                          <a:latin typeface="Fira Sans Condensed Light" panose="020B0403050000020004" pitchFamily="34" charset="0"/>
                          <a:cs typeface="Rajdhani" panose="020B0604020202020204" charset="0"/>
                        </a:rPr>
                        <a:t>Cewu</a:t>
                      </a:r>
                      <a:r>
                        <a:rPr lang="en-IN" sz="1000" dirty="0">
                          <a:solidFill>
                            <a:schemeClr val="tx2"/>
                          </a:solidFill>
                          <a:latin typeface="Fira Sans Condensed Light" panose="020B0403050000020004" pitchFamily="34" charset="0"/>
                          <a:cs typeface="Rajdhani" panose="020B0604020202020204" charset="0"/>
                        </a:rPr>
                        <a:t> Lu </a:t>
                      </a:r>
                    </a:p>
                  </a:txBody>
                  <a:tcPr/>
                </a:tc>
                <a:tc>
                  <a:txBody>
                    <a:bodyPr/>
                    <a:lstStyle/>
                    <a:p>
                      <a:r>
                        <a:rPr lang="en-US" sz="1000" dirty="0">
                          <a:solidFill>
                            <a:schemeClr val="tx2"/>
                          </a:solidFill>
                          <a:latin typeface="Fira Sans Condensed Light" panose="020B0403050000020004" pitchFamily="34" charset="0"/>
                          <a:cs typeface="Rajdhani" panose="020B0604020202020204" charset="0"/>
                        </a:rPr>
                        <a:t>2017</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Shanghai Jiao Tong University, China Tencent </a:t>
                      </a:r>
                      <a:r>
                        <a:rPr lang="en-IN" sz="1000" dirty="0" err="1">
                          <a:solidFill>
                            <a:schemeClr val="tx2"/>
                          </a:solidFill>
                          <a:latin typeface="Fira Sans Condensed Light" panose="020B0403050000020004" pitchFamily="34" charset="0"/>
                          <a:cs typeface="Rajdhani" panose="020B0604020202020204" charset="0"/>
                        </a:rPr>
                        <a:t>YouTu</a:t>
                      </a:r>
                      <a:endParaRPr lang="en-IN" sz="10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 Our RMPE framework consists of three novel components: symmetric STN  with parallel SPPE, parametric pose NMS, and pose-guided proposals generator (PGPG). </a:t>
                      </a: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COCO, MPII, UAV – Human, </a:t>
                      </a:r>
                      <a:r>
                        <a:rPr lang="en-IN" sz="1000" dirty="0" err="1">
                          <a:solidFill>
                            <a:schemeClr val="tx2"/>
                          </a:solidFill>
                          <a:latin typeface="Fira Sans Condensed Light" panose="020B0403050000020004" pitchFamily="34" charset="0"/>
                          <a:cs typeface="Rajdhani" panose="020B0604020202020204" charset="0"/>
                        </a:rPr>
                        <a:t>OCHuman</a:t>
                      </a:r>
                      <a:r>
                        <a:rPr lang="en-IN" sz="1000" dirty="0">
                          <a:solidFill>
                            <a:schemeClr val="tx2"/>
                          </a:solidFill>
                          <a:latin typeface="Fira Sans Condensed Light" panose="020B0403050000020004" pitchFamily="34" charset="0"/>
                          <a:cs typeface="Rajdhani" panose="020B0604020202020204" charset="0"/>
                        </a:rPr>
                        <a:t> </a:t>
                      </a:r>
                    </a:p>
                  </a:txBody>
                  <a:tcPr/>
                </a:tc>
                <a:tc>
                  <a:txBody>
                    <a:bodyPr/>
                    <a:lstStyle/>
                    <a:p>
                      <a:r>
                        <a:rPr lang="en-IN" sz="1000" dirty="0">
                          <a:solidFill>
                            <a:schemeClr val="tx2"/>
                          </a:solidFill>
                          <a:latin typeface="Fira Sans Condensed Light" panose="020B0403050000020004" pitchFamily="34" charset="0"/>
                          <a:cs typeface="Rajdhani" panose="020B0604020202020204" charset="0"/>
                        </a:rPr>
                        <a:t>•  The PGPG algorithm greatly increases the argumentation of training data by identifying the conditional distribution of bounding box proposals on a given human pose. </a:t>
                      </a:r>
                    </a:p>
                    <a:p>
                      <a:r>
                        <a:rPr lang="en-IN" sz="1000" dirty="0">
                          <a:solidFill>
                            <a:schemeClr val="tx2"/>
                          </a:solidFill>
                          <a:latin typeface="Fira Sans Condensed Light" panose="020B0403050000020004" pitchFamily="34" charset="0"/>
                          <a:cs typeface="Rajdhani" panose="020B0604020202020204" charset="0"/>
                        </a:rPr>
                        <a:t>•  In NMS, the parametric pose property can be used to reduce redundant detections.  </a:t>
                      </a:r>
                    </a:p>
                    <a:p>
                      <a:endParaRPr lang="en-IN" sz="1000" dirty="0">
                        <a:solidFill>
                          <a:schemeClr val="tx2"/>
                        </a:solidFill>
                        <a:latin typeface="Fira Sans Condensed Light" panose="020B0403050000020004" pitchFamily="34" charset="0"/>
                        <a:cs typeface="Rajdhani" panose="020B0604020202020204" charset="0"/>
                      </a:endParaRPr>
                    </a:p>
                    <a:p>
                      <a:r>
                        <a:rPr lang="en-IN" sz="1000" dirty="0">
                          <a:solidFill>
                            <a:schemeClr val="tx2"/>
                          </a:solidFill>
                          <a:latin typeface="Fira Sans Condensed Light" panose="020B0403050000020004" pitchFamily="34" charset="0"/>
                          <a:cs typeface="Rajdhani" panose="020B0604020202020204" charset="0"/>
                        </a:rPr>
                        <a:t>Cons -</a:t>
                      </a:r>
                    </a:p>
                    <a:p>
                      <a:r>
                        <a:rPr lang="en-IN" sz="1000" dirty="0">
                          <a:solidFill>
                            <a:schemeClr val="tx2"/>
                          </a:solidFill>
                          <a:latin typeface="Fira Sans Condensed Light" panose="020B0403050000020004" pitchFamily="34" charset="0"/>
                          <a:cs typeface="Rajdhani" panose="020B0604020202020204" charset="0"/>
                        </a:rPr>
                        <a:t>SPPE cannot handle poses that are rarely occurred </a:t>
                      </a:r>
                    </a:p>
                    <a:p>
                      <a:r>
                        <a:rPr lang="en-IN" sz="1000" dirty="0">
                          <a:solidFill>
                            <a:schemeClr val="tx2"/>
                          </a:solidFill>
                          <a:latin typeface="Fira Sans Condensed Light" panose="020B0403050000020004" pitchFamily="34" charset="0"/>
                          <a:cs typeface="Rajdhani" panose="020B0604020202020204" charset="0"/>
                        </a:rPr>
                        <a:t> The erroneous pose is detected when an object looks very similar to a human which can fool both human detector and SPPE</a:t>
                      </a:r>
                    </a:p>
                  </a:txBody>
                  <a:tcPr/>
                </a:tc>
                <a:extLst>
                  <a:ext uri="{0D108BD9-81ED-4DB2-BD59-A6C34878D82A}">
                    <a16:rowId xmlns:a16="http://schemas.microsoft.com/office/drawing/2014/main" val="522791325"/>
                  </a:ext>
                </a:extLst>
              </a:tr>
            </a:tbl>
          </a:graphicData>
        </a:graphic>
      </p:graphicFrame>
    </p:spTree>
    <p:extLst>
      <p:ext uri="{BB962C8B-B14F-4D97-AF65-F5344CB8AC3E}">
        <p14:creationId xmlns:p14="http://schemas.microsoft.com/office/powerpoint/2010/main" val="328311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C1E41A7-ADF2-4BCA-9C98-2674A39A6F40}"/>
              </a:ext>
            </a:extLst>
          </p:cNvPr>
          <p:cNvGraphicFramePr>
            <a:graphicFrameLocks noGrp="1"/>
          </p:cNvGraphicFramePr>
          <p:nvPr>
            <p:extLst>
              <p:ext uri="{D42A27DB-BD31-4B8C-83A1-F6EECF244321}">
                <p14:modId xmlns:p14="http://schemas.microsoft.com/office/powerpoint/2010/main" val="1281888679"/>
              </p:ext>
            </p:extLst>
          </p:nvPr>
        </p:nvGraphicFramePr>
        <p:xfrm>
          <a:off x="0" y="-22860"/>
          <a:ext cx="9969730" cy="5394985"/>
        </p:xfrm>
        <a:graphic>
          <a:graphicData uri="http://schemas.openxmlformats.org/drawingml/2006/table">
            <a:tbl>
              <a:tblPr firstRow="1" bandRow="1">
                <a:tableStyleId>{8FD4443E-F989-4FC4-A0C8-D5A2AF1F390B}</a:tableStyleId>
              </a:tblPr>
              <a:tblGrid>
                <a:gridCol w="609918">
                  <a:extLst>
                    <a:ext uri="{9D8B030D-6E8A-4147-A177-3AD203B41FA5}">
                      <a16:colId xmlns:a16="http://schemas.microsoft.com/office/drawing/2014/main" val="1914279145"/>
                    </a:ext>
                  </a:extLst>
                </a:gridCol>
                <a:gridCol w="1132222">
                  <a:extLst>
                    <a:ext uri="{9D8B030D-6E8A-4147-A177-3AD203B41FA5}">
                      <a16:colId xmlns:a16="http://schemas.microsoft.com/office/drawing/2014/main" val="828319609"/>
                    </a:ext>
                  </a:extLst>
                </a:gridCol>
                <a:gridCol w="1245449">
                  <a:extLst>
                    <a:ext uri="{9D8B030D-6E8A-4147-A177-3AD203B41FA5}">
                      <a16:colId xmlns:a16="http://schemas.microsoft.com/office/drawing/2014/main" val="1121731627"/>
                    </a:ext>
                  </a:extLst>
                </a:gridCol>
                <a:gridCol w="630333">
                  <a:extLst>
                    <a:ext uri="{9D8B030D-6E8A-4147-A177-3AD203B41FA5}">
                      <a16:colId xmlns:a16="http://schemas.microsoft.com/office/drawing/2014/main" val="723239398"/>
                    </a:ext>
                  </a:extLst>
                </a:gridCol>
                <a:gridCol w="1511543">
                  <a:extLst>
                    <a:ext uri="{9D8B030D-6E8A-4147-A177-3AD203B41FA5}">
                      <a16:colId xmlns:a16="http://schemas.microsoft.com/office/drawing/2014/main" val="4225838592"/>
                    </a:ext>
                  </a:extLst>
                </a:gridCol>
                <a:gridCol w="1743366">
                  <a:extLst>
                    <a:ext uri="{9D8B030D-6E8A-4147-A177-3AD203B41FA5}">
                      <a16:colId xmlns:a16="http://schemas.microsoft.com/office/drawing/2014/main" val="440103997"/>
                    </a:ext>
                  </a:extLst>
                </a:gridCol>
                <a:gridCol w="926364">
                  <a:extLst>
                    <a:ext uri="{9D8B030D-6E8A-4147-A177-3AD203B41FA5}">
                      <a16:colId xmlns:a16="http://schemas.microsoft.com/office/drawing/2014/main" val="2518439197"/>
                    </a:ext>
                  </a:extLst>
                </a:gridCol>
                <a:gridCol w="2170535">
                  <a:extLst>
                    <a:ext uri="{9D8B030D-6E8A-4147-A177-3AD203B41FA5}">
                      <a16:colId xmlns:a16="http://schemas.microsoft.com/office/drawing/2014/main" val="2607986045"/>
                    </a:ext>
                  </a:extLst>
                </a:gridCol>
              </a:tblGrid>
              <a:tr h="927950">
                <a:tc>
                  <a:txBody>
                    <a:bodyPr/>
                    <a:lstStyle/>
                    <a:p>
                      <a:r>
                        <a:rPr lang="en-US" sz="1600" dirty="0">
                          <a:solidFill>
                            <a:schemeClr val="tx2"/>
                          </a:solidFill>
                          <a:latin typeface="Rajdhani" panose="020B0604020202020204" charset="0"/>
                          <a:cs typeface="Rajdhani" panose="020B0604020202020204" charset="0"/>
                        </a:rPr>
                        <a:t>S.NO</a:t>
                      </a:r>
                      <a:endParaRPr lang="en-IN" sz="1600" dirty="0">
                        <a:solidFill>
                          <a:schemeClr val="tx2"/>
                        </a:solidFill>
                        <a:latin typeface="Rajdhani" panose="020B0604020202020204" charset="0"/>
                        <a:cs typeface="Rajdhani" panose="020B0604020202020204" charset="0"/>
                      </a:endParaRPr>
                    </a:p>
                  </a:txBody>
                  <a:tcPr/>
                </a:tc>
                <a:tc>
                  <a:txBody>
                    <a:bodyPr/>
                    <a:lstStyle/>
                    <a:p>
                      <a:r>
                        <a:rPr lang="en-US" sz="1600" dirty="0">
                          <a:solidFill>
                            <a:schemeClr val="tx2"/>
                          </a:solidFill>
                          <a:latin typeface="Rajdhani" panose="020B0604020202020204" charset="0"/>
                          <a:cs typeface="Rajdhani" panose="020B0604020202020204" charset="0"/>
                        </a:rPr>
                        <a:t>TITLE</a:t>
                      </a:r>
                      <a:endParaRPr lang="en-IN" sz="1600" dirty="0">
                        <a:solidFill>
                          <a:schemeClr val="tx2"/>
                        </a:solidFill>
                        <a:latin typeface="Rajdhani" panose="020B0604020202020204" charset="0"/>
                        <a:cs typeface="Rajdhani" panose="020B0604020202020204" charset="0"/>
                      </a:endParaRPr>
                    </a:p>
                  </a:txBody>
                  <a:tcPr/>
                </a:tc>
                <a:tc>
                  <a:txBody>
                    <a:bodyPr/>
                    <a:lstStyle/>
                    <a:p>
                      <a:r>
                        <a:rPr lang="en-IN" sz="1600" b="1" dirty="0">
                          <a:solidFill>
                            <a:schemeClr val="tx2"/>
                          </a:solidFill>
                          <a:effectLst/>
                          <a:latin typeface="Rajdhani" panose="020B0604020202020204" charset="0"/>
                          <a:ea typeface="Calibri" panose="020F0502020204030204" pitchFamily="34" charset="0"/>
                          <a:cs typeface="Rajdhani" panose="020B0604020202020204" charset="0"/>
                        </a:rPr>
                        <a:t>Authors</a:t>
                      </a:r>
                      <a:endParaRPr lang="en-IN" sz="1600" dirty="0">
                        <a:solidFill>
                          <a:schemeClr val="tx2"/>
                        </a:solidFill>
                        <a:latin typeface="Rajdhani" panose="020B0604020202020204" charset="0"/>
                        <a:cs typeface="Rajdhani" panose="020B0604020202020204" charset="0"/>
                      </a:endParaRPr>
                    </a:p>
                  </a:txBody>
                  <a:tcPr/>
                </a:tc>
                <a:tc>
                  <a:txBody>
                    <a:bodyPr/>
                    <a:lstStyle/>
                    <a:p>
                      <a:r>
                        <a:rPr lang="en-IN" sz="1600" b="1" dirty="0">
                          <a:solidFill>
                            <a:schemeClr val="tx2"/>
                          </a:solidFill>
                          <a:latin typeface="Rajdhani" panose="020B0604020202020204" charset="0"/>
                          <a:ea typeface="Calibri" panose="020F0502020204030204" pitchFamily="34" charset="0"/>
                          <a:cs typeface="Rajdhani" panose="020B0604020202020204" charset="0"/>
                        </a:rPr>
                        <a:t>Date </a:t>
                      </a:r>
                      <a:endParaRPr lang="en-IN" sz="1600" dirty="0">
                        <a:solidFill>
                          <a:schemeClr val="tx2"/>
                        </a:solidFill>
                        <a:latin typeface="Rajdhani" panose="020B0604020202020204" charset="0"/>
                        <a:cs typeface="Rajdhani" panose="020B0604020202020204" charset="0"/>
                      </a:endParaRPr>
                    </a:p>
                  </a:txBody>
                  <a:tcPr/>
                </a:tc>
                <a:tc>
                  <a:txBody>
                    <a:bodyPr/>
                    <a:lstStyle/>
                    <a:p>
                      <a:r>
                        <a:rPr lang="en-IN" sz="1600" b="1" dirty="0">
                          <a:solidFill>
                            <a:schemeClr val="tx2"/>
                          </a:solidFill>
                          <a:effectLst/>
                          <a:latin typeface="Rajdhani" panose="020B0604020202020204" charset="0"/>
                          <a:ea typeface="Calibri" panose="020F0502020204030204" pitchFamily="34" charset="0"/>
                          <a:cs typeface="Rajdhani" panose="020B0604020202020204" charset="0"/>
                        </a:rPr>
                        <a:t>Publisher</a:t>
                      </a:r>
                      <a:endParaRPr lang="en-IN" sz="1600" dirty="0">
                        <a:solidFill>
                          <a:schemeClr val="tx2"/>
                        </a:solidFill>
                        <a:latin typeface="Rajdhani" panose="020B0604020202020204" charset="0"/>
                        <a:cs typeface="Rajdhani" panose="020B0604020202020204" charset="0"/>
                      </a:endParaRPr>
                    </a:p>
                  </a:txBody>
                  <a:tcPr/>
                </a:tc>
                <a:tc>
                  <a:txBody>
                    <a:bodyPr/>
                    <a:lstStyle/>
                    <a:p>
                      <a:r>
                        <a:rPr lang="en-IN" sz="1600" b="1" dirty="0">
                          <a:solidFill>
                            <a:schemeClr val="tx2"/>
                          </a:solidFill>
                          <a:effectLst/>
                          <a:latin typeface="Rajdhani" panose="020B0604020202020204" charset="0"/>
                          <a:ea typeface="Calibri" panose="020F0502020204030204" pitchFamily="34" charset="0"/>
                          <a:cs typeface="Rajdhani" panose="020B0604020202020204" charset="0"/>
                        </a:rPr>
                        <a:t>Techniques </a:t>
                      </a:r>
                      <a:endParaRPr lang="en-IN" sz="1600" dirty="0">
                        <a:solidFill>
                          <a:schemeClr val="tx2"/>
                        </a:solidFill>
                        <a:latin typeface="Rajdhani" panose="020B0604020202020204" charset="0"/>
                        <a:cs typeface="Rajdhani" panose="020B0604020202020204" charset="0"/>
                      </a:endParaRPr>
                    </a:p>
                  </a:txBody>
                  <a:tcPr/>
                </a:tc>
                <a:tc>
                  <a:txBody>
                    <a:bodyPr/>
                    <a:lstStyle/>
                    <a:p>
                      <a:r>
                        <a:rPr lang="en-US" sz="1600" dirty="0">
                          <a:solidFill>
                            <a:schemeClr val="tx2"/>
                          </a:solidFill>
                          <a:latin typeface="Rajdhani" panose="020B0604020202020204" charset="0"/>
                          <a:cs typeface="Rajdhani" panose="020B0604020202020204" charset="0"/>
                        </a:rPr>
                        <a:t>Datasets</a:t>
                      </a:r>
                      <a:endParaRPr lang="en-IN" sz="1600" dirty="0">
                        <a:solidFill>
                          <a:schemeClr val="tx2"/>
                        </a:solidFill>
                        <a:latin typeface="Rajdhani" panose="020B0604020202020204" charset="0"/>
                        <a:cs typeface="Rajdhani" panose="020B0604020202020204" charset="0"/>
                      </a:endParaRPr>
                    </a:p>
                  </a:txBody>
                  <a:tcPr/>
                </a:tc>
                <a:tc>
                  <a:txBody>
                    <a:bodyPr/>
                    <a:lstStyle/>
                    <a:p>
                      <a:r>
                        <a:rPr lang="en-US" sz="1600" dirty="0">
                          <a:solidFill>
                            <a:schemeClr val="tx2"/>
                          </a:solidFill>
                          <a:latin typeface="Rajdhani" panose="020B0604020202020204" charset="0"/>
                          <a:cs typeface="Rajdhani" panose="020B0604020202020204" charset="0"/>
                        </a:rPr>
                        <a:t>Pros</a:t>
                      </a:r>
                      <a:endParaRPr lang="en-IN" sz="1600" dirty="0">
                        <a:solidFill>
                          <a:schemeClr val="tx2"/>
                        </a:solidFill>
                        <a:latin typeface="Rajdhani" panose="020B0604020202020204" charset="0"/>
                        <a:cs typeface="Rajdhani" panose="020B0604020202020204" charset="0"/>
                      </a:endParaRPr>
                    </a:p>
                  </a:txBody>
                  <a:tcPr/>
                </a:tc>
                <a:extLst>
                  <a:ext uri="{0D108BD9-81ED-4DB2-BD59-A6C34878D82A}">
                    <a16:rowId xmlns:a16="http://schemas.microsoft.com/office/drawing/2014/main" val="361549035"/>
                  </a:ext>
                </a:extLst>
              </a:tr>
              <a:tr h="1722120">
                <a:tc>
                  <a:txBody>
                    <a:bodyPr/>
                    <a:lstStyle/>
                    <a:p>
                      <a:r>
                        <a:rPr lang="en-US" sz="1200" dirty="0">
                          <a:solidFill>
                            <a:schemeClr val="tx2"/>
                          </a:solidFill>
                          <a:latin typeface="Fira Sans Condensed Light" panose="020B0403050000020004" pitchFamily="34" charset="0"/>
                          <a:cs typeface="Rajdhani" panose="020B0604020202020204" charset="0"/>
                        </a:rPr>
                        <a:t>4</a:t>
                      </a:r>
                      <a:endParaRPr lang="en-IN" sz="12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 </a:t>
                      </a:r>
                      <a:r>
                        <a:rPr lang="en-IN" sz="1200" dirty="0" err="1">
                          <a:solidFill>
                            <a:schemeClr val="tx2"/>
                          </a:solidFill>
                          <a:latin typeface="Fira Sans Condensed Light" panose="020B0403050000020004" pitchFamily="34" charset="0"/>
                          <a:cs typeface="Rajdhani" panose="020B0604020202020204" charset="0"/>
                        </a:rPr>
                        <a:t>DeeperCut</a:t>
                      </a:r>
                      <a:r>
                        <a:rPr lang="en-IN" sz="1200" dirty="0">
                          <a:solidFill>
                            <a:schemeClr val="tx2"/>
                          </a:solidFill>
                          <a:latin typeface="Fira Sans Condensed Light" panose="020B0403050000020004" pitchFamily="34" charset="0"/>
                          <a:cs typeface="Rajdhani" panose="020B0604020202020204" charset="0"/>
                        </a:rPr>
                        <a:t>: A Deeper, Stronger, and Faster Multi-Person Pose Estimation Model</a:t>
                      </a: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 </a:t>
                      </a:r>
                      <a:r>
                        <a:rPr lang="en-IN" sz="1200" dirty="0" err="1">
                          <a:solidFill>
                            <a:schemeClr val="tx2"/>
                          </a:solidFill>
                          <a:latin typeface="Fira Sans Condensed Light" panose="020B0403050000020004" pitchFamily="34" charset="0"/>
                          <a:cs typeface="Rajdhani" panose="020B0604020202020204" charset="0"/>
                        </a:rPr>
                        <a:t>Eldar</a:t>
                      </a:r>
                      <a:r>
                        <a:rPr lang="en-IN" sz="1200" dirty="0">
                          <a:solidFill>
                            <a:schemeClr val="tx2"/>
                          </a:solidFill>
                          <a:latin typeface="Fira Sans Condensed Light" panose="020B0403050000020004" pitchFamily="34" charset="0"/>
                          <a:cs typeface="Rajdhani" panose="020B0604020202020204" charset="0"/>
                        </a:rPr>
                        <a:t> </a:t>
                      </a:r>
                      <a:r>
                        <a:rPr lang="en-IN" sz="1200" dirty="0" err="1">
                          <a:solidFill>
                            <a:schemeClr val="tx2"/>
                          </a:solidFill>
                          <a:latin typeface="Fira Sans Condensed Light" panose="020B0403050000020004" pitchFamily="34" charset="0"/>
                          <a:cs typeface="Rajdhani" panose="020B0604020202020204" charset="0"/>
                        </a:rPr>
                        <a:t>Insafutdinov</a:t>
                      </a:r>
                      <a:r>
                        <a:rPr lang="en-IN" sz="1200" dirty="0">
                          <a:solidFill>
                            <a:schemeClr val="tx2"/>
                          </a:solidFill>
                          <a:latin typeface="Fira Sans Condensed Light" panose="020B0403050000020004" pitchFamily="34" charset="0"/>
                          <a:cs typeface="Rajdhani" panose="020B0604020202020204" charset="0"/>
                        </a:rPr>
                        <a:t>, Leonid </a:t>
                      </a:r>
                      <a:r>
                        <a:rPr lang="en-IN" sz="1200" dirty="0" err="1">
                          <a:solidFill>
                            <a:schemeClr val="tx2"/>
                          </a:solidFill>
                          <a:latin typeface="Fira Sans Condensed Light" panose="020B0403050000020004" pitchFamily="34" charset="0"/>
                          <a:cs typeface="Rajdhani" panose="020B0604020202020204" charset="0"/>
                        </a:rPr>
                        <a:t>Pishchulin</a:t>
                      </a:r>
                      <a:r>
                        <a:rPr lang="en-IN" sz="1200" dirty="0">
                          <a:solidFill>
                            <a:schemeClr val="tx2"/>
                          </a:solidFill>
                          <a:latin typeface="Fira Sans Condensed Light" panose="020B0403050000020004" pitchFamily="34" charset="0"/>
                          <a:cs typeface="Rajdhani" panose="020B0604020202020204" charset="0"/>
                        </a:rPr>
                        <a:t>, </a:t>
                      </a:r>
                      <a:r>
                        <a:rPr lang="en-IN" sz="1200" dirty="0" err="1">
                          <a:solidFill>
                            <a:schemeClr val="tx2"/>
                          </a:solidFill>
                          <a:latin typeface="Fira Sans Condensed Light" panose="020B0403050000020004" pitchFamily="34" charset="0"/>
                          <a:cs typeface="Rajdhani" panose="020B0604020202020204" charset="0"/>
                        </a:rPr>
                        <a:t>Bjoern</a:t>
                      </a:r>
                      <a:r>
                        <a:rPr lang="en-IN" sz="1200" dirty="0">
                          <a:solidFill>
                            <a:schemeClr val="tx2"/>
                          </a:solidFill>
                          <a:latin typeface="Fira Sans Condensed Light" panose="020B0403050000020004" pitchFamily="34" charset="0"/>
                          <a:cs typeface="Rajdhani" panose="020B0604020202020204" charset="0"/>
                        </a:rPr>
                        <a:t> Andres, </a:t>
                      </a:r>
                      <a:r>
                        <a:rPr lang="en-IN" sz="1200" dirty="0" err="1">
                          <a:solidFill>
                            <a:schemeClr val="tx2"/>
                          </a:solidFill>
                          <a:latin typeface="Fira Sans Condensed Light" panose="020B0403050000020004" pitchFamily="34" charset="0"/>
                          <a:cs typeface="Rajdhani" panose="020B0604020202020204" charset="0"/>
                        </a:rPr>
                        <a:t>Mykhaylo</a:t>
                      </a:r>
                      <a:r>
                        <a:rPr lang="en-IN" sz="1200" dirty="0">
                          <a:solidFill>
                            <a:schemeClr val="tx2"/>
                          </a:solidFill>
                          <a:latin typeface="Fira Sans Condensed Light" panose="020B0403050000020004" pitchFamily="34" charset="0"/>
                          <a:cs typeface="Rajdhani" panose="020B0604020202020204" charset="0"/>
                        </a:rPr>
                        <a:t> </a:t>
                      </a:r>
                      <a:r>
                        <a:rPr lang="en-IN" sz="1200" dirty="0" err="1">
                          <a:solidFill>
                            <a:schemeClr val="tx2"/>
                          </a:solidFill>
                          <a:latin typeface="Fira Sans Condensed Light" panose="020B0403050000020004" pitchFamily="34" charset="0"/>
                          <a:cs typeface="Rajdhani" panose="020B0604020202020204" charset="0"/>
                        </a:rPr>
                        <a:t>Andriluka</a:t>
                      </a:r>
                      <a:r>
                        <a:rPr lang="en-IN" sz="1200" dirty="0">
                          <a:solidFill>
                            <a:schemeClr val="tx2"/>
                          </a:solidFill>
                          <a:latin typeface="Fira Sans Condensed Light" panose="020B0403050000020004" pitchFamily="34" charset="0"/>
                          <a:cs typeface="Rajdhani" panose="020B0604020202020204" charset="0"/>
                        </a:rPr>
                        <a:t>, and </a:t>
                      </a:r>
                      <a:r>
                        <a:rPr lang="en-IN" sz="1200" dirty="0" err="1">
                          <a:solidFill>
                            <a:schemeClr val="tx2"/>
                          </a:solidFill>
                          <a:latin typeface="Fira Sans Condensed Light" panose="020B0403050000020004" pitchFamily="34" charset="0"/>
                          <a:cs typeface="Rajdhani" panose="020B0604020202020204" charset="0"/>
                        </a:rPr>
                        <a:t>Bernt</a:t>
                      </a:r>
                      <a:r>
                        <a:rPr lang="en-IN" sz="1200" dirty="0">
                          <a:solidFill>
                            <a:schemeClr val="tx2"/>
                          </a:solidFill>
                          <a:latin typeface="Fira Sans Condensed Light" panose="020B0403050000020004" pitchFamily="34" charset="0"/>
                          <a:cs typeface="Rajdhani" panose="020B0604020202020204" charset="0"/>
                        </a:rPr>
                        <a:t> Schiele</a:t>
                      </a: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10 </a:t>
                      </a:r>
                      <a:r>
                        <a:rPr lang="en-IN" sz="1200">
                          <a:solidFill>
                            <a:schemeClr val="tx2"/>
                          </a:solidFill>
                          <a:latin typeface="Fira Sans Condensed Light" panose="020B0403050000020004" pitchFamily="34" charset="0"/>
                          <a:cs typeface="Rajdhani" panose="020B0604020202020204" charset="0"/>
                        </a:rPr>
                        <a:t>may 2016</a:t>
                      </a:r>
                      <a:endParaRPr lang="en-IN" sz="12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 Max Planck Institute for Informatics, Germany, Stanford University, USA</a:t>
                      </a: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It tackles the problem of vanishing</a:t>
                      </a:r>
                    </a:p>
                    <a:p>
                      <a:r>
                        <a:rPr lang="en-IN" sz="1200" dirty="0">
                          <a:solidFill>
                            <a:schemeClr val="tx2"/>
                          </a:solidFill>
                          <a:latin typeface="Fira Sans Condensed Light" panose="020B0403050000020004" pitchFamily="34" charset="0"/>
                          <a:cs typeface="Rajdhani" panose="020B0604020202020204" charset="0"/>
                        </a:rPr>
                        <a:t>gradients by passing the state through identity layers and </a:t>
                      </a:r>
                      <a:r>
                        <a:rPr lang="en-IN" sz="1200" dirty="0" err="1">
                          <a:solidFill>
                            <a:schemeClr val="tx2"/>
                          </a:solidFill>
                          <a:latin typeface="Fira Sans Condensed Light" panose="020B0403050000020004" pitchFamily="34" charset="0"/>
                          <a:cs typeface="Rajdhani" panose="020B0604020202020204" charset="0"/>
                        </a:rPr>
                        <a:t>modeling</a:t>
                      </a:r>
                      <a:r>
                        <a:rPr lang="en-IN" sz="1200" dirty="0">
                          <a:solidFill>
                            <a:schemeClr val="tx2"/>
                          </a:solidFill>
                          <a:latin typeface="Fira Sans Condensed Light" panose="020B0403050000020004" pitchFamily="34" charset="0"/>
                          <a:cs typeface="Rajdhani" panose="020B0604020202020204" charset="0"/>
                        </a:rPr>
                        <a:t> residual</a:t>
                      </a:r>
                    </a:p>
                    <a:p>
                      <a:r>
                        <a:rPr lang="en-IN" sz="1200" dirty="0">
                          <a:solidFill>
                            <a:schemeClr val="tx2"/>
                          </a:solidFill>
                          <a:latin typeface="Fira Sans Condensed Light" panose="020B0403050000020004" pitchFamily="34" charset="0"/>
                          <a:cs typeface="Rajdhani" panose="020B0604020202020204" charset="0"/>
                        </a:rPr>
                        <a:t>functions.</a:t>
                      </a: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MPII , LSP, MPII Human pose</a:t>
                      </a:r>
                    </a:p>
                  </a:txBody>
                  <a:tcPr/>
                </a:tc>
                <a:tc>
                  <a:txBody>
                    <a:bodyPr/>
                    <a:lstStyle/>
                    <a:p>
                      <a:r>
                        <a:rPr lang="en-IN" sz="1200" dirty="0">
                          <a:solidFill>
                            <a:schemeClr val="tx2"/>
                          </a:solidFill>
                          <a:latin typeface="Fira Sans Condensed Light" panose="020B0403050000020004" pitchFamily="34" charset="0"/>
                          <a:cs typeface="Rajdhani" panose="020B0604020202020204" charset="0"/>
                        </a:rPr>
                        <a:t>The proposed approach correctly resolves cases where only subsets of a person's body parts are visible in the image. </a:t>
                      </a:r>
                    </a:p>
                  </a:txBody>
                  <a:tcPr/>
                </a:tc>
                <a:extLst>
                  <a:ext uri="{0D108BD9-81ED-4DB2-BD59-A6C34878D82A}">
                    <a16:rowId xmlns:a16="http://schemas.microsoft.com/office/drawing/2014/main" val="662036006"/>
                  </a:ext>
                </a:extLst>
              </a:tr>
              <a:tr h="874925">
                <a:tc>
                  <a:txBody>
                    <a:bodyPr/>
                    <a:lstStyle/>
                    <a:p>
                      <a:r>
                        <a:rPr lang="en-US" sz="900" dirty="0">
                          <a:solidFill>
                            <a:schemeClr val="tx2"/>
                          </a:solidFill>
                          <a:latin typeface="Fira Sans Condensed Light" panose="020B0403050000020004" pitchFamily="34" charset="0"/>
                          <a:cs typeface="Rajdhani" panose="020B0604020202020204" charset="0"/>
                        </a:rPr>
                        <a:t>5.</a:t>
                      </a:r>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900" dirty="0" err="1">
                          <a:solidFill>
                            <a:schemeClr val="tx2"/>
                          </a:solidFill>
                          <a:latin typeface="Fira Sans Condensed Light" panose="020B0403050000020004" pitchFamily="34" charset="0"/>
                        </a:rPr>
                        <a:t>OmniPose</a:t>
                      </a:r>
                      <a:r>
                        <a:rPr lang="en-IN" sz="900" dirty="0">
                          <a:solidFill>
                            <a:schemeClr val="tx2"/>
                          </a:solidFill>
                          <a:latin typeface="Fira Sans Condensed Light" panose="020B0403050000020004" pitchFamily="34" charset="0"/>
                        </a:rPr>
                        <a:t>: A Multi-Scale Framework for Multi-Person Pose Estimation</a:t>
                      </a:r>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900" dirty="0">
                          <a:solidFill>
                            <a:schemeClr val="tx2"/>
                          </a:solidFill>
                          <a:latin typeface="Fira Sans Condensed Light" panose="020B0403050000020004" pitchFamily="34" charset="0"/>
                        </a:rPr>
                        <a:t>Bruno </a:t>
                      </a:r>
                      <a:r>
                        <a:rPr lang="en-IN" sz="900" dirty="0" err="1">
                          <a:solidFill>
                            <a:schemeClr val="tx2"/>
                          </a:solidFill>
                          <a:latin typeface="Fira Sans Condensed Light" panose="020B0403050000020004" pitchFamily="34" charset="0"/>
                        </a:rPr>
                        <a:t>Artacho</a:t>
                      </a:r>
                      <a:r>
                        <a:rPr lang="en-IN" sz="900" dirty="0">
                          <a:solidFill>
                            <a:schemeClr val="tx2"/>
                          </a:solidFill>
                          <a:latin typeface="Fira Sans Condensed Light" panose="020B0403050000020004" pitchFamily="34" charset="0"/>
                        </a:rPr>
                        <a:t>, Andreas Savakis</a:t>
                      </a:r>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2"/>
                          </a:solidFill>
                          <a:latin typeface="Fira Sans Condensed Light" panose="020B0403050000020004" pitchFamily="34" charset="0"/>
                        </a:rPr>
                        <a:t>18</a:t>
                      </a:r>
                      <a:r>
                        <a:rPr lang="en-IN" sz="900" baseline="30000" dirty="0">
                          <a:solidFill>
                            <a:schemeClr val="tx2"/>
                          </a:solidFill>
                          <a:latin typeface="Fira Sans Condensed Light" panose="020B0403050000020004" pitchFamily="34" charset="0"/>
                        </a:rPr>
                        <a:t>th</a:t>
                      </a:r>
                      <a:r>
                        <a:rPr lang="en-IN" sz="900" dirty="0">
                          <a:solidFill>
                            <a:schemeClr val="tx2"/>
                          </a:solidFill>
                          <a:latin typeface="Fira Sans Condensed Light" panose="020B0403050000020004" pitchFamily="34" charset="0"/>
                        </a:rPr>
                        <a:t> march 2021</a:t>
                      </a:r>
                      <a:endParaRPr lang="en-IN" sz="900" b="1" dirty="0">
                        <a:solidFill>
                          <a:schemeClr val="tx2"/>
                        </a:solidFill>
                        <a:latin typeface="Fira Sans Condensed Light" panose="020B0403050000020004" pitchFamily="34" charset="0"/>
                      </a:endParaRPr>
                    </a:p>
                    <a:p>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r>
                        <a:rPr lang="en-IN" sz="900" dirty="0">
                          <a:solidFill>
                            <a:schemeClr val="tx2"/>
                          </a:solidFill>
                          <a:latin typeface="Fira Sans Condensed Light" panose="020B0403050000020004" pitchFamily="34" charset="0"/>
                        </a:rPr>
                        <a:t>Rochester Institute of Technology Rochester, NY</a:t>
                      </a:r>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pPr>
                        <a:lnSpc>
                          <a:spcPct val="150000"/>
                        </a:lnSpc>
                      </a:pPr>
                      <a:r>
                        <a:rPr lang="en-IN" sz="900" dirty="0">
                          <a:solidFill>
                            <a:schemeClr val="tx2"/>
                          </a:solidFill>
                          <a:latin typeface="Fira Sans Condensed Light" panose="020B0403050000020004" pitchFamily="34" charset="0"/>
                        </a:rPr>
                        <a:t> 1. </a:t>
                      </a:r>
                      <a:r>
                        <a:rPr lang="en-IN" sz="900" dirty="0" err="1">
                          <a:solidFill>
                            <a:schemeClr val="tx2"/>
                          </a:solidFill>
                          <a:latin typeface="Fira Sans Condensed Light" panose="020B0403050000020004" pitchFamily="34" charset="0"/>
                        </a:rPr>
                        <a:t>OmniPose</a:t>
                      </a:r>
                      <a:r>
                        <a:rPr lang="en-IN" sz="900" dirty="0">
                          <a:solidFill>
                            <a:schemeClr val="tx2"/>
                          </a:solidFill>
                          <a:latin typeface="Fira Sans Condensed Light" panose="020B0403050000020004" pitchFamily="34" charset="0"/>
                        </a:rPr>
                        <a:t> architecture leverages multi-scale feature representations that increase the effectiveness of backbone feature extractors, without the need for post-processing.</a:t>
                      </a:r>
                    </a:p>
                    <a:p>
                      <a:pPr>
                        <a:lnSpc>
                          <a:spcPct val="150000"/>
                        </a:lnSpc>
                      </a:pPr>
                      <a:r>
                        <a:rPr lang="en-IN" sz="900" dirty="0">
                          <a:solidFill>
                            <a:schemeClr val="tx2"/>
                          </a:solidFill>
                          <a:latin typeface="Fira Sans Condensed Light" panose="020B0403050000020004" pitchFamily="34" charset="0"/>
                        </a:rPr>
                        <a:t>  2. </a:t>
                      </a:r>
                      <a:r>
                        <a:rPr lang="en-IN" sz="900" dirty="0" err="1">
                          <a:solidFill>
                            <a:schemeClr val="tx2"/>
                          </a:solidFill>
                          <a:latin typeface="Fira Sans Condensed Light" panose="020B0403050000020004" pitchFamily="34" charset="0"/>
                        </a:rPr>
                        <a:t>OmniPose</a:t>
                      </a:r>
                      <a:r>
                        <a:rPr lang="en-IN" sz="900" dirty="0">
                          <a:solidFill>
                            <a:schemeClr val="tx2"/>
                          </a:solidFill>
                          <a:latin typeface="Fira Sans Condensed Light" panose="020B0403050000020004" pitchFamily="34" charset="0"/>
                        </a:rPr>
                        <a:t> incorporates contextual information across scales and joint localization with Gaussian heatmap modulation at the multi-scale feature extractor to estimate human pose with state-of-the-art accuracy.</a:t>
                      </a:r>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2"/>
                          </a:solidFill>
                          <a:latin typeface="Fira Sans Condensed Light" panose="020B0403050000020004" pitchFamily="34" charset="0"/>
                        </a:rPr>
                        <a:t>COCO, MPII,LSP</a:t>
                      </a:r>
                    </a:p>
                    <a:p>
                      <a:endParaRPr lang="en-IN" sz="900" dirty="0">
                        <a:solidFill>
                          <a:schemeClr val="tx2"/>
                        </a:solidFill>
                        <a:latin typeface="Fira Sans Condensed Light" panose="020B0403050000020004" pitchFamily="34" charset="0"/>
                        <a:cs typeface="Rajdhani"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solidFill>
                            <a:schemeClr val="tx2"/>
                          </a:solidFill>
                          <a:latin typeface="Fira Sans Condensed Light" panose="020B0403050000020004" pitchFamily="34" charset="0"/>
                        </a:rPr>
                        <a:t>. </a:t>
                      </a:r>
                      <a:r>
                        <a:rPr lang="en-IN" sz="900" dirty="0" err="1">
                          <a:solidFill>
                            <a:schemeClr val="tx2"/>
                          </a:solidFill>
                          <a:latin typeface="Fira Sans Condensed Light" panose="020B0403050000020004" pitchFamily="34" charset="0"/>
                        </a:rPr>
                        <a:t>Omnipose</a:t>
                      </a:r>
                      <a:r>
                        <a:rPr lang="en-IN" sz="900" dirty="0">
                          <a:solidFill>
                            <a:schemeClr val="tx2"/>
                          </a:solidFill>
                          <a:latin typeface="Fira Sans Condensed Light" panose="020B0403050000020004" pitchFamily="34" charset="0"/>
                        </a:rPr>
                        <a:t> with an improved </a:t>
                      </a:r>
                      <a:r>
                        <a:rPr lang="en-IN" sz="900" dirty="0" err="1">
                          <a:solidFill>
                            <a:schemeClr val="tx2"/>
                          </a:solidFill>
                          <a:latin typeface="Fira Sans Condensed Light" panose="020B0403050000020004" pitchFamily="34" charset="0"/>
                        </a:rPr>
                        <a:t>HRNet</a:t>
                      </a:r>
                      <a:r>
                        <a:rPr lang="en-IN" sz="900" dirty="0">
                          <a:solidFill>
                            <a:schemeClr val="tx2"/>
                          </a:solidFill>
                          <a:latin typeface="Fira Sans Condensed Light" panose="020B0403050000020004" pitchFamily="34" charset="0"/>
                        </a:rPr>
                        <a:t>(High-resolution network backbone and waterfall module, is a robust and efficient architecture for multi-person pose estimation that achieves state-of-the-art results.</a:t>
                      </a:r>
                    </a:p>
                    <a:p>
                      <a:endParaRPr lang="en-IN" sz="900" dirty="0">
                        <a:solidFill>
                          <a:schemeClr val="tx2"/>
                        </a:solidFill>
                        <a:latin typeface="Fira Sans Condensed Light" panose="020B0403050000020004" pitchFamily="34" charset="0"/>
                        <a:cs typeface="Rajdhani" panose="020B0604020202020204" charset="0"/>
                      </a:endParaRPr>
                    </a:p>
                  </a:txBody>
                  <a:tcPr/>
                </a:tc>
                <a:extLst>
                  <a:ext uri="{0D108BD9-81ED-4DB2-BD59-A6C34878D82A}">
                    <a16:rowId xmlns:a16="http://schemas.microsoft.com/office/drawing/2014/main" val="1854668983"/>
                  </a:ext>
                </a:extLst>
              </a:tr>
            </a:tbl>
          </a:graphicData>
        </a:graphic>
      </p:graphicFrame>
    </p:spTree>
    <p:extLst>
      <p:ext uri="{BB962C8B-B14F-4D97-AF65-F5344CB8AC3E}">
        <p14:creationId xmlns:p14="http://schemas.microsoft.com/office/powerpoint/2010/main" val="28758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42" name="Title 2">
            <a:extLst>
              <a:ext uri="{FF2B5EF4-FFF2-40B4-BE49-F238E27FC236}">
                <a16:creationId xmlns:a16="http://schemas.microsoft.com/office/drawing/2014/main" id="{01A1AFF7-772A-4062-AA6D-F770C4FB33C3}"/>
              </a:ext>
            </a:extLst>
          </p:cNvPr>
          <p:cNvSpPr>
            <a:spLocks noGrp="1"/>
          </p:cNvSpPr>
          <p:nvPr>
            <p:ph type="title"/>
          </p:nvPr>
        </p:nvSpPr>
        <p:spPr>
          <a:xfrm>
            <a:off x="1765004" y="2018159"/>
            <a:ext cx="5720317" cy="1956391"/>
          </a:xfrm>
        </p:spPr>
        <p:txBody>
          <a:bodyPr/>
          <a:lstStyle/>
          <a:p>
            <a:pPr algn="ctr"/>
            <a:r>
              <a:rPr lang="en-US" i="0" dirty="0">
                <a:solidFill>
                  <a:srgbClr val="F8F8F8"/>
                </a:solidFill>
                <a:effectLst/>
                <a:latin typeface="Rajdhani" panose="020B0604020202020204" charset="0"/>
                <a:cs typeface="Rajdhani" panose="020B0604020202020204" charset="0"/>
              </a:rPr>
              <a:t>Semi-supervised human pose estimation aims to leverage the </a:t>
            </a:r>
            <a:r>
              <a:rPr lang="en-US" i="0" dirty="0" err="1">
                <a:solidFill>
                  <a:srgbClr val="F8F8F8"/>
                </a:solidFill>
                <a:effectLst/>
                <a:latin typeface="Rajdhani" panose="020B0604020202020204" charset="0"/>
                <a:cs typeface="Rajdhani" panose="020B0604020202020204" charset="0"/>
              </a:rPr>
              <a:t>unlabelled</a:t>
            </a:r>
            <a:r>
              <a:rPr lang="en-US" i="0" dirty="0">
                <a:solidFill>
                  <a:srgbClr val="F8F8F8"/>
                </a:solidFill>
                <a:effectLst/>
                <a:latin typeface="Rajdhani" panose="020B0604020202020204" charset="0"/>
                <a:cs typeface="Rajdhani" panose="020B0604020202020204" charset="0"/>
              </a:rPr>
              <a:t> data along with labeled data to improve the model performance.</a:t>
            </a:r>
            <a:endParaRPr lang="en-IN" dirty="0">
              <a:solidFill>
                <a:srgbClr val="F8F8F8"/>
              </a:solidFill>
              <a:latin typeface="Rajdhani" panose="020B0604020202020204" charset="0"/>
              <a:cs typeface="Rajdhani" panose="020B0604020202020204" charset="0"/>
            </a:endParaRPr>
          </a:p>
        </p:txBody>
      </p:sp>
      <p:sp>
        <p:nvSpPr>
          <p:cNvPr id="43" name="TextBox 42">
            <a:extLst>
              <a:ext uri="{FF2B5EF4-FFF2-40B4-BE49-F238E27FC236}">
                <a16:creationId xmlns:a16="http://schemas.microsoft.com/office/drawing/2014/main" id="{52F56CCC-903C-4B61-B315-D96564467DB3}"/>
              </a:ext>
            </a:extLst>
          </p:cNvPr>
          <p:cNvSpPr txBox="1"/>
          <p:nvPr/>
        </p:nvSpPr>
        <p:spPr>
          <a:xfrm>
            <a:off x="1043940" y="646877"/>
            <a:ext cx="7357110" cy="1015663"/>
          </a:xfrm>
          <a:prstGeom prst="rect">
            <a:avLst/>
          </a:prstGeom>
          <a:noFill/>
        </p:spPr>
        <p:txBody>
          <a:bodyPr wrap="square" rtlCol="0">
            <a:spAutoFit/>
          </a:bodyPr>
          <a:lstStyle/>
          <a:p>
            <a:pPr algn="ctr"/>
            <a:r>
              <a:rPr lang="en-IN" sz="6000" b="1" dirty="0">
                <a:solidFill>
                  <a:srgbClr val="F8F8F8"/>
                </a:solidFill>
                <a:latin typeface="Rajdhani" panose="020B0604020202020204" charset="0"/>
                <a:cs typeface="Rajdhani" panose="020B0604020202020204" charset="0"/>
              </a:rPr>
              <a:t>PROBLEM STATEMENT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532124" y="1434600"/>
            <a:ext cx="2965204"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136" name="Google Shape;136;p27"/>
          <p:cNvSpPr txBox="1">
            <a:spLocks noGrp="1"/>
          </p:cNvSpPr>
          <p:nvPr>
            <p:ph type="subTitle" idx="1"/>
          </p:nvPr>
        </p:nvSpPr>
        <p:spPr>
          <a:xfrm>
            <a:off x="419109" y="987810"/>
            <a:ext cx="4445254" cy="316788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dirty="0"/>
              <a:t>By going through these various research papers, we got to know a lot about different techniques and dataset's used by some of the best researchers around the world</a:t>
            </a:r>
          </a:p>
          <a:p>
            <a:pPr marL="285750" lvl="0" indent="-285750" algn="l" rtl="0">
              <a:spcBef>
                <a:spcPts val="0"/>
              </a:spcBef>
              <a:spcAft>
                <a:spcPts val="0"/>
              </a:spcAft>
              <a:buFont typeface="Arial" panose="020B0604020202020204" pitchFamily="34" charset="0"/>
              <a:buChar char="•"/>
            </a:pPr>
            <a:r>
              <a:rPr lang="en-IN" dirty="0"/>
              <a:t>Therefore, we want to explore the topic further and add more features to our project, so that we can achieve the best result with the best-trained model at the end.</a:t>
            </a:r>
            <a:endParaRPr dirty="0"/>
          </a:p>
        </p:txBody>
      </p:sp>
      <p:cxnSp>
        <p:nvCxnSpPr>
          <p:cNvPr id="137" name="Google Shape;137;p27"/>
          <p:cNvCxnSpPr>
            <a:cxnSpLocks/>
          </p:cNvCxnSpPr>
          <p:nvPr/>
        </p:nvCxnSpPr>
        <p:spPr>
          <a:xfrm>
            <a:off x="5267590" y="1333965"/>
            <a:ext cx="0" cy="2704635"/>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754</Words>
  <Application>Microsoft Office PowerPoint</Application>
  <PresentationFormat>On-screen Show (16:9)</PresentationFormat>
  <Paragraphs>99</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Rajdhani</vt:lpstr>
      <vt:lpstr>Arial</vt:lpstr>
      <vt:lpstr>Anton</vt:lpstr>
      <vt:lpstr>Fira Sans Condensed Light</vt:lpstr>
      <vt:lpstr>Advent Pro Light</vt:lpstr>
      <vt:lpstr>Ai Tech Agency by Slidesgo</vt:lpstr>
      <vt:lpstr>MULTI-PERSON POSE DETECTION</vt:lpstr>
      <vt:lpstr>TABLE OF CONTENT</vt:lpstr>
      <vt:lpstr>       Computer Vision: Computer vision is a field of artificial intelligence that trains computers to interpret and understand the visual world. Using digital images from cameras and videos and deep learning models, machines can accurately identify and classify objects and they react to what they see.    </vt:lpstr>
      <vt:lpstr>       Position estimation is a technique used in computer vision to track a person or object's movements. Usually, this is done by locating key points for the given objects. Through the comparison of these key points, we can develop insights into diverse movements and postures. Position estimation plays a critical role in augmented reality, animation, games, and robotic </vt:lpstr>
      <vt:lpstr>LITERATURE  SURVEY</vt:lpstr>
      <vt:lpstr>PowerPoint Presentation</vt:lpstr>
      <vt:lpstr>PowerPoint Presentation</vt:lpstr>
      <vt:lpstr>Semi-supervised human pose estimation aims to leverage the unlabelled data along with labeled data to improve the model performance.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MULTI-PERSON POSE DETECTION</dc:title>
  <dc:creator>Ishika Sanjana k</dc:creator>
  <cp:lastModifiedBy>Ishika Sanjana k</cp:lastModifiedBy>
  <cp:revision>8</cp:revision>
  <dcterms:modified xsi:type="dcterms:W3CDTF">2022-01-24T03:30:54Z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1442937</vt:lpwstr>
  </property>
  <property fmtid="{D5CDD505-2E9C-101B-9397-08002B2CF9AE}" name="NXPowerLiteSettings" pid="3">
    <vt:lpwstr>F7000400038000</vt:lpwstr>
  </property>
  <property fmtid="{D5CDD505-2E9C-101B-9397-08002B2CF9AE}" name="NXPowerLiteVersion" pid="4">
    <vt:lpwstr>S9.1.2</vt:lpwstr>
  </property>
</Properties>
</file>