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15"/>
  </p:notesMasterIdLst>
  <p:sldIdLst>
    <p:sldId id="256" r:id="rId3"/>
    <p:sldId id="315" r:id="rId4"/>
    <p:sldId id="319" r:id="rId5"/>
    <p:sldId id="320" r:id="rId6"/>
    <p:sldId id="318" r:id="rId7"/>
    <p:sldId id="257" r:id="rId8"/>
    <p:sldId id="313" r:id="rId9"/>
    <p:sldId id="314" r:id="rId10"/>
    <p:sldId id="316" r:id="rId11"/>
    <p:sldId id="317" r:id="rId12"/>
    <p:sldId id="321" r:id="rId13"/>
    <p:sldId id="312" r:id="rId14"/>
  </p:sldIdLst>
  <p:sldSz cx="9144000" cy="5143500" type="screen16x9"/>
  <p:notesSz cx="6858000" cy="9144000"/>
  <p:embeddedFontLst>
    <p:embeddedFont>
      <p:font typeface="Arial Narrow" panose="020B0606020202030204" pitchFamily="34" charset="0"/>
      <p:regular r:id="rId16"/>
      <p:bold r:id="rId17"/>
      <p:italic r:id="rId18"/>
      <p:boldItalic r:id="rId19"/>
    </p:embeddedFont>
    <p:embeddedFont>
      <p:font typeface="Avenir Next LT Pro" panose="020B0504020202020204" pitchFamily="34" charset="0"/>
      <p:regular r:id="rId20"/>
      <p:bold r:id="rId21"/>
      <p:italic r:id="rId22"/>
      <p:boldItalic r:id="rId23"/>
    </p:embeddedFont>
    <p:embeddedFont>
      <p:font typeface="Dosis" panose="020B0604020202020204" charset="0"/>
      <p:regular r:id="rId24"/>
      <p:bold r:id="rId25"/>
    </p:embeddedFont>
    <p:embeddedFont>
      <p:font typeface="Lato" panose="020B0604020202020204" charset="0"/>
      <p:regular r:id="rId26"/>
      <p:bold r:id="rId27"/>
      <p:italic r:id="rId28"/>
      <p:boldItalic r:id="rId29"/>
    </p:embeddedFont>
    <p:embeddedFont>
      <p:font typeface="MS Gothic" panose="020B0609070205080204" pitchFamily="49" charset="-128"/>
      <p:regular r:id="rId30"/>
    </p:embeddedFont>
    <p:embeddedFont>
      <p:font typeface="Nunito Sans" panose="020B0604020202020204" charset="0"/>
      <p:regular r:id="rId31"/>
      <p:bold r:id="rId32"/>
      <p:italic r:id="rId33"/>
      <p:boldItalic r:id="rId34"/>
    </p:embeddedFont>
    <p:embeddedFont>
      <p:font typeface="Nunito Sans Black" panose="020B0604020202020204" charset="0"/>
      <p:bold r:id="rId35"/>
      <p:boldItalic r:id="rId36"/>
    </p:embeddedFont>
    <p:embeddedFont>
      <p:font typeface="Proxima Nova" panose="020B0604020202020204" charset="0"/>
      <p:regular r:id="rId37"/>
      <p:bold r:id="rId38"/>
      <p:italic r:id="rId39"/>
      <p:boldItalic r:id="rId40"/>
    </p:embeddedFont>
    <p:embeddedFont>
      <p:font typeface="Proxima Nova Semibold" panose="020B0604020202020204" charset="0"/>
      <p:regular r:id="rId41"/>
      <p:bold r:id="rId42"/>
      <p:boldItalic r:id="rId43"/>
    </p:embeddedFont>
    <p:embeddedFont>
      <p:font typeface="Source Sans Pro" panose="020B0503030403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34ECBD-FEB0-4CFA-A77A-B82BA130C2A8}">
  <a:tblStyle styleId="{0834ECBD-FEB0-4CFA-A77A-B82BA130C2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font" Target="fonts/font27.fntdata"/><Relationship Id="rId47" Type="http://schemas.openxmlformats.org/officeDocument/2006/relationships/font" Target="fonts/font32.fnt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1.fntdata"/><Relationship Id="rId29" Type="http://schemas.openxmlformats.org/officeDocument/2006/relationships/font" Target="fonts/font14.fntdata"/><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font" Target="fonts/font25.fntdata"/><Relationship Id="rId45" Type="http://schemas.openxmlformats.org/officeDocument/2006/relationships/font" Target="fonts/font30.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4" Type="http://schemas.openxmlformats.org/officeDocument/2006/relationships/font" Target="fonts/font2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font" Target="fonts/font28.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46" Type="http://schemas.openxmlformats.org/officeDocument/2006/relationships/font" Target="fonts/font31.fntdata"/><Relationship Id="rId20" Type="http://schemas.openxmlformats.org/officeDocument/2006/relationships/font" Target="fonts/font5.fntdata"/><Relationship Id="rId41"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b4b3bfebb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b4b3bfebb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b4b3bfebb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b4b3bfebb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232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b4b3bfebb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b4b3bfebb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878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4"/>
        <p:cNvGrpSpPr/>
        <p:nvPr/>
      </p:nvGrpSpPr>
      <p:grpSpPr>
        <a:xfrm>
          <a:off x="0" y="0"/>
          <a:ext cx="0" cy="0"/>
          <a:chOff x="0" y="0"/>
          <a:chExt cx="0" cy="0"/>
        </a:xfrm>
      </p:grpSpPr>
      <p:sp>
        <p:nvSpPr>
          <p:cNvPr id="15605" name="Google Shape;15605;gd91e13746b_0_20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6" name="Google Shape;15606;gd91e13746b_0_20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35450" y="1404700"/>
            <a:ext cx="6346200" cy="1913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35452" y="3536306"/>
            <a:ext cx="5025600" cy="20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Font typeface="Dosis"/>
              <a:buNone/>
              <a:defRPr sz="180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rot="4285105">
            <a:off x="2750184" y="497757"/>
            <a:ext cx="296559" cy="256335"/>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337925" y="269463"/>
            <a:ext cx="892900" cy="888725"/>
            <a:chOff x="3655725" y="3261075"/>
            <a:chExt cx="892900" cy="888725"/>
          </a:xfrm>
        </p:grpSpPr>
        <p:sp>
          <p:nvSpPr>
            <p:cNvPr id="13" name="Google Shape;13;p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5470450" y="477700"/>
            <a:ext cx="378900" cy="472250"/>
            <a:chOff x="2459875" y="3181675"/>
            <a:chExt cx="378900" cy="472250"/>
          </a:xfrm>
        </p:grpSpPr>
        <p:sp>
          <p:nvSpPr>
            <p:cNvPr id="20" name="Google Shape;20;p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rot="-1005388">
            <a:off x="6669674" y="21662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5383364" y="539488"/>
            <a:ext cx="3646522" cy="4007720"/>
            <a:chOff x="5348750" y="2347100"/>
            <a:chExt cx="1108500" cy="1218300"/>
          </a:xfrm>
        </p:grpSpPr>
        <p:sp>
          <p:nvSpPr>
            <p:cNvPr id="25" name="Google Shape;25;p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rot="1266272">
            <a:off x="385985" y="154304"/>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2"/>
          <p:cNvGrpSpPr/>
          <p:nvPr/>
        </p:nvGrpSpPr>
        <p:grpSpPr>
          <a:xfrm rot="-5400000">
            <a:off x="11825" y="3579125"/>
            <a:ext cx="2289250" cy="3059825"/>
            <a:chOff x="2215325" y="2417050"/>
            <a:chExt cx="2289250" cy="3059825"/>
          </a:xfrm>
        </p:grpSpPr>
        <p:sp>
          <p:nvSpPr>
            <p:cNvPr id="42" name="Google Shape;42;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2"/>
          <p:cNvSpPr/>
          <p:nvPr/>
        </p:nvSpPr>
        <p:spPr>
          <a:xfrm rot="-1004951">
            <a:off x="8062589" y="4041054"/>
            <a:ext cx="296687" cy="256257"/>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4867207" y="3738819"/>
            <a:ext cx="1253407" cy="1311078"/>
            <a:chOff x="4385625" y="4289775"/>
            <a:chExt cx="983450" cy="1028700"/>
          </a:xfrm>
        </p:grpSpPr>
        <p:sp>
          <p:nvSpPr>
            <p:cNvPr id="76" name="Google Shape;76;p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1398450" y="105475"/>
            <a:ext cx="481300" cy="473625"/>
            <a:chOff x="1433950" y="3130850"/>
            <a:chExt cx="481300" cy="473625"/>
          </a:xfrm>
        </p:grpSpPr>
        <p:sp>
          <p:nvSpPr>
            <p:cNvPr id="83" name="Google Shape;83;p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2"/>
          <p:cNvSpPr/>
          <p:nvPr/>
        </p:nvSpPr>
        <p:spPr>
          <a:xfrm rot="1265233">
            <a:off x="3649679" y="1552981"/>
            <a:ext cx="223465" cy="193267"/>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2"/>
          <p:cNvGrpSpPr/>
          <p:nvPr/>
        </p:nvGrpSpPr>
        <p:grpSpPr>
          <a:xfrm rot="-5400000">
            <a:off x="11825" y="3579125"/>
            <a:ext cx="2289250" cy="3059825"/>
            <a:chOff x="2215325" y="2417050"/>
            <a:chExt cx="2289250" cy="3059825"/>
          </a:xfrm>
        </p:grpSpPr>
        <p:sp>
          <p:nvSpPr>
            <p:cNvPr id="91" name="Google Shape;91;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2"/>
          <p:cNvSpPr/>
          <p:nvPr/>
        </p:nvSpPr>
        <p:spPr>
          <a:xfrm rot="4285105">
            <a:off x="296322" y="3694207"/>
            <a:ext cx="296559" cy="256335"/>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2"/>
        <p:cNvGrpSpPr/>
        <p:nvPr/>
      </p:nvGrpSpPr>
      <p:grpSpPr>
        <a:xfrm>
          <a:off x="0" y="0"/>
          <a:ext cx="0" cy="0"/>
          <a:chOff x="0" y="0"/>
          <a:chExt cx="0" cy="0"/>
        </a:xfrm>
      </p:grpSpPr>
      <p:sp>
        <p:nvSpPr>
          <p:cNvPr id="173" name="Google Shape;173;p4"/>
          <p:cNvSpPr txBox="1">
            <a:spLocks noGrp="1"/>
          </p:cNvSpPr>
          <p:nvPr>
            <p:ph type="title"/>
          </p:nvPr>
        </p:nvSpPr>
        <p:spPr>
          <a:xfrm>
            <a:off x="713225" y="585216"/>
            <a:ext cx="7717500" cy="294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endParaRPr/>
          </a:p>
        </p:txBody>
      </p:sp>
      <p:sp>
        <p:nvSpPr>
          <p:cNvPr id="174" name="Google Shape;174;p4"/>
          <p:cNvSpPr txBox="1">
            <a:spLocks noGrp="1"/>
          </p:cNvSpPr>
          <p:nvPr>
            <p:ph type="body" idx="1"/>
          </p:nvPr>
        </p:nvSpPr>
        <p:spPr>
          <a:xfrm>
            <a:off x="713225" y="1021650"/>
            <a:ext cx="7717500" cy="34995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AutoNum type="arabicPeriod"/>
              <a:defRPr sz="1200"/>
            </a:lvl1pPr>
            <a:lvl2pPr marL="914400" lvl="1" indent="-330200" rtl="0">
              <a:spcBef>
                <a:spcPts val="0"/>
              </a:spcBef>
              <a:spcAft>
                <a:spcPts val="0"/>
              </a:spcAft>
              <a:buSzPts val="1600"/>
              <a:buAutoNum type="alphaLcPeriod"/>
              <a:defRPr/>
            </a:lvl2pPr>
            <a:lvl3pPr marL="1371600" lvl="2" indent="-330200" rtl="0">
              <a:spcBef>
                <a:spcPts val="0"/>
              </a:spcBef>
              <a:spcAft>
                <a:spcPts val="0"/>
              </a:spcAft>
              <a:buSzPts val="1600"/>
              <a:buAutoNum type="romanLcPeriod"/>
              <a:defRPr/>
            </a:lvl3pPr>
            <a:lvl4pPr marL="1828800" lvl="3" indent="-330200" rtl="0">
              <a:spcBef>
                <a:spcPts val="0"/>
              </a:spcBef>
              <a:spcAft>
                <a:spcPts val="0"/>
              </a:spcAft>
              <a:buSzPts val="1600"/>
              <a:buAutoNum type="arabicPeriod"/>
              <a:defRPr/>
            </a:lvl4pPr>
            <a:lvl5pPr marL="2286000" lvl="4" indent="-330200" rtl="0">
              <a:spcBef>
                <a:spcPts val="0"/>
              </a:spcBef>
              <a:spcAft>
                <a:spcPts val="0"/>
              </a:spcAft>
              <a:buSzPts val="1600"/>
              <a:buAutoNum type="alphaLcPeriod"/>
              <a:defRPr/>
            </a:lvl5pPr>
            <a:lvl6pPr marL="2743200" lvl="5" indent="-330200" rtl="0">
              <a:spcBef>
                <a:spcPts val="0"/>
              </a:spcBef>
              <a:spcAft>
                <a:spcPts val="0"/>
              </a:spcAft>
              <a:buSzPts val="1600"/>
              <a:buAutoNum type="romanLcPeriod"/>
              <a:defRPr/>
            </a:lvl6pPr>
            <a:lvl7pPr marL="3200400" lvl="6" indent="-330200" rtl="0">
              <a:spcBef>
                <a:spcPts val="0"/>
              </a:spcBef>
              <a:spcAft>
                <a:spcPts val="0"/>
              </a:spcAft>
              <a:buSzPts val="1600"/>
              <a:buAutoNum type="arabicPeriod"/>
              <a:defRPr/>
            </a:lvl7pPr>
            <a:lvl8pPr marL="3657600" lvl="7" indent="-330200" rtl="0">
              <a:spcBef>
                <a:spcPts val="0"/>
              </a:spcBef>
              <a:spcAft>
                <a:spcPts val="0"/>
              </a:spcAft>
              <a:buSzPts val="1600"/>
              <a:buAutoNum type="alphaLcPeriod"/>
              <a:defRPr/>
            </a:lvl8pPr>
            <a:lvl9pPr marL="4114800" lvl="8" indent="-330200" rtl="0">
              <a:spcBef>
                <a:spcPts val="0"/>
              </a:spcBef>
              <a:spcAft>
                <a:spcPts val="0"/>
              </a:spcAft>
              <a:buSzPts val="1600"/>
              <a:buAutoNum type="romanLcPeriod"/>
              <a:defRPr/>
            </a:lvl9pPr>
          </a:lstStyle>
          <a:p>
            <a:endParaRPr/>
          </a:p>
        </p:txBody>
      </p:sp>
      <p:grpSp>
        <p:nvGrpSpPr>
          <p:cNvPr id="175" name="Google Shape;175;p4"/>
          <p:cNvGrpSpPr/>
          <p:nvPr/>
        </p:nvGrpSpPr>
        <p:grpSpPr>
          <a:xfrm rot="-5400000">
            <a:off x="3558350" y="-2231150"/>
            <a:ext cx="2289250" cy="3059825"/>
            <a:chOff x="2215325" y="2417050"/>
            <a:chExt cx="2289250" cy="3059825"/>
          </a:xfrm>
        </p:grpSpPr>
        <p:sp>
          <p:nvSpPr>
            <p:cNvPr id="176" name="Google Shape;176;p4"/>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4"/>
          <p:cNvGrpSpPr/>
          <p:nvPr/>
        </p:nvGrpSpPr>
        <p:grpSpPr>
          <a:xfrm rot="-2085203" flipH="1">
            <a:off x="7940386" y="47755"/>
            <a:ext cx="1198514" cy="1244002"/>
            <a:chOff x="238125" y="3112025"/>
            <a:chExt cx="716000" cy="743175"/>
          </a:xfrm>
        </p:grpSpPr>
        <p:sp>
          <p:nvSpPr>
            <p:cNvPr id="209" name="Google Shape;209;p4"/>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4"/>
          <p:cNvSpPr/>
          <p:nvPr/>
        </p:nvSpPr>
        <p:spPr>
          <a:xfrm rot="-1852365">
            <a:off x="7995334" y="4259300"/>
            <a:ext cx="1198519" cy="1036401"/>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1853654">
            <a:off x="8681008" y="4805923"/>
            <a:ext cx="296813" cy="256579"/>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4"/>
          <p:cNvGrpSpPr/>
          <p:nvPr/>
        </p:nvGrpSpPr>
        <p:grpSpPr>
          <a:xfrm rot="-2700000">
            <a:off x="8368168" y="2927841"/>
            <a:ext cx="481295" cy="473620"/>
            <a:chOff x="1433950" y="3130850"/>
            <a:chExt cx="481300" cy="473625"/>
          </a:xfrm>
        </p:grpSpPr>
        <p:sp>
          <p:nvSpPr>
            <p:cNvPr id="215" name="Google Shape;215;p4"/>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4"/>
          <p:cNvGrpSpPr/>
          <p:nvPr/>
        </p:nvGrpSpPr>
        <p:grpSpPr>
          <a:xfrm rot="3748678">
            <a:off x="3565788" y="4442589"/>
            <a:ext cx="2012425" cy="2211761"/>
            <a:chOff x="5348750" y="2347100"/>
            <a:chExt cx="1108500" cy="1218300"/>
          </a:xfrm>
        </p:grpSpPr>
        <p:sp>
          <p:nvSpPr>
            <p:cNvPr id="222" name="Google Shape;222;p4"/>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4"/>
          <p:cNvGrpSpPr/>
          <p:nvPr/>
        </p:nvGrpSpPr>
        <p:grpSpPr>
          <a:xfrm>
            <a:off x="176450" y="4439275"/>
            <a:ext cx="378900" cy="472250"/>
            <a:chOff x="2459875" y="3181675"/>
            <a:chExt cx="378900" cy="472250"/>
          </a:xfrm>
        </p:grpSpPr>
        <p:sp>
          <p:nvSpPr>
            <p:cNvPr id="238" name="Google Shape;238;p4"/>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4"/>
          <p:cNvGrpSpPr/>
          <p:nvPr/>
        </p:nvGrpSpPr>
        <p:grpSpPr>
          <a:xfrm rot="3076494" flipH="1">
            <a:off x="-303535" y="-214130"/>
            <a:ext cx="1253395" cy="1311066"/>
            <a:chOff x="4385625" y="4289775"/>
            <a:chExt cx="983450" cy="1028700"/>
          </a:xfrm>
        </p:grpSpPr>
        <p:sp>
          <p:nvSpPr>
            <p:cNvPr id="242" name="Google Shape;242;p4"/>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2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7">
    <p:spTree>
      <p:nvGrpSpPr>
        <p:cNvPr id="1" name="Shape 1827"/>
        <p:cNvGrpSpPr/>
        <p:nvPr/>
      </p:nvGrpSpPr>
      <p:grpSpPr>
        <a:xfrm>
          <a:off x="0" y="0"/>
          <a:ext cx="0" cy="0"/>
          <a:chOff x="0" y="0"/>
          <a:chExt cx="0" cy="0"/>
        </a:xfrm>
      </p:grpSpPr>
      <p:sp>
        <p:nvSpPr>
          <p:cNvPr id="1828" name="Google Shape;1828;p31"/>
          <p:cNvSpPr/>
          <p:nvPr/>
        </p:nvSpPr>
        <p:spPr>
          <a:xfrm rot="-1852365">
            <a:off x="7995334" y="4259300"/>
            <a:ext cx="1198519" cy="1036401"/>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1"/>
          <p:cNvSpPr/>
          <p:nvPr/>
        </p:nvSpPr>
        <p:spPr>
          <a:xfrm rot="-1853654">
            <a:off x="8681008" y="4805923"/>
            <a:ext cx="296813" cy="256579"/>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0" name="Google Shape;1830;p31"/>
          <p:cNvGrpSpPr/>
          <p:nvPr/>
        </p:nvGrpSpPr>
        <p:grpSpPr>
          <a:xfrm rot="-2085203" flipH="1">
            <a:off x="7940386" y="47755"/>
            <a:ext cx="1198514" cy="1244002"/>
            <a:chOff x="238125" y="3112025"/>
            <a:chExt cx="716000" cy="743175"/>
          </a:xfrm>
        </p:grpSpPr>
        <p:sp>
          <p:nvSpPr>
            <p:cNvPr id="1831" name="Google Shape;1831;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4" name="Google Shape;1834;p31"/>
          <p:cNvGrpSpPr/>
          <p:nvPr/>
        </p:nvGrpSpPr>
        <p:grpSpPr>
          <a:xfrm>
            <a:off x="176450" y="4439275"/>
            <a:ext cx="378900" cy="472250"/>
            <a:chOff x="2459875" y="3181675"/>
            <a:chExt cx="378900" cy="472250"/>
          </a:xfrm>
        </p:grpSpPr>
        <p:sp>
          <p:nvSpPr>
            <p:cNvPr id="1835" name="Google Shape;1835;p31"/>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1"/>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1"/>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8" name="Google Shape;1838;p31"/>
          <p:cNvGrpSpPr/>
          <p:nvPr/>
        </p:nvGrpSpPr>
        <p:grpSpPr>
          <a:xfrm rot="-2700000">
            <a:off x="8368168" y="2927841"/>
            <a:ext cx="481295" cy="473620"/>
            <a:chOff x="1433950" y="3130850"/>
            <a:chExt cx="481300" cy="473625"/>
          </a:xfrm>
        </p:grpSpPr>
        <p:sp>
          <p:nvSpPr>
            <p:cNvPr id="1839" name="Google Shape;1839;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5" name="Google Shape;1845;p31"/>
          <p:cNvGrpSpPr/>
          <p:nvPr/>
        </p:nvGrpSpPr>
        <p:grpSpPr>
          <a:xfrm rot="3076494" flipH="1">
            <a:off x="-303535" y="-214130"/>
            <a:ext cx="1253395" cy="1311066"/>
            <a:chOff x="4385625" y="4289775"/>
            <a:chExt cx="983450" cy="1028700"/>
          </a:xfrm>
        </p:grpSpPr>
        <p:sp>
          <p:nvSpPr>
            <p:cNvPr id="1846" name="Google Shape;1846;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2" name="Google Shape;1852;p31"/>
          <p:cNvGrpSpPr/>
          <p:nvPr/>
        </p:nvGrpSpPr>
        <p:grpSpPr>
          <a:xfrm rot="-5400000">
            <a:off x="3558350" y="-2231150"/>
            <a:ext cx="2289250" cy="3059825"/>
            <a:chOff x="2215325" y="2417050"/>
            <a:chExt cx="2289250" cy="3059825"/>
          </a:xfrm>
        </p:grpSpPr>
        <p:sp>
          <p:nvSpPr>
            <p:cNvPr id="1853" name="Google Shape;1853;p31"/>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1"/>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1"/>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1"/>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1"/>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1"/>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1"/>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1"/>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1"/>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1"/>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1"/>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1"/>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1"/>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1"/>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1"/>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1"/>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1"/>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1"/>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1"/>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1"/>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1"/>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1"/>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1"/>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1"/>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1"/>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1"/>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1"/>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1"/>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1"/>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1"/>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1"/>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1"/>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5" name="Google Shape;1885;p31"/>
          <p:cNvSpPr/>
          <p:nvPr/>
        </p:nvSpPr>
        <p:spPr>
          <a:xfrm rot="1266272">
            <a:off x="385985" y="154304"/>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6" name="Google Shape;1886;p31"/>
          <p:cNvGrpSpPr/>
          <p:nvPr/>
        </p:nvGrpSpPr>
        <p:grpSpPr>
          <a:xfrm>
            <a:off x="1398450" y="105475"/>
            <a:ext cx="481300" cy="473625"/>
            <a:chOff x="1433950" y="3130850"/>
            <a:chExt cx="481300" cy="473625"/>
          </a:xfrm>
        </p:grpSpPr>
        <p:sp>
          <p:nvSpPr>
            <p:cNvPr id="1887" name="Google Shape;1887;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31"/>
          <p:cNvGrpSpPr/>
          <p:nvPr/>
        </p:nvGrpSpPr>
        <p:grpSpPr>
          <a:xfrm>
            <a:off x="131178" y="3409216"/>
            <a:ext cx="1198512" cy="1244001"/>
            <a:chOff x="238125" y="3112025"/>
            <a:chExt cx="716000" cy="743175"/>
          </a:xfrm>
        </p:grpSpPr>
        <p:sp>
          <p:nvSpPr>
            <p:cNvPr id="1894" name="Google Shape;1894;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7" name="Google Shape;1897;p31"/>
          <p:cNvGrpSpPr/>
          <p:nvPr/>
        </p:nvGrpSpPr>
        <p:grpSpPr>
          <a:xfrm rot="3076494" flipH="1">
            <a:off x="7972815" y="3986395"/>
            <a:ext cx="1253395" cy="1311066"/>
            <a:chOff x="4385625" y="4289775"/>
            <a:chExt cx="983450" cy="1028700"/>
          </a:xfrm>
        </p:grpSpPr>
        <p:sp>
          <p:nvSpPr>
            <p:cNvPr id="1898" name="Google Shape;1898;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TITLE_1">
    <p:spTree>
      <p:nvGrpSpPr>
        <p:cNvPr id="1" name="Shape 1904"/>
        <p:cNvGrpSpPr/>
        <p:nvPr/>
      </p:nvGrpSpPr>
      <p:grpSpPr>
        <a:xfrm>
          <a:off x="0" y="0"/>
          <a:ext cx="0" cy="0"/>
          <a:chOff x="0" y="0"/>
          <a:chExt cx="0" cy="0"/>
        </a:xfrm>
      </p:grpSpPr>
      <p:grpSp>
        <p:nvGrpSpPr>
          <p:cNvPr id="1905" name="Google Shape;1905;p32"/>
          <p:cNvGrpSpPr/>
          <p:nvPr/>
        </p:nvGrpSpPr>
        <p:grpSpPr>
          <a:xfrm>
            <a:off x="126425" y="247588"/>
            <a:ext cx="481300" cy="473625"/>
            <a:chOff x="1433950" y="3130850"/>
            <a:chExt cx="481300" cy="473625"/>
          </a:xfrm>
        </p:grpSpPr>
        <p:sp>
          <p:nvSpPr>
            <p:cNvPr id="1906" name="Google Shape;1906;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2" name="Google Shape;1912;p32"/>
          <p:cNvGrpSpPr/>
          <p:nvPr/>
        </p:nvGrpSpPr>
        <p:grpSpPr>
          <a:xfrm>
            <a:off x="551300" y="-210687"/>
            <a:ext cx="892900" cy="888725"/>
            <a:chOff x="3655725" y="3261075"/>
            <a:chExt cx="892900" cy="888725"/>
          </a:xfrm>
        </p:grpSpPr>
        <p:sp>
          <p:nvSpPr>
            <p:cNvPr id="1913" name="Google Shape;1913;p3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9" name="Google Shape;1919;p32"/>
          <p:cNvGrpSpPr/>
          <p:nvPr/>
        </p:nvGrpSpPr>
        <p:grpSpPr>
          <a:xfrm rot="-2085203" flipH="1">
            <a:off x="8054686" y="3848230"/>
            <a:ext cx="1198514" cy="1244002"/>
            <a:chOff x="238125" y="3112025"/>
            <a:chExt cx="716000" cy="743175"/>
          </a:xfrm>
        </p:grpSpPr>
        <p:sp>
          <p:nvSpPr>
            <p:cNvPr id="1920" name="Google Shape;1920;p32"/>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2"/>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3" name="Google Shape;1923;p32"/>
          <p:cNvSpPr/>
          <p:nvPr/>
        </p:nvSpPr>
        <p:spPr>
          <a:xfrm rot="-1005388">
            <a:off x="8279399" y="320747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4" name="Google Shape;1924;p32"/>
          <p:cNvGrpSpPr/>
          <p:nvPr/>
        </p:nvGrpSpPr>
        <p:grpSpPr>
          <a:xfrm rot="-2700000">
            <a:off x="7348993" y="4508991"/>
            <a:ext cx="481295" cy="473620"/>
            <a:chOff x="1433950" y="3130850"/>
            <a:chExt cx="481300" cy="473625"/>
          </a:xfrm>
        </p:grpSpPr>
        <p:sp>
          <p:nvSpPr>
            <p:cNvPr id="1925" name="Google Shape;1925;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1" name="Google Shape;1931;p32"/>
          <p:cNvGrpSpPr/>
          <p:nvPr/>
        </p:nvGrpSpPr>
        <p:grpSpPr>
          <a:xfrm rot="3748678">
            <a:off x="3565788" y="4442589"/>
            <a:ext cx="2012425" cy="2211761"/>
            <a:chOff x="5348750" y="2347100"/>
            <a:chExt cx="1108500" cy="1218300"/>
          </a:xfrm>
        </p:grpSpPr>
        <p:sp>
          <p:nvSpPr>
            <p:cNvPr id="1932" name="Google Shape;1932;p3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7" name="Google Shape;1947;p32"/>
          <p:cNvGrpSpPr/>
          <p:nvPr/>
        </p:nvGrpSpPr>
        <p:grpSpPr>
          <a:xfrm>
            <a:off x="4991032" y="4300794"/>
            <a:ext cx="1253407" cy="1311078"/>
            <a:chOff x="4385625" y="4289775"/>
            <a:chExt cx="983450" cy="1028700"/>
          </a:xfrm>
        </p:grpSpPr>
        <p:sp>
          <p:nvSpPr>
            <p:cNvPr id="1948" name="Google Shape;1948;p3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4" name="Google Shape;1954;p32"/>
          <p:cNvGrpSpPr/>
          <p:nvPr/>
        </p:nvGrpSpPr>
        <p:grpSpPr>
          <a:xfrm>
            <a:off x="8088925" y="160725"/>
            <a:ext cx="378900" cy="472250"/>
            <a:chOff x="2459875" y="3181675"/>
            <a:chExt cx="378900" cy="472250"/>
          </a:xfrm>
        </p:grpSpPr>
        <p:sp>
          <p:nvSpPr>
            <p:cNvPr id="1955" name="Google Shape;1955;p3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8" name="Google Shape;1958;p32"/>
          <p:cNvSpPr/>
          <p:nvPr/>
        </p:nvSpPr>
        <p:spPr>
          <a:xfrm rot="-1005388">
            <a:off x="8498474" y="6157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9" name="Google Shape;1959;p32"/>
          <p:cNvGrpSpPr/>
          <p:nvPr/>
        </p:nvGrpSpPr>
        <p:grpSpPr>
          <a:xfrm rot="-1205478">
            <a:off x="-336245" y="3016595"/>
            <a:ext cx="2289137" cy="3059674"/>
            <a:chOff x="2215325" y="2417050"/>
            <a:chExt cx="2289250" cy="3059825"/>
          </a:xfrm>
        </p:grpSpPr>
        <p:sp>
          <p:nvSpPr>
            <p:cNvPr id="1960" name="Google Shape;1960;p3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99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57000">
              <a:srgbClr val="12243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82168"/>
            <a:ext cx="7717500" cy="365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Nunito Sans Black"/>
              <a:buNone/>
              <a:defRPr sz="2800">
                <a:solidFill>
                  <a:schemeClr val="lt1"/>
                </a:solidFill>
                <a:latin typeface="Nunito Sans Black"/>
                <a:ea typeface="Nunito Sans Black"/>
                <a:cs typeface="Nunito Sans Black"/>
                <a:sym typeface="Nunito Sans Black"/>
              </a:defRPr>
            </a:lvl1pPr>
            <a:lvl2pPr lvl="1" algn="ctr" rtl="0">
              <a:spcBef>
                <a:spcPts val="0"/>
              </a:spcBef>
              <a:spcAft>
                <a:spcPts val="0"/>
              </a:spcAft>
              <a:buClr>
                <a:schemeClr val="lt1"/>
              </a:buClr>
              <a:buSzPts val="2800"/>
              <a:buNone/>
              <a:defRPr sz="2800">
                <a:solidFill>
                  <a:schemeClr val="lt1"/>
                </a:solidFill>
              </a:defRPr>
            </a:lvl2pPr>
            <a:lvl3pPr lvl="2" algn="ctr" rtl="0">
              <a:spcBef>
                <a:spcPts val="0"/>
              </a:spcBef>
              <a:spcAft>
                <a:spcPts val="0"/>
              </a:spcAft>
              <a:buClr>
                <a:schemeClr val="lt1"/>
              </a:buClr>
              <a:buSzPts val="2800"/>
              <a:buNone/>
              <a:defRPr sz="2800">
                <a:solidFill>
                  <a:schemeClr val="lt1"/>
                </a:solidFill>
              </a:defRPr>
            </a:lvl3pPr>
            <a:lvl4pPr lvl="3" algn="ctr" rtl="0">
              <a:spcBef>
                <a:spcPts val="0"/>
              </a:spcBef>
              <a:spcAft>
                <a:spcPts val="0"/>
              </a:spcAft>
              <a:buClr>
                <a:schemeClr val="lt1"/>
              </a:buClr>
              <a:buSzPts val="2800"/>
              <a:buNone/>
              <a:defRPr sz="2800">
                <a:solidFill>
                  <a:schemeClr val="lt1"/>
                </a:solidFill>
              </a:defRPr>
            </a:lvl4pPr>
            <a:lvl5pPr lvl="4" algn="ctr" rtl="0">
              <a:spcBef>
                <a:spcPts val="0"/>
              </a:spcBef>
              <a:spcAft>
                <a:spcPts val="0"/>
              </a:spcAft>
              <a:buClr>
                <a:schemeClr val="lt1"/>
              </a:buClr>
              <a:buSzPts val="2800"/>
              <a:buNone/>
              <a:defRPr sz="2800">
                <a:solidFill>
                  <a:schemeClr val="lt1"/>
                </a:solidFill>
              </a:defRPr>
            </a:lvl5pPr>
            <a:lvl6pPr lvl="5" algn="ctr" rtl="0">
              <a:spcBef>
                <a:spcPts val="0"/>
              </a:spcBef>
              <a:spcAft>
                <a:spcPts val="0"/>
              </a:spcAft>
              <a:buClr>
                <a:schemeClr val="lt1"/>
              </a:buClr>
              <a:buSzPts val="2800"/>
              <a:buNone/>
              <a:defRPr sz="2800">
                <a:solidFill>
                  <a:schemeClr val="lt1"/>
                </a:solidFill>
              </a:defRPr>
            </a:lvl6pPr>
            <a:lvl7pPr lvl="6" algn="ctr" rtl="0">
              <a:spcBef>
                <a:spcPts val="0"/>
              </a:spcBef>
              <a:spcAft>
                <a:spcPts val="0"/>
              </a:spcAft>
              <a:buClr>
                <a:schemeClr val="lt1"/>
              </a:buClr>
              <a:buSzPts val="2800"/>
              <a:buNone/>
              <a:defRPr sz="2800">
                <a:solidFill>
                  <a:schemeClr val="lt1"/>
                </a:solidFill>
              </a:defRPr>
            </a:lvl7pPr>
            <a:lvl8pPr lvl="7" algn="ctr" rtl="0">
              <a:spcBef>
                <a:spcPts val="0"/>
              </a:spcBef>
              <a:spcAft>
                <a:spcPts val="0"/>
              </a:spcAft>
              <a:buClr>
                <a:schemeClr val="lt1"/>
              </a:buClr>
              <a:buSzPts val="2800"/>
              <a:buNone/>
              <a:defRPr sz="2800">
                <a:solidFill>
                  <a:schemeClr val="lt1"/>
                </a:solidFill>
              </a:defRPr>
            </a:lvl8pPr>
            <a:lvl9pPr lvl="8" algn="ctr"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7" r:id="rId4"/>
    <p:sldLayoutId id="214748367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992"/>
        <p:cNvGrpSpPr/>
        <p:nvPr/>
      </p:nvGrpSpPr>
      <p:grpSpPr>
        <a:xfrm>
          <a:off x="0" y="0"/>
          <a:ext cx="0" cy="0"/>
          <a:chOff x="0" y="0"/>
          <a:chExt cx="0" cy="0"/>
        </a:xfrm>
      </p:grpSpPr>
      <p:sp>
        <p:nvSpPr>
          <p:cNvPr id="1993" name="Google Shape;1993;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994" name="Google Shape;1994;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txBox="1">
            <a:spLocks noGrp="1"/>
          </p:cNvSpPr>
          <p:nvPr>
            <p:ph type="ctrTitle"/>
          </p:nvPr>
        </p:nvSpPr>
        <p:spPr>
          <a:xfrm>
            <a:off x="763803" y="2035565"/>
            <a:ext cx="6346200" cy="1913700"/>
          </a:xfrm>
          <a:prstGeom prst="rect">
            <a:avLst/>
          </a:prstGeom>
        </p:spPr>
        <p:txBody>
          <a:bodyPr spcFirstLastPara="1" wrap="square" lIns="0" tIns="91425" rIns="0" bIns="91425" anchor="ctr" anchorCtr="0">
            <a:noAutofit/>
          </a:bodyPr>
          <a:lstStyle/>
          <a:p>
            <a:r>
              <a:rPr lang="en-IN"/>
              <a:t>Multi Pose </a:t>
            </a:r>
            <a:r>
              <a:rPr lang="en-IN" dirty="0"/>
              <a:t>Estimation</a:t>
            </a:r>
            <a:br>
              <a:rPr lang="en-IN" dirty="0"/>
            </a:br>
            <a:r>
              <a:rPr lang="en-IN" sz="3200" dirty="0">
                <a:latin typeface="Arial Narrow" panose="020B0606020202030204" pitchFamily="34" charset="0"/>
                <a:ea typeface="MS Gothic" panose="020B0609070205080204" pitchFamily="49" charset="-128"/>
              </a:rPr>
              <a:t>DATASETS</a:t>
            </a:r>
            <a:br>
              <a:rPr lang="en-IN" dirty="0"/>
            </a:br>
            <a:endParaRPr sz="4000" dirty="0">
              <a:latin typeface="Nunito Sans"/>
              <a:ea typeface="Nunito Sans"/>
              <a:cs typeface="Nunito Sans"/>
              <a:sym typeface="Nuni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12CF0C-AAF2-4A3E-A732-D51860959118}"/>
              </a:ext>
            </a:extLst>
          </p:cNvPr>
          <p:cNvSpPr txBox="1"/>
          <p:nvPr/>
        </p:nvSpPr>
        <p:spPr>
          <a:xfrm>
            <a:off x="1175657" y="122500"/>
            <a:ext cx="5300770" cy="461665"/>
          </a:xfrm>
          <a:prstGeom prst="rect">
            <a:avLst/>
          </a:prstGeom>
          <a:noFill/>
        </p:spPr>
        <p:txBody>
          <a:bodyPr wrap="square" rtlCol="0">
            <a:spAutoFit/>
          </a:bodyPr>
          <a:lstStyle/>
          <a:p>
            <a:r>
              <a:rPr lang="en-US" sz="2400" dirty="0">
                <a:solidFill>
                  <a:schemeClr val="bg1"/>
                </a:solidFill>
              </a:rPr>
              <a:t>Publishers &amp; Dates</a:t>
            </a:r>
            <a:endParaRPr lang="en-IN" sz="2400" dirty="0">
              <a:solidFill>
                <a:schemeClr val="bg1"/>
              </a:solidFill>
            </a:endParaRPr>
          </a:p>
        </p:txBody>
      </p:sp>
      <p:sp>
        <p:nvSpPr>
          <p:cNvPr id="5" name="TextBox 4">
            <a:extLst>
              <a:ext uri="{FF2B5EF4-FFF2-40B4-BE49-F238E27FC236}">
                <a16:creationId xmlns:a16="http://schemas.microsoft.com/office/drawing/2014/main" id="{CB07B103-48E5-4A6B-89AA-3A71C3795079}"/>
              </a:ext>
            </a:extLst>
          </p:cNvPr>
          <p:cNvSpPr txBox="1"/>
          <p:nvPr/>
        </p:nvSpPr>
        <p:spPr>
          <a:xfrm>
            <a:off x="1127530" y="735194"/>
            <a:ext cx="7094982" cy="3754874"/>
          </a:xfrm>
          <a:prstGeom prst="rect">
            <a:avLst/>
          </a:prstGeom>
          <a:noFill/>
        </p:spPr>
        <p:txBody>
          <a:bodyPr wrap="square" rtlCol="0">
            <a:spAutoFit/>
          </a:bodyPr>
          <a:lstStyle/>
          <a:p>
            <a:endParaRPr lang="en-IN" dirty="0">
              <a:solidFill>
                <a:schemeClr val="bg1"/>
              </a:solidFill>
            </a:endParaRPr>
          </a:p>
          <a:p>
            <a:r>
              <a:rPr lang="en-US" dirty="0">
                <a:solidFill>
                  <a:schemeClr val="bg1"/>
                </a:solidFill>
              </a:rPr>
              <a:t>6. </a:t>
            </a:r>
            <a:r>
              <a:rPr lang="en-US" dirty="0" err="1">
                <a:solidFill>
                  <a:schemeClr val="bg1"/>
                </a:solidFill>
              </a:rPr>
              <a:t>Luvizon</a:t>
            </a:r>
            <a:r>
              <a:rPr lang="en-US" dirty="0">
                <a:solidFill>
                  <a:schemeClr val="bg1"/>
                </a:solidFill>
              </a:rPr>
              <a:t>, </a:t>
            </a:r>
            <a:r>
              <a:rPr lang="en-US" dirty="0" err="1">
                <a:solidFill>
                  <a:schemeClr val="bg1"/>
                </a:solidFill>
              </a:rPr>
              <a:t>Diogo</a:t>
            </a:r>
            <a:r>
              <a:rPr lang="en-US" dirty="0">
                <a:solidFill>
                  <a:schemeClr val="bg1"/>
                </a:solidFill>
              </a:rPr>
              <a:t> C., David Picard, and </a:t>
            </a:r>
            <a:r>
              <a:rPr lang="en-US" dirty="0" err="1">
                <a:solidFill>
                  <a:schemeClr val="bg1"/>
                </a:solidFill>
              </a:rPr>
              <a:t>Hedi</a:t>
            </a:r>
            <a:r>
              <a:rPr lang="en-US" dirty="0">
                <a:solidFill>
                  <a:schemeClr val="bg1"/>
                </a:solidFill>
              </a:rPr>
              <a:t> </a:t>
            </a:r>
            <a:r>
              <a:rPr lang="en-US" dirty="0" err="1">
                <a:solidFill>
                  <a:schemeClr val="bg1"/>
                </a:solidFill>
              </a:rPr>
              <a:t>Tabia</a:t>
            </a:r>
            <a:r>
              <a:rPr lang="en-US" dirty="0">
                <a:solidFill>
                  <a:schemeClr val="bg1"/>
                </a:solidFill>
              </a:rPr>
              <a:t>. "2d/3d pose estimation and action recognition using multitask deep learning." In Proceedings of the IEEE conference on computer vision and pattern recognition, pp. 5137-5146. 2018.</a:t>
            </a:r>
            <a:endParaRPr lang="en-IN" dirty="0">
              <a:solidFill>
                <a:schemeClr val="bg1"/>
              </a:solidFill>
            </a:endParaRPr>
          </a:p>
          <a:p>
            <a:endParaRPr lang="en-IN" dirty="0">
              <a:solidFill>
                <a:schemeClr val="bg1"/>
              </a:solidFill>
            </a:endParaRPr>
          </a:p>
          <a:p>
            <a:r>
              <a:rPr lang="en-IN" dirty="0">
                <a:solidFill>
                  <a:schemeClr val="bg1"/>
                </a:solidFill>
              </a:rPr>
              <a:t>7. Liu, Wu, Qian Bao, Yu Sun, and Tao Mei. "Recent Advances in Monocular 2D and 3D Human Pose Estimation: A Deep Learning Perspective." </a:t>
            </a:r>
            <a:r>
              <a:rPr lang="en-IN" dirty="0" err="1">
                <a:solidFill>
                  <a:schemeClr val="bg1"/>
                </a:solidFill>
              </a:rPr>
              <a:t>arXiv</a:t>
            </a:r>
            <a:r>
              <a:rPr lang="en-IN" dirty="0">
                <a:solidFill>
                  <a:schemeClr val="bg1"/>
                </a:solidFill>
              </a:rPr>
              <a:t> preprint arXiv:2104.11536 (2021)</a:t>
            </a:r>
            <a:endParaRPr lang="en-US" dirty="0">
              <a:solidFill>
                <a:schemeClr val="bg1"/>
              </a:solidFill>
            </a:endParaRPr>
          </a:p>
          <a:p>
            <a:endParaRPr lang="en-US" dirty="0">
              <a:solidFill>
                <a:schemeClr val="bg1"/>
              </a:solidFill>
            </a:endParaRPr>
          </a:p>
          <a:p>
            <a:r>
              <a:rPr lang="en-US" dirty="0">
                <a:solidFill>
                  <a:schemeClr val="bg1"/>
                </a:solidFill>
              </a:rPr>
              <a:t>8.</a:t>
            </a:r>
            <a:r>
              <a:rPr lang="en-IN" dirty="0"/>
              <a:t> </a:t>
            </a:r>
            <a:r>
              <a:rPr lang="en-IN" dirty="0" err="1">
                <a:solidFill>
                  <a:schemeClr val="bg1"/>
                </a:solidFill>
              </a:rPr>
              <a:t>Andriluka</a:t>
            </a:r>
            <a:r>
              <a:rPr lang="en-IN" dirty="0">
                <a:solidFill>
                  <a:schemeClr val="bg1"/>
                </a:solidFill>
              </a:rPr>
              <a:t>, </a:t>
            </a:r>
            <a:r>
              <a:rPr lang="en-IN" dirty="0" err="1">
                <a:solidFill>
                  <a:schemeClr val="bg1"/>
                </a:solidFill>
              </a:rPr>
              <a:t>Mykhaylo</a:t>
            </a:r>
            <a:r>
              <a:rPr lang="en-IN" dirty="0">
                <a:solidFill>
                  <a:schemeClr val="bg1"/>
                </a:solidFill>
              </a:rPr>
              <a:t>, Umar Iqbal, </a:t>
            </a:r>
            <a:r>
              <a:rPr lang="en-IN" dirty="0" err="1">
                <a:solidFill>
                  <a:schemeClr val="bg1"/>
                </a:solidFill>
              </a:rPr>
              <a:t>Eldar</a:t>
            </a:r>
            <a:r>
              <a:rPr lang="en-IN" dirty="0">
                <a:solidFill>
                  <a:schemeClr val="bg1"/>
                </a:solidFill>
              </a:rPr>
              <a:t> </a:t>
            </a:r>
            <a:r>
              <a:rPr lang="en-IN" dirty="0" err="1">
                <a:solidFill>
                  <a:schemeClr val="bg1"/>
                </a:solidFill>
              </a:rPr>
              <a:t>Insafutdinov</a:t>
            </a:r>
            <a:r>
              <a:rPr lang="en-IN" dirty="0">
                <a:solidFill>
                  <a:schemeClr val="bg1"/>
                </a:solidFill>
              </a:rPr>
              <a:t>, Leonid </a:t>
            </a:r>
            <a:r>
              <a:rPr lang="en-IN" dirty="0" err="1">
                <a:solidFill>
                  <a:schemeClr val="bg1"/>
                </a:solidFill>
              </a:rPr>
              <a:t>Pishchulin</a:t>
            </a:r>
            <a:r>
              <a:rPr lang="en-IN" dirty="0">
                <a:solidFill>
                  <a:schemeClr val="bg1"/>
                </a:solidFill>
              </a:rPr>
              <a:t>, Anton Milan, Juergen Gall, and </a:t>
            </a:r>
            <a:r>
              <a:rPr lang="en-IN" dirty="0" err="1">
                <a:solidFill>
                  <a:schemeClr val="bg1"/>
                </a:solidFill>
              </a:rPr>
              <a:t>Bernt</a:t>
            </a:r>
            <a:r>
              <a:rPr lang="en-IN" dirty="0">
                <a:solidFill>
                  <a:schemeClr val="bg1"/>
                </a:solidFill>
              </a:rPr>
              <a:t> Schiele. "</a:t>
            </a:r>
            <a:r>
              <a:rPr lang="en-IN" dirty="0" err="1">
                <a:solidFill>
                  <a:schemeClr val="bg1"/>
                </a:solidFill>
              </a:rPr>
              <a:t>Posetrack</a:t>
            </a:r>
            <a:r>
              <a:rPr lang="en-IN" dirty="0">
                <a:solidFill>
                  <a:schemeClr val="bg1"/>
                </a:solidFill>
              </a:rPr>
              <a:t>: A benchmark for human pose estimation and tracking." In </a:t>
            </a:r>
            <a:r>
              <a:rPr lang="en-IN" i="1" dirty="0">
                <a:solidFill>
                  <a:schemeClr val="bg1"/>
                </a:solidFill>
              </a:rPr>
              <a:t>Proceedings of the IEEE conference on computer vision and pattern recognition</a:t>
            </a:r>
            <a:r>
              <a:rPr lang="en-IN" dirty="0">
                <a:solidFill>
                  <a:schemeClr val="bg1"/>
                </a:solidFill>
              </a:rPr>
              <a:t>, pp. 5167-5176. 2018.</a:t>
            </a:r>
          </a:p>
          <a:p>
            <a:endParaRPr lang="en-US" dirty="0">
              <a:solidFill>
                <a:schemeClr val="bg1"/>
              </a:solidFill>
            </a:endParaRPr>
          </a:p>
          <a:p>
            <a:r>
              <a:rPr lang="en-US" dirty="0">
                <a:solidFill>
                  <a:schemeClr val="bg1"/>
                </a:solidFill>
              </a:rPr>
              <a:t>9</a:t>
            </a:r>
            <a:r>
              <a:rPr lang="en-IN" dirty="0">
                <a:solidFill>
                  <a:schemeClr val="bg1"/>
                </a:solidFill>
              </a:rPr>
              <a:t>. Zheng, Ce, </a:t>
            </a:r>
            <a:r>
              <a:rPr lang="en-IN" dirty="0" err="1">
                <a:solidFill>
                  <a:schemeClr val="bg1"/>
                </a:solidFill>
              </a:rPr>
              <a:t>Wenhan</a:t>
            </a:r>
            <a:r>
              <a:rPr lang="en-IN" dirty="0">
                <a:solidFill>
                  <a:schemeClr val="bg1"/>
                </a:solidFill>
              </a:rPr>
              <a:t> Wu, </a:t>
            </a:r>
            <a:r>
              <a:rPr lang="en-IN" dirty="0" err="1">
                <a:solidFill>
                  <a:schemeClr val="bg1"/>
                </a:solidFill>
              </a:rPr>
              <a:t>Taojiannan</a:t>
            </a:r>
            <a:r>
              <a:rPr lang="en-IN" dirty="0">
                <a:solidFill>
                  <a:schemeClr val="bg1"/>
                </a:solidFill>
              </a:rPr>
              <a:t> Yang, </a:t>
            </a:r>
            <a:r>
              <a:rPr lang="en-IN" dirty="0" err="1">
                <a:solidFill>
                  <a:schemeClr val="bg1"/>
                </a:solidFill>
              </a:rPr>
              <a:t>Sijie</a:t>
            </a:r>
            <a:r>
              <a:rPr lang="en-IN" dirty="0">
                <a:solidFill>
                  <a:schemeClr val="bg1"/>
                </a:solidFill>
              </a:rPr>
              <a:t> Zhu, Chen </a:t>
            </a:r>
            <a:r>
              <a:rPr lang="en-IN" dirty="0" err="1">
                <a:solidFill>
                  <a:schemeClr val="bg1"/>
                </a:solidFill>
              </a:rPr>
              <a:t>Chen</a:t>
            </a:r>
            <a:r>
              <a:rPr lang="en-IN" dirty="0">
                <a:solidFill>
                  <a:schemeClr val="bg1"/>
                </a:solidFill>
              </a:rPr>
              <a:t>, </a:t>
            </a:r>
            <a:r>
              <a:rPr lang="en-IN" dirty="0" err="1">
                <a:solidFill>
                  <a:schemeClr val="bg1"/>
                </a:solidFill>
              </a:rPr>
              <a:t>Ruixu</a:t>
            </a:r>
            <a:r>
              <a:rPr lang="en-IN" dirty="0">
                <a:solidFill>
                  <a:schemeClr val="bg1"/>
                </a:solidFill>
              </a:rPr>
              <a:t> Liu, Ju Shen, Nasser </a:t>
            </a:r>
            <a:r>
              <a:rPr lang="en-IN" dirty="0" err="1">
                <a:solidFill>
                  <a:schemeClr val="bg1"/>
                </a:solidFill>
              </a:rPr>
              <a:t>Kehtarnavaz</a:t>
            </a:r>
            <a:r>
              <a:rPr lang="en-IN" dirty="0">
                <a:solidFill>
                  <a:schemeClr val="bg1"/>
                </a:solidFill>
              </a:rPr>
              <a:t>, and Mubarak Shah. "Deep learning-based human pose estimation: A survey." </a:t>
            </a:r>
            <a:r>
              <a:rPr lang="en-IN" i="1" dirty="0" err="1">
                <a:solidFill>
                  <a:schemeClr val="bg1"/>
                </a:solidFill>
              </a:rPr>
              <a:t>arXiv</a:t>
            </a:r>
            <a:r>
              <a:rPr lang="en-IN" i="1" dirty="0">
                <a:solidFill>
                  <a:schemeClr val="bg1"/>
                </a:solidFill>
              </a:rPr>
              <a:t> preprint arXiv:2012.13392</a:t>
            </a:r>
            <a:r>
              <a:rPr lang="en-IN" dirty="0">
                <a:solidFill>
                  <a:schemeClr val="bg1"/>
                </a:solidFill>
              </a:rPr>
              <a:t> (2020).</a:t>
            </a:r>
          </a:p>
        </p:txBody>
      </p:sp>
    </p:spTree>
    <p:extLst>
      <p:ext uri="{BB962C8B-B14F-4D97-AF65-F5344CB8AC3E}">
        <p14:creationId xmlns:p14="http://schemas.microsoft.com/office/powerpoint/2010/main" val="3470899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00A51B-31FE-4912-A0FF-0E33FC1A2932}"/>
              </a:ext>
            </a:extLst>
          </p:cNvPr>
          <p:cNvSpPr txBox="1"/>
          <p:nvPr/>
        </p:nvSpPr>
        <p:spPr>
          <a:xfrm>
            <a:off x="2884968" y="361507"/>
            <a:ext cx="4139609" cy="707886"/>
          </a:xfrm>
          <a:prstGeom prst="rect">
            <a:avLst/>
          </a:prstGeom>
          <a:noFill/>
        </p:spPr>
        <p:txBody>
          <a:bodyPr wrap="square" rtlCol="0">
            <a:spAutoFit/>
          </a:bodyPr>
          <a:lstStyle/>
          <a:p>
            <a:r>
              <a:rPr lang="en-US" sz="4000" dirty="0">
                <a:solidFill>
                  <a:schemeClr val="bg1"/>
                </a:solidFill>
              </a:rPr>
              <a:t>CONCLUSION </a:t>
            </a:r>
            <a:endParaRPr lang="en-IN" sz="4000" dirty="0">
              <a:solidFill>
                <a:schemeClr val="bg1"/>
              </a:solidFill>
            </a:endParaRPr>
          </a:p>
        </p:txBody>
      </p:sp>
      <p:sp>
        <p:nvSpPr>
          <p:cNvPr id="3" name="Rectangle 2">
            <a:extLst>
              <a:ext uri="{FF2B5EF4-FFF2-40B4-BE49-F238E27FC236}">
                <a16:creationId xmlns:a16="http://schemas.microsoft.com/office/drawing/2014/main" id="{12B22F07-3DF2-4257-A348-75315DF2501D}"/>
              </a:ext>
            </a:extLst>
          </p:cNvPr>
          <p:cNvSpPr/>
          <p:nvPr/>
        </p:nvSpPr>
        <p:spPr>
          <a:xfrm>
            <a:off x="1013637" y="1663809"/>
            <a:ext cx="7364819" cy="1754326"/>
          </a:xfrm>
          <a:prstGeom prst="rect">
            <a:avLst/>
          </a:prstGeom>
        </p:spPr>
        <p:txBody>
          <a:bodyPr wrap="square">
            <a:spAutoFit/>
          </a:bodyPr>
          <a:lstStyle/>
          <a:p>
            <a:r>
              <a:rPr lang="en-US" sz="1800" dirty="0">
                <a:solidFill>
                  <a:schemeClr val="bg1"/>
                </a:solidFill>
                <a:latin typeface="Source Sans Pro" panose="020B0503030403020204" pitchFamily="34" charset="0"/>
              </a:rPr>
              <a:t>Great strides have been made in the field of human pose estimation, which enables us to better serve the myriad applications that are possible with it. Moreover, research in related fields such as Pose Tracking can greatly enhance its productive utilization in several fields. The concepts listed in this blog are not exhaustive but rather strive to introduce some popular variants of these algorithms and their real-life applications.</a:t>
            </a:r>
            <a:endParaRPr lang="en-IN" sz="1800" dirty="0">
              <a:solidFill>
                <a:schemeClr val="bg1"/>
              </a:solidFill>
            </a:endParaRPr>
          </a:p>
        </p:txBody>
      </p:sp>
    </p:spTree>
    <p:extLst>
      <p:ext uri="{BB962C8B-B14F-4D97-AF65-F5344CB8AC3E}">
        <p14:creationId xmlns:p14="http://schemas.microsoft.com/office/powerpoint/2010/main" val="3256258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607"/>
        <p:cNvGrpSpPr/>
        <p:nvPr/>
      </p:nvGrpSpPr>
      <p:grpSpPr>
        <a:xfrm>
          <a:off x="0" y="0"/>
          <a:ext cx="0" cy="0"/>
          <a:chOff x="0" y="0"/>
          <a:chExt cx="0" cy="0"/>
        </a:xfrm>
      </p:grpSpPr>
      <p:sp>
        <p:nvSpPr>
          <p:cNvPr id="2" name="TextBox 1">
            <a:extLst>
              <a:ext uri="{FF2B5EF4-FFF2-40B4-BE49-F238E27FC236}">
                <a16:creationId xmlns:a16="http://schemas.microsoft.com/office/drawing/2014/main" id="{08097E25-D1FC-4770-A7DF-EB72AB31A222}"/>
              </a:ext>
            </a:extLst>
          </p:cNvPr>
          <p:cNvSpPr txBox="1"/>
          <p:nvPr/>
        </p:nvSpPr>
        <p:spPr>
          <a:xfrm>
            <a:off x="2633331" y="2105245"/>
            <a:ext cx="4515293" cy="830997"/>
          </a:xfrm>
          <a:prstGeom prst="rect">
            <a:avLst/>
          </a:prstGeom>
          <a:noFill/>
        </p:spPr>
        <p:txBody>
          <a:bodyPr wrap="square" rtlCol="0">
            <a:spAutoFit/>
          </a:bodyPr>
          <a:lstStyle/>
          <a:p>
            <a:r>
              <a:rPr lang="en-IN" sz="4800" dirty="0">
                <a:solidFill>
                  <a:schemeClr val="bg1"/>
                </a:solidFill>
                <a:latin typeface="Avenir Next LT Pro" panose="020B05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AA5DCB-35F7-4365-B877-BAF82406348D}"/>
              </a:ext>
            </a:extLst>
          </p:cNvPr>
          <p:cNvSpPr txBox="1"/>
          <p:nvPr/>
        </p:nvSpPr>
        <p:spPr>
          <a:xfrm>
            <a:off x="1988288" y="1396411"/>
            <a:ext cx="5295013" cy="1754326"/>
          </a:xfrm>
          <a:prstGeom prst="rect">
            <a:avLst/>
          </a:prstGeom>
          <a:noFill/>
        </p:spPr>
        <p:txBody>
          <a:bodyPr wrap="square" rtlCol="0">
            <a:spAutoFit/>
          </a:bodyPr>
          <a:lstStyle/>
          <a:p>
            <a:r>
              <a:rPr lang="en-IN" sz="1800" dirty="0">
                <a:solidFill>
                  <a:schemeClr val="bg1"/>
                </a:solidFill>
                <a:latin typeface="Avenir Next LT Pro" panose="020B0504020202020204" pitchFamily="34" charset="0"/>
              </a:rPr>
              <a:t>TEAM MEMBERS:</a:t>
            </a:r>
          </a:p>
          <a:p>
            <a:endParaRPr lang="en-IN" sz="1800" dirty="0"/>
          </a:p>
          <a:p>
            <a:r>
              <a:rPr lang="en-IN" sz="1800" dirty="0">
                <a:solidFill>
                  <a:schemeClr val="bg1"/>
                </a:solidFill>
              </a:rPr>
              <a:t>2010030007 – Alluri Yashwanth</a:t>
            </a:r>
          </a:p>
          <a:p>
            <a:r>
              <a:rPr lang="en-IN" sz="1800" dirty="0">
                <a:solidFill>
                  <a:schemeClr val="bg1"/>
                </a:solidFill>
              </a:rPr>
              <a:t>2010030532 – Sai Kamal</a:t>
            </a:r>
          </a:p>
          <a:p>
            <a:r>
              <a:rPr lang="en-IN" sz="1800" dirty="0">
                <a:solidFill>
                  <a:schemeClr val="bg1"/>
                </a:solidFill>
              </a:rPr>
              <a:t>2010030521 – </a:t>
            </a:r>
            <a:r>
              <a:rPr lang="en-IN" sz="1800" dirty="0" err="1">
                <a:solidFill>
                  <a:schemeClr val="bg1"/>
                </a:solidFill>
              </a:rPr>
              <a:t>Eshika</a:t>
            </a:r>
            <a:r>
              <a:rPr lang="en-IN" sz="1800" dirty="0">
                <a:solidFill>
                  <a:schemeClr val="bg1"/>
                </a:solidFill>
              </a:rPr>
              <a:t> Sanjana</a:t>
            </a:r>
          </a:p>
          <a:p>
            <a:r>
              <a:rPr lang="en-IN" sz="1800" dirty="0">
                <a:solidFill>
                  <a:schemeClr val="bg1"/>
                </a:solidFill>
              </a:rPr>
              <a:t>2010030481 – Manne </a:t>
            </a:r>
            <a:r>
              <a:rPr lang="en-IN" sz="1800" dirty="0" err="1">
                <a:solidFill>
                  <a:schemeClr val="bg1"/>
                </a:solidFill>
              </a:rPr>
              <a:t>Tejaswini</a:t>
            </a:r>
            <a:r>
              <a:rPr lang="en-IN" sz="1800" dirty="0">
                <a:solidFill>
                  <a:schemeClr val="bg1"/>
                </a:solidFill>
              </a:rPr>
              <a:t> Sai Gayathri</a:t>
            </a:r>
          </a:p>
        </p:txBody>
      </p:sp>
    </p:spTree>
    <p:extLst>
      <p:ext uri="{BB962C8B-B14F-4D97-AF65-F5344CB8AC3E}">
        <p14:creationId xmlns:p14="http://schemas.microsoft.com/office/powerpoint/2010/main" val="3278447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C8A095-DA81-487E-88EB-6E7FFCE8F7E8}"/>
              </a:ext>
            </a:extLst>
          </p:cNvPr>
          <p:cNvSpPr txBox="1"/>
          <p:nvPr/>
        </p:nvSpPr>
        <p:spPr>
          <a:xfrm>
            <a:off x="2083981" y="574158"/>
            <a:ext cx="4976038" cy="523220"/>
          </a:xfrm>
          <a:prstGeom prst="rect">
            <a:avLst/>
          </a:prstGeom>
          <a:noFill/>
        </p:spPr>
        <p:txBody>
          <a:bodyPr wrap="square" rtlCol="0">
            <a:spAutoFit/>
          </a:bodyPr>
          <a:lstStyle/>
          <a:p>
            <a:pPr algn="ctr"/>
            <a:r>
              <a:rPr lang="en-US" sz="2800" dirty="0">
                <a:solidFill>
                  <a:schemeClr val="bg1"/>
                </a:solidFill>
              </a:rPr>
              <a:t>PROBLEM STATEMENT</a:t>
            </a:r>
            <a:endParaRPr lang="en-IN" sz="2800" dirty="0">
              <a:solidFill>
                <a:schemeClr val="bg1"/>
              </a:solidFill>
            </a:endParaRPr>
          </a:p>
        </p:txBody>
      </p:sp>
      <p:sp>
        <p:nvSpPr>
          <p:cNvPr id="3" name="Rectangle 2">
            <a:extLst>
              <a:ext uri="{FF2B5EF4-FFF2-40B4-BE49-F238E27FC236}">
                <a16:creationId xmlns:a16="http://schemas.microsoft.com/office/drawing/2014/main" id="{7CFCC43E-5DB2-4E1F-AEEF-DC6B85CC83BB}"/>
              </a:ext>
            </a:extLst>
          </p:cNvPr>
          <p:cNvSpPr/>
          <p:nvPr/>
        </p:nvSpPr>
        <p:spPr>
          <a:xfrm>
            <a:off x="1431850" y="1857152"/>
            <a:ext cx="7194697" cy="646331"/>
          </a:xfrm>
          <a:prstGeom prst="rect">
            <a:avLst/>
          </a:prstGeom>
        </p:spPr>
        <p:txBody>
          <a:bodyPr wrap="square">
            <a:spAutoFit/>
          </a:bodyPr>
          <a:lstStyle/>
          <a:p>
            <a:r>
              <a:rPr lang="en-US" sz="1800" dirty="0">
                <a:solidFill>
                  <a:schemeClr val="bg1"/>
                </a:solidFill>
              </a:rPr>
              <a:t>Recovers the pose of an articulated body, which consists of joints and rigid parts using image-based observations.</a:t>
            </a:r>
            <a:endParaRPr lang="en-IN" sz="1800" dirty="0">
              <a:solidFill>
                <a:schemeClr val="bg1"/>
              </a:solidFill>
            </a:endParaRPr>
          </a:p>
        </p:txBody>
      </p:sp>
    </p:spTree>
    <p:extLst>
      <p:ext uri="{BB962C8B-B14F-4D97-AF65-F5344CB8AC3E}">
        <p14:creationId xmlns:p14="http://schemas.microsoft.com/office/powerpoint/2010/main" val="2902600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791B3-E13E-419D-B439-6573FCA8E0FD}"/>
              </a:ext>
            </a:extLst>
          </p:cNvPr>
          <p:cNvSpPr txBox="1"/>
          <p:nvPr/>
        </p:nvSpPr>
        <p:spPr>
          <a:xfrm>
            <a:off x="2452577" y="574158"/>
            <a:ext cx="4345172" cy="523220"/>
          </a:xfrm>
          <a:prstGeom prst="rect">
            <a:avLst/>
          </a:prstGeom>
          <a:noFill/>
        </p:spPr>
        <p:txBody>
          <a:bodyPr wrap="square" rtlCol="0">
            <a:spAutoFit/>
          </a:bodyPr>
          <a:lstStyle/>
          <a:p>
            <a:pPr algn="ctr"/>
            <a:r>
              <a:rPr lang="en-US" sz="2800" dirty="0">
                <a:solidFill>
                  <a:schemeClr val="bg1"/>
                </a:solidFill>
              </a:rPr>
              <a:t>MOTIVATION</a:t>
            </a:r>
            <a:endParaRPr lang="en-IN" sz="2800" dirty="0">
              <a:solidFill>
                <a:schemeClr val="bg1"/>
              </a:solidFill>
            </a:endParaRPr>
          </a:p>
        </p:txBody>
      </p:sp>
      <p:sp>
        <p:nvSpPr>
          <p:cNvPr id="3" name="TextBox 2">
            <a:extLst>
              <a:ext uri="{FF2B5EF4-FFF2-40B4-BE49-F238E27FC236}">
                <a16:creationId xmlns:a16="http://schemas.microsoft.com/office/drawing/2014/main" id="{9B06EDDA-599B-4688-9079-A9ECA509C080}"/>
              </a:ext>
            </a:extLst>
          </p:cNvPr>
          <p:cNvSpPr txBox="1"/>
          <p:nvPr/>
        </p:nvSpPr>
        <p:spPr>
          <a:xfrm>
            <a:off x="1070343" y="1601972"/>
            <a:ext cx="7258493" cy="1754326"/>
          </a:xfrm>
          <a:prstGeom prst="rect">
            <a:avLst/>
          </a:prstGeom>
          <a:noFill/>
        </p:spPr>
        <p:txBody>
          <a:bodyPr wrap="square" rtlCol="0">
            <a:spAutoFit/>
          </a:bodyPr>
          <a:lstStyle/>
          <a:p>
            <a:r>
              <a:rPr lang="en-US" sz="1800" dirty="0">
                <a:solidFill>
                  <a:schemeClr val="bg1"/>
                </a:solidFill>
              </a:rPr>
              <a:t>Computer vision is an interdisciplinary scientific field that deals with how computers can gain high-level understanding from digital images or videos. This we found something very much interstellar to us. So we checked out different projects we can work under this and we decided to do multi-pose estimation as we wanted to know how computers are able to identify poses when given images and videos</a:t>
            </a:r>
            <a:endParaRPr lang="en-IN" sz="1800" dirty="0">
              <a:solidFill>
                <a:schemeClr val="bg1"/>
              </a:solidFill>
            </a:endParaRPr>
          </a:p>
        </p:txBody>
      </p:sp>
    </p:spTree>
    <p:extLst>
      <p:ext uri="{BB962C8B-B14F-4D97-AF65-F5344CB8AC3E}">
        <p14:creationId xmlns:p14="http://schemas.microsoft.com/office/powerpoint/2010/main" val="305317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E23DEA-943A-498F-A2B7-C8350951D8BF}"/>
              </a:ext>
            </a:extLst>
          </p:cNvPr>
          <p:cNvSpPr/>
          <p:nvPr/>
        </p:nvSpPr>
        <p:spPr>
          <a:xfrm>
            <a:off x="1446027" y="1971585"/>
            <a:ext cx="7137991" cy="1200329"/>
          </a:xfrm>
          <a:prstGeom prst="rect">
            <a:avLst/>
          </a:prstGeom>
        </p:spPr>
        <p:txBody>
          <a:bodyPr wrap="square">
            <a:spAutoFit/>
          </a:bodyPr>
          <a:lstStyle/>
          <a:p>
            <a:r>
              <a:rPr lang="en-IN" sz="1800" dirty="0">
                <a:solidFill>
                  <a:schemeClr val="bg1"/>
                </a:solidFill>
              </a:rPr>
              <a:t>The main objective of our project is to detect suspicious human activity. This project proposes a remote solution to detect human pose using human pose estimation through video and image analysis.</a:t>
            </a:r>
          </a:p>
        </p:txBody>
      </p:sp>
      <p:sp>
        <p:nvSpPr>
          <p:cNvPr id="3" name="TextBox 2">
            <a:extLst>
              <a:ext uri="{FF2B5EF4-FFF2-40B4-BE49-F238E27FC236}">
                <a16:creationId xmlns:a16="http://schemas.microsoft.com/office/drawing/2014/main" id="{C4185FAF-D128-4E60-B361-7C677917E6DF}"/>
              </a:ext>
            </a:extLst>
          </p:cNvPr>
          <p:cNvSpPr txBox="1"/>
          <p:nvPr/>
        </p:nvSpPr>
        <p:spPr>
          <a:xfrm>
            <a:off x="3487479" y="574157"/>
            <a:ext cx="2169042" cy="738664"/>
          </a:xfrm>
          <a:prstGeom prst="rect">
            <a:avLst/>
          </a:prstGeom>
          <a:noFill/>
        </p:spPr>
        <p:txBody>
          <a:bodyPr wrap="square" rtlCol="0">
            <a:spAutoFit/>
          </a:bodyPr>
          <a:lstStyle/>
          <a:p>
            <a:pPr algn="ctr"/>
            <a:r>
              <a:rPr lang="en-IN" sz="2800" dirty="0">
                <a:solidFill>
                  <a:schemeClr val="bg1"/>
                </a:solidFill>
              </a:rPr>
              <a:t>OBJECTIVE</a:t>
            </a:r>
          </a:p>
          <a:p>
            <a:pPr algn="ctr"/>
            <a:endParaRPr lang="en-IN" dirty="0"/>
          </a:p>
        </p:txBody>
      </p:sp>
      <p:sp>
        <p:nvSpPr>
          <p:cNvPr id="4" name="AutoShape 2" descr="https://beyondminds.ai/wp-content/uploads/2020/07/1_WClpOwPiG4Glg6WOWlNK_Q-1024x235.png">
            <a:extLst>
              <a:ext uri="{FF2B5EF4-FFF2-40B4-BE49-F238E27FC236}">
                <a16:creationId xmlns:a16="http://schemas.microsoft.com/office/drawing/2014/main" id="{12CEB6C3-1628-46AE-9B57-5E049FD18498}"/>
              </a:ext>
            </a:extLst>
          </p:cNvPr>
          <p:cNvSpPr>
            <a:spLocks noChangeAspect="1" noChangeArrowheads="1"/>
          </p:cNvSpPr>
          <p:nvPr/>
        </p:nvSpPr>
        <p:spPr bwMode="auto">
          <a:xfrm>
            <a:off x="0" y="1882996"/>
            <a:ext cx="9144000" cy="2098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0450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BA1B98E-A0D8-497A-8A0F-5F8727019C81}"/>
              </a:ext>
            </a:extLst>
          </p:cNvPr>
          <p:cNvGraphicFramePr>
            <a:graphicFrameLocks noGrp="1"/>
          </p:cNvGraphicFramePr>
          <p:nvPr>
            <p:extLst>
              <p:ext uri="{D42A27DB-BD31-4B8C-83A1-F6EECF244321}">
                <p14:modId xmlns:p14="http://schemas.microsoft.com/office/powerpoint/2010/main" val="1933769043"/>
              </p:ext>
            </p:extLst>
          </p:nvPr>
        </p:nvGraphicFramePr>
        <p:xfrm>
          <a:off x="194528" y="661632"/>
          <a:ext cx="8701964" cy="4338397"/>
        </p:xfrm>
        <a:graphic>
          <a:graphicData uri="http://schemas.openxmlformats.org/drawingml/2006/table">
            <a:tbl>
              <a:tblPr firstRow="1" bandRow="1">
                <a:tableStyleId>{AF606853-7671-496A-8E4F-DF71F8EC918B}</a:tableStyleId>
              </a:tblPr>
              <a:tblGrid>
                <a:gridCol w="2175491">
                  <a:extLst>
                    <a:ext uri="{9D8B030D-6E8A-4147-A177-3AD203B41FA5}">
                      <a16:colId xmlns:a16="http://schemas.microsoft.com/office/drawing/2014/main" val="1962396800"/>
                    </a:ext>
                  </a:extLst>
                </a:gridCol>
                <a:gridCol w="2175491">
                  <a:extLst>
                    <a:ext uri="{9D8B030D-6E8A-4147-A177-3AD203B41FA5}">
                      <a16:colId xmlns:a16="http://schemas.microsoft.com/office/drawing/2014/main" val="3113577041"/>
                    </a:ext>
                  </a:extLst>
                </a:gridCol>
                <a:gridCol w="2175491">
                  <a:extLst>
                    <a:ext uri="{9D8B030D-6E8A-4147-A177-3AD203B41FA5}">
                      <a16:colId xmlns:a16="http://schemas.microsoft.com/office/drawing/2014/main" val="2472710211"/>
                    </a:ext>
                  </a:extLst>
                </a:gridCol>
                <a:gridCol w="2175491">
                  <a:extLst>
                    <a:ext uri="{9D8B030D-6E8A-4147-A177-3AD203B41FA5}">
                      <a16:colId xmlns:a16="http://schemas.microsoft.com/office/drawing/2014/main" val="3133255402"/>
                    </a:ext>
                  </a:extLst>
                </a:gridCol>
              </a:tblGrid>
              <a:tr h="4338397">
                <a:tc>
                  <a:txBody>
                    <a:bodyPr/>
                    <a:lstStyle/>
                    <a:p>
                      <a:pPr algn="ctr"/>
                      <a:endParaRPr lang="en-IN" dirty="0"/>
                    </a:p>
                    <a:p>
                      <a:pPr algn="ctr"/>
                      <a:endParaRPr lang="en-IN" dirty="0"/>
                    </a:p>
                    <a:p>
                      <a:pPr algn="ctr"/>
                      <a:endParaRPr lang="en-US" dirty="0"/>
                    </a:p>
                    <a:p>
                      <a:pPr algn="ctr"/>
                      <a:endParaRPr lang="en-US" dirty="0"/>
                    </a:p>
                    <a:p>
                      <a:pPr algn="ctr"/>
                      <a:endParaRPr lang="en-US" dirty="0"/>
                    </a:p>
                    <a:p>
                      <a:pPr algn="ctr"/>
                      <a:endParaRPr lang="en-US" dirty="0"/>
                    </a:p>
                    <a:p>
                      <a:pPr algn="ctr"/>
                      <a:endParaRPr lang="en-IN" dirty="0"/>
                    </a:p>
                    <a:p>
                      <a:pPr algn="ctr"/>
                      <a:endParaRPr lang="en-IN"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b="1" i="0" u="none" strike="noStrike" cap="none" dirty="0">
                          <a:solidFill>
                            <a:schemeClr val="lt1"/>
                          </a:solidFill>
                          <a:effectLst/>
                          <a:latin typeface="+mn-lt"/>
                          <a:ea typeface="+mn-ea"/>
                          <a:cs typeface="+mn-cs"/>
                          <a:sym typeface="Arial"/>
                        </a:rPr>
                        <a:t>COCO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lt1"/>
                          </a:solidFill>
                          <a:effectLst/>
                          <a:latin typeface="+mn-lt"/>
                          <a:ea typeface="+mn-ea"/>
                          <a:cs typeface="+mn-cs"/>
                          <a:sym typeface="Arial"/>
                        </a:rPr>
                        <a:t> (Microsoft Common Objects in Context)</a:t>
                      </a:r>
                    </a:p>
                    <a:p>
                      <a:pPr algn="ctr"/>
                      <a:endParaRPr lang="en-IN" dirty="0"/>
                    </a:p>
                  </a:txBody>
                  <a:tcPr/>
                </a:tc>
                <a:tc>
                  <a:txBody>
                    <a:bodyPr/>
                    <a:lstStyle/>
                    <a:p>
                      <a:endParaRPr lang="en-IN" sz="1100" b="1" i="0" u="none" strike="noStrike" cap="none" dirty="0">
                        <a:solidFill>
                          <a:schemeClr val="lt1"/>
                        </a:solidFill>
                        <a:effectLst/>
                        <a:latin typeface="+mn-lt"/>
                        <a:ea typeface="+mn-ea"/>
                        <a:cs typeface="+mn-cs"/>
                        <a:sym typeface="Arial"/>
                      </a:endParaRPr>
                    </a:p>
                    <a:p>
                      <a:endParaRPr lang="en-IN" sz="1100" b="1" i="0" u="none" strike="noStrike" cap="none" dirty="0">
                        <a:solidFill>
                          <a:schemeClr val="lt1"/>
                        </a:solidFill>
                        <a:effectLst/>
                        <a:latin typeface="+mn-lt"/>
                        <a:ea typeface="+mn-ea"/>
                        <a:cs typeface="+mn-cs"/>
                        <a:sym typeface="Arial"/>
                      </a:endParaRPr>
                    </a:p>
                    <a:p>
                      <a:r>
                        <a:rPr lang="en-IN" sz="1100" b="1" i="0" u="none" strike="noStrike" cap="none" dirty="0">
                          <a:solidFill>
                            <a:schemeClr val="lt1"/>
                          </a:solidFill>
                          <a:effectLst/>
                          <a:latin typeface="+mn-lt"/>
                          <a:ea typeface="+mn-ea"/>
                          <a:cs typeface="+mn-cs"/>
                          <a:sym typeface="Arial"/>
                        </a:rPr>
                        <a:t>The MS COCO dataset is a large-scale object detection, segmentation, key-point detection, and captioning dataset. </a:t>
                      </a:r>
                    </a:p>
                    <a:p>
                      <a:endParaRPr lang="en-IN" sz="1100" b="1" i="0" u="none" strike="noStrike" cap="none" dirty="0">
                        <a:solidFill>
                          <a:schemeClr val="lt1"/>
                        </a:solidFill>
                        <a:effectLst/>
                        <a:latin typeface="+mn-lt"/>
                        <a:ea typeface="+mn-ea"/>
                        <a:cs typeface="+mn-cs"/>
                        <a:sym typeface="Arial"/>
                      </a:endParaRPr>
                    </a:p>
                    <a:p>
                      <a:r>
                        <a:rPr lang="en-IN" sz="1100" b="1" i="0" u="none" strike="noStrike" cap="none" dirty="0">
                          <a:solidFill>
                            <a:schemeClr val="lt1"/>
                          </a:solidFill>
                          <a:effectLst/>
                          <a:latin typeface="+mn-lt"/>
                          <a:ea typeface="+mn-ea"/>
                          <a:cs typeface="+mn-cs"/>
                          <a:sym typeface="Arial"/>
                        </a:rPr>
                        <a:t>The dataset consists of 328K images.</a:t>
                      </a:r>
                    </a:p>
                    <a:p>
                      <a:endParaRPr lang="en-IN" sz="1100" b="1" i="0" u="none" strike="noStrike" cap="none" dirty="0">
                        <a:solidFill>
                          <a:schemeClr val="lt1"/>
                        </a:solidFill>
                        <a:effectLst/>
                        <a:latin typeface="+mn-lt"/>
                        <a:ea typeface="+mn-ea"/>
                        <a:cs typeface="+mn-cs"/>
                        <a:sym typeface="Arial"/>
                      </a:endParaRPr>
                    </a:p>
                    <a:p>
                      <a:r>
                        <a:rPr lang="en-US" sz="1100" b="1" dirty="0"/>
                        <a:t>80 object categories, the "COCO classes", which include things for which</a:t>
                      </a:r>
                    </a:p>
                    <a:p>
                      <a:r>
                        <a:rPr lang="en-US" sz="1100" b="1" dirty="0"/>
                        <a:t>individual instances may be easily labeled and 91 stuff categories, where "COCO stuff" includes materials and objects with </a:t>
                      </a:r>
                      <a:r>
                        <a:rPr lang="en-US" sz="1100" b="1" dirty="0" err="1"/>
                        <a:t>noclear</a:t>
                      </a:r>
                      <a:r>
                        <a:rPr lang="en-US" sz="1100" b="1" dirty="0"/>
                        <a:t> boundaries (sky, street, grass, etc.) that provide significant contextual information.</a:t>
                      </a:r>
                      <a:endParaRPr lang="en-IN" sz="1100" b="1" dirty="0"/>
                    </a:p>
                    <a:p>
                      <a:endParaRPr lang="en-IN" sz="1100" b="1" i="0" u="none" strike="noStrike" cap="none" dirty="0">
                        <a:solidFill>
                          <a:schemeClr val="lt1"/>
                        </a:solidFill>
                        <a:effectLst/>
                        <a:latin typeface="+mn-lt"/>
                        <a:ea typeface="+mn-ea"/>
                        <a:cs typeface="+mn-cs"/>
                        <a:sym typeface="Arial"/>
                      </a:endParaRPr>
                    </a:p>
                  </a:txBody>
                  <a:tcPr/>
                </a:tc>
                <a:tc>
                  <a:txBody>
                    <a:bodyPr/>
                    <a:lstStyle/>
                    <a:p>
                      <a:endParaRPr lang="en-US" sz="1100" b="1" i="0" u="none" strike="noStrike" cap="none" dirty="0">
                        <a:solidFill>
                          <a:schemeClr val="lt1"/>
                        </a:solidFill>
                        <a:effectLst/>
                        <a:latin typeface="+mn-lt"/>
                        <a:ea typeface="+mn-ea"/>
                        <a:cs typeface="+mn-cs"/>
                        <a:sym typeface="Arial"/>
                      </a:endParaRPr>
                    </a:p>
                    <a:p>
                      <a:endParaRPr lang="en-IN" sz="1100" b="1" i="0" u="none" strike="noStrike" cap="none" dirty="0">
                        <a:solidFill>
                          <a:schemeClr val="lt1"/>
                        </a:solidFill>
                        <a:effectLst/>
                        <a:latin typeface="+mn-lt"/>
                        <a:ea typeface="+mn-ea"/>
                        <a:cs typeface="+mn-cs"/>
                        <a:sym typeface="Arial"/>
                      </a:endParaRPr>
                    </a:p>
                    <a:p>
                      <a:r>
                        <a:rPr lang="en-IN" sz="1100" b="1" i="0" u="none" strike="noStrike" cap="none" dirty="0">
                          <a:solidFill>
                            <a:schemeClr val="lt1"/>
                          </a:solidFill>
                          <a:effectLst/>
                          <a:latin typeface="+mn-lt"/>
                          <a:ea typeface="+mn-ea"/>
                          <a:cs typeface="+mn-cs"/>
                          <a:sym typeface="Arial"/>
                        </a:rPr>
                        <a:t>1.</a:t>
                      </a:r>
                      <a:r>
                        <a:rPr lang="it-IT" sz="1100" b="1" i="0" u="none" strike="noStrike" cap="none" dirty="0">
                          <a:solidFill>
                            <a:schemeClr val="lt1"/>
                          </a:solidFill>
                          <a:effectLst/>
                          <a:latin typeface="+mn-lt"/>
                          <a:ea typeface="+mn-ea"/>
                          <a:cs typeface="+mn-cs"/>
                          <a:sym typeface="Arial"/>
                        </a:rPr>
                        <a:t> OpenPose: Realtime Multi-Person 2D Pose</a:t>
                      </a:r>
                    </a:p>
                    <a:p>
                      <a:endParaRPr lang="it-IT" sz="1100" b="1" i="0" u="none" strike="noStrike" cap="none" dirty="0">
                        <a:solidFill>
                          <a:schemeClr val="lt1"/>
                        </a:solidFill>
                        <a:effectLst/>
                        <a:latin typeface="+mn-lt"/>
                        <a:ea typeface="+mn-ea"/>
                        <a:cs typeface="+mn-cs"/>
                        <a:sym typeface="Arial"/>
                      </a:endParaRPr>
                    </a:p>
                    <a:p>
                      <a:endParaRPr lang="it-IT" sz="1100" b="1" i="0" u="none" strike="noStrike" cap="none" dirty="0">
                        <a:solidFill>
                          <a:schemeClr val="lt1"/>
                        </a:solidFill>
                        <a:effectLst/>
                        <a:latin typeface="+mn-lt"/>
                        <a:ea typeface="+mn-ea"/>
                        <a:cs typeface="+mn-cs"/>
                        <a:sym typeface="Arial"/>
                      </a:endParaRPr>
                    </a:p>
                    <a:p>
                      <a:endParaRPr lang="it-IT" sz="1100" b="1" i="0" u="none" strike="noStrike" cap="none" dirty="0">
                        <a:solidFill>
                          <a:schemeClr val="lt1"/>
                        </a:solidFill>
                        <a:effectLst/>
                        <a:latin typeface="+mn-lt"/>
                        <a:ea typeface="+mn-ea"/>
                        <a:cs typeface="+mn-cs"/>
                        <a:sym typeface="Arial"/>
                      </a:endParaRPr>
                    </a:p>
                    <a:p>
                      <a:endParaRPr lang="it-IT" sz="1100" b="1" i="0" u="none" strike="noStrike" cap="none" dirty="0">
                        <a:solidFill>
                          <a:schemeClr val="lt1"/>
                        </a:solidFill>
                        <a:effectLst/>
                        <a:latin typeface="+mn-lt"/>
                        <a:ea typeface="+mn-ea"/>
                        <a:cs typeface="+mn-cs"/>
                        <a:sym typeface="Arial"/>
                      </a:endParaRPr>
                    </a:p>
                    <a:p>
                      <a:endParaRPr lang="it-IT" sz="1100" b="1" i="0" u="none" strike="noStrike" cap="none" dirty="0">
                        <a:solidFill>
                          <a:schemeClr val="lt1"/>
                        </a:solidFill>
                        <a:effectLst/>
                        <a:latin typeface="+mn-lt"/>
                        <a:ea typeface="+mn-ea"/>
                        <a:cs typeface="+mn-cs"/>
                        <a:sym typeface="Arial"/>
                      </a:endParaRPr>
                    </a:p>
                    <a:p>
                      <a:r>
                        <a:rPr lang="it-IT" sz="1100" b="1" i="0" u="none" strike="noStrike" cap="none" dirty="0">
                          <a:solidFill>
                            <a:schemeClr val="lt1"/>
                          </a:solidFill>
                          <a:effectLst/>
                          <a:latin typeface="+mn-lt"/>
                          <a:ea typeface="+mn-ea"/>
                          <a:cs typeface="+mn-cs"/>
                          <a:sym typeface="Arial"/>
                        </a:rPr>
                        <a:t>2.</a:t>
                      </a:r>
                      <a:r>
                        <a:rPr lang="en-IN" sz="1100" b="1" i="0" u="none" strike="noStrike" cap="none" dirty="0">
                          <a:solidFill>
                            <a:schemeClr val="lt1"/>
                          </a:solidFill>
                          <a:effectLst/>
                          <a:latin typeface="+mn-lt"/>
                          <a:ea typeface="+mn-ea"/>
                          <a:cs typeface="+mn-cs"/>
                          <a:sym typeface="Arial"/>
                        </a:rPr>
                        <a:t> Real-time 2D Multi-Person Pose Estimation on CPU: Lightweight </a:t>
                      </a:r>
                      <a:r>
                        <a:rPr lang="en-IN" sz="1100" b="1" i="0" u="none" strike="noStrike" cap="none" dirty="0" err="1">
                          <a:solidFill>
                            <a:schemeClr val="lt1"/>
                          </a:solidFill>
                          <a:effectLst/>
                          <a:latin typeface="+mn-lt"/>
                          <a:ea typeface="+mn-ea"/>
                          <a:cs typeface="+mn-cs"/>
                          <a:sym typeface="Arial"/>
                        </a:rPr>
                        <a:t>OpenPose</a:t>
                      </a:r>
                      <a:endParaRPr lang="en-IN" sz="1100" b="1" i="0" u="none" strike="noStrike" cap="none" dirty="0">
                        <a:solidFill>
                          <a:schemeClr val="lt1"/>
                        </a:solidFill>
                        <a:effectLst/>
                        <a:latin typeface="+mn-lt"/>
                        <a:ea typeface="+mn-ea"/>
                        <a:cs typeface="+mn-cs"/>
                        <a:sym typeface="Arial"/>
                      </a:endParaRPr>
                    </a:p>
                    <a:p>
                      <a:endParaRPr lang="en-US" sz="1100" b="1" i="0" u="none" strike="noStrike" cap="none" dirty="0">
                        <a:solidFill>
                          <a:schemeClr val="lt1"/>
                        </a:solidFill>
                        <a:effectLst/>
                        <a:latin typeface="+mn-lt"/>
                        <a:ea typeface="+mn-ea"/>
                        <a:cs typeface="+mn-cs"/>
                        <a:sym typeface="Arial"/>
                      </a:endParaRPr>
                    </a:p>
                    <a:p>
                      <a:endParaRPr lang="en-US" sz="1100" b="1" i="0" u="none" strike="noStrike" cap="none" dirty="0">
                        <a:solidFill>
                          <a:schemeClr val="lt1"/>
                        </a:solidFill>
                        <a:effectLst/>
                        <a:latin typeface="+mn-lt"/>
                        <a:ea typeface="+mn-ea"/>
                        <a:cs typeface="+mn-cs"/>
                        <a:sym typeface="Arial"/>
                      </a:endParaRPr>
                    </a:p>
                    <a:p>
                      <a:endParaRPr lang="en-US" sz="1100" b="1" i="0" u="none" strike="noStrike" cap="none" dirty="0">
                        <a:solidFill>
                          <a:schemeClr val="lt1"/>
                        </a:solidFill>
                        <a:effectLst/>
                        <a:latin typeface="+mn-lt"/>
                        <a:ea typeface="+mn-ea"/>
                        <a:cs typeface="+mn-cs"/>
                        <a:sym typeface="Arial"/>
                      </a:endParaRPr>
                    </a:p>
                    <a:p>
                      <a:endParaRPr lang="en-IN" sz="1100" b="1" i="0" u="none" strike="noStrike" cap="none" dirty="0">
                        <a:solidFill>
                          <a:schemeClr val="lt1"/>
                        </a:solidFill>
                        <a:effectLst/>
                        <a:latin typeface="+mn-lt"/>
                        <a:ea typeface="+mn-ea"/>
                        <a:cs typeface="+mn-cs"/>
                        <a:sym typeface="Arial"/>
                      </a:endParaRPr>
                    </a:p>
                    <a:p>
                      <a:r>
                        <a:rPr lang="en-IN" sz="1100" b="1" i="0" u="none" strike="noStrike" cap="none" dirty="0">
                          <a:solidFill>
                            <a:schemeClr val="lt1"/>
                          </a:solidFill>
                          <a:effectLst/>
                          <a:latin typeface="+mn-lt"/>
                          <a:ea typeface="+mn-ea"/>
                          <a:cs typeface="+mn-cs"/>
                          <a:sym typeface="Arial"/>
                        </a:rPr>
                        <a:t>3. EvoPose2D: Pushing the Boundaries of 2D Human Pose Estimation using Accelerated </a:t>
                      </a:r>
                      <a:r>
                        <a:rPr lang="en-IN" sz="1100" b="1" i="0" u="none" strike="noStrike" cap="none" dirty="0" err="1">
                          <a:solidFill>
                            <a:schemeClr val="lt1"/>
                          </a:solidFill>
                          <a:effectLst/>
                          <a:latin typeface="+mn-lt"/>
                          <a:ea typeface="+mn-ea"/>
                          <a:cs typeface="+mn-cs"/>
                          <a:sym typeface="Arial"/>
                        </a:rPr>
                        <a:t>Neuroevolution</a:t>
                      </a:r>
                      <a:r>
                        <a:rPr lang="en-IN" sz="1100" b="1" i="0" u="none" strike="noStrike" cap="none" dirty="0">
                          <a:solidFill>
                            <a:schemeClr val="lt1"/>
                          </a:solidFill>
                          <a:effectLst/>
                          <a:latin typeface="+mn-lt"/>
                          <a:ea typeface="+mn-ea"/>
                          <a:cs typeface="+mn-cs"/>
                          <a:sym typeface="Arial"/>
                        </a:rPr>
                        <a:t> with Weight Transfer</a:t>
                      </a:r>
                    </a:p>
                  </a:txBody>
                  <a:tcPr>
                    <a:solidFill>
                      <a:schemeClr val="bg2">
                        <a:lumMod val="50000"/>
                      </a:schemeClr>
                    </a:solidFill>
                  </a:tcPr>
                </a:tc>
                <a:tc>
                  <a:txBody>
                    <a:bodyPr/>
                    <a:lstStyle/>
                    <a:p>
                      <a:endParaRPr lang="en-IN" sz="1100" b="1" i="0" u="none" strike="noStrike" cap="none" dirty="0">
                        <a:solidFill>
                          <a:schemeClr val="lt1"/>
                        </a:solidFill>
                        <a:effectLst/>
                        <a:latin typeface="+mn-lt"/>
                        <a:ea typeface="+mn-ea"/>
                        <a:cs typeface="+mn-cs"/>
                        <a:sym typeface="Arial"/>
                      </a:endParaRPr>
                    </a:p>
                    <a:p>
                      <a:endParaRPr lang="en-IN" sz="1100" b="1" i="0" u="none" strike="noStrike" cap="none" dirty="0">
                        <a:solidFill>
                          <a:schemeClr val="lt1"/>
                        </a:solidFill>
                        <a:effectLst/>
                        <a:latin typeface="+mn-lt"/>
                        <a:ea typeface="+mn-ea"/>
                        <a:cs typeface="+mn-cs"/>
                        <a:sym typeface="Arial"/>
                      </a:endParaRPr>
                    </a:p>
                    <a:p>
                      <a:r>
                        <a:rPr lang="en-IN" sz="1100" b="1" i="0" u="none" strike="noStrike" cap="none" dirty="0">
                          <a:solidFill>
                            <a:schemeClr val="lt1"/>
                          </a:solidFill>
                          <a:effectLst/>
                          <a:latin typeface="+mn-lt"/>
                          <a:ea typeface="+mn-ea"/>
                          <a:cs typeface="+mn-cs"/>
                          <a:sym typeface="Arial"/>
                        </a:rPr>
                        <a:t>Part Affinity Fields (PAFs), </a:t>
                      </a:r>
                      <a:r>
                        <a:rPr lang="en-IN" sz="1100" b="1" i="0" u="none" strike="noStrike" cap="none" dirty="0" err="1">
                          <a:solidFill>
                            <a:schemeClr val="lt1"/>
                          </a:solidFill>
                          <a:effectLst/>
                          <a:latin typeface="+mn-lt"/>
                          <a:ea typeface="+mn-ea"/>
                          <a:cs typeface="+mn-cs"/>
                          <a:sym typeface="Arial"/>
                        </a:rPr>
                        <a:t>CNN,confidence</a:t>
                      </a:r>
                      <a:endParaRPr lang="en-IN" sz="1100" b="1" i="0" u="none" strike="noStrike" cap="none" dirty="0">
                        <a:solidFill>
                          <a:schemeClr val="lt1"/>
                        </a:solidFill>
                        <a:effectLst/>
                        <a:latin typeface="+mn-lt"/>
                        <a:ea typeface="+mn-ea"/>
                        <a:cs typeface="+mn-cs"/>
                        <a:sym typeface="Arial"/>
                      </a:endParaRPr>
                    </a:p>
                    <a:p>
                      <a:r>
                        <a:rPr lang="en-IN" sz="1100" b="1" i="0" u="none" strike="noStrike" cap="none" dirty="0">
                          <a:solidFill>
                            <a:schemeClr val="lt1"/>
                          </a:solidFill>
                          <a:effectLst/>
                          <a:latin typeface="+mn-lt"/>
                          <a:ea typeface="+mn-ea"/>
                          <a:cs typeface="+mn-cs"/>
                          <a:sym typeface="Arial"/>
                        </a:rPr>
                        <a:t>Maps</a:t>
                      </a:r>
                    </a:p>
                    <a:p>
                      <a:endParaRPr lang="en-US" sz="1100" b="1" i="0" u="none" strike="noStrike" cap="none" dirty="0">
                        <a:solidFill>
                          <a:schemeClr val="lt1"/>
                        </a:solidFill>
                        <a:effectLst/>
                        <a:latin typeface="+mn-lt"/>
                        <a:ea typeface="+mn-ea"/>
                        <a:cs typeface="+mn-cs"/>
                        <a:sym typeface="Arial"/>
                      </a:endParaRPr>
                    </a:p>
                    <a:p>
                      <a:endParaRPr lang="en-US" sz="1100" b="1" i="0" u="none" strike="noStrike" cap="none" dirty="0">
                        <a:solidFill>
                          <a:schemeClr val="lt1"/>
                        </a:solidFill>
                        <a:effectLst/>
                        <a:latin typeface="+mn-lt"/>
                        <a:ea typeface="+mn-ea"/>
                        <a:cs typeface="+mn-cs"/>
                        <a:sym typeface="Arial"/>
                      </a:endParaRPr>
                    </a:p>
                    <a:p>
                      <a:endParaRPr lang="en-US" sz="1100" b="1" i="0" u="none" strike="noStrike" cap="none" dirty="0">
                        <a:solidFill>
                          <a:schemeClr val="lt1"/>
                        </a:solidFill>
                        <a:effectLst/>
                        <a:latin typeface="+mn-lt"/>
                        <a:ea typeface="+mn-ea"/>
                        <a:cs typeface="+mn-cs"/>
                        <a:sym typeface="Arial"/>
                      </a:endParaRPr>
                    </a:p>
                    <a:p>
                      <a:endParaRPr lang="en-US" sz="1100" b="1" i="0" u="none" strike="noStrike" cap="none" dirty="0">
                        <a:solidFill>
                          <a:schemeClr val="lt1"/>
                        </a:solidFill>
                        <a:effectLst/>
                        <a:latin typeface="+mn-lt"/>
                        <a:ea typeface="+mn-ea"/>
                        <a:cs typeface="+mn-cs"/>
                        <a:sym typeface="Arial"/>
                      </a:endParaRPr>
                    </a:p>
                    <a:p>
                      <a:endParaRPr lang="en-IN" sz="1100" b="1" i="0" u="none" strike="noStrike" cap="none" dirty="0">
                        <a:solidFill>
                          <a:schemeClr val="lt1"/>
                        </a:solidFill>
                        <a:effectLst/>
                        <a:latin typeface="+mn-lt"/>
                        <a:ea typeface="+mn-ea"/>
                        <a:cs typeface="+mn-cs"/>
                        <a:sym typeface="Arial"/>
                      </a:endParaRPr>
                    </a:p>
                    <a:p>
                      <a:r>
                        <a:rPr lang="en-IN" sz="1100" b="1" i="0" u="none" strike="noStrike" cap="none" dirty="0">
                          <a:solidFill>
                            <a:schemeClr val="lt1"/>
                          </a:solidFill>
                          <a:effectLst/>
                          <a:latin typeface="+mn-lt"/>
                          <a:ea typeface="+mn-ea"/>
                          <a:cs typeface="+mn-cs"/>
                          <a:sym typeface="Arial"/>
                        </a:rPr>
                        <a:t>CNN,R-CNN</a:t>
                      </a:r>
                    </a:p>
                    <a:p>
                      <a:endParaRPr lang="en-IN" sz="1100" b="1" i="0" u="none" strike="noStrike" cap="none" dirty="0">
                        <a:solidFill>
                          <a:schemeClr val="lt1"/>
                        </a:solidFill>
                        <a:effectLst/>
                        <a:latin typeface="+mn-lt"/>
                        <a:ea typeface="+mn-ea"/>
                        <a:cs typeface="+mn-cs"/>
                        <a:sym typeface="Arial"/>
                      </a:endParaRPr>
                    </a:p>
                    <a:p>
                      <a:endParaRPr lang="en-IN" sz="1100" b="1" i="0" u="none" strike="noStrike" cap="none" dirty="0">
                        <a:solidFill>
                          <a:schemeClr val="lt1"/>
                        </a:solidFill>
                        <a:effectLst/>
                        <a:latin typeface="+mn-lt"/>
                        <a:ea typeface="+mn-ea"/>
                        <a:cs typeface="+mn-cs"/>
                        <a:sym typeface="Arial"/>
                      </a:endParaRPr>
                    </a:p>
                    <a:p>
                      <a:endParaRPr lang="en-IN" sz="1100" b="1" i="0" u="none" strike="noStrike" cap="none" dirty="0">
                        <a:solidFill>
                          <a:schemeClr val="lt1"/>
                        </a:solidFill>
                        <a:effectLst/>
                        <a:latin typeface="+mn-lt"/>
                        <a:ea typeface="+mn-ea"/>
                        <a:cs typeface="+mn-cs"/>
                        <a:sym typeface="Arial"/>
                      </a:endParaRPr>
                    </a:p>
                    <a:p>
                      <a:endParaRPr lang="en-US" sz="1100" b="1" i="0" u="none" strike="noStrike" cap="none" dirty="0">
                        <a:solidFill>
                          <a:schemeClr val="lt1"/>
                        </a:solidFill>
                        <a:effectLst/>
                        <a:latin typeface="+mn-lt"/>
                        <a:ea typeface="+mn-ea"/>
                        <a:cs typeface="+mn-cs"/>
                        <a:sym typeface="Arial"/>
                      </a:endParaRPr>
                    </a:p>
                    <a:p>
                      <a:endParaRPr lang="en-IN" sz="1100" b="1" i="0" u="none" strike="noStrike" cap="none" dirty="0">
                        <a:solidFill>
                          <a:schemeClr val="lt1"/>
                        </a:solidFill>
                        <a:effectLst/>
                        <a:latin typeface="+mn-lt"/>
                        <a:ea typeface="+mn-ea"/>
                        <a:cs typeface="+mn-cs"/>
                        <a:sym typeface="Arial"/>
                      </a:endParaRPr>
                    </a:p>
                    <a:p>
                      <a:r>
                        <a:rPr lang="en-IN" sz="1100" b="1" i="0" u="none" strike="noStrike" cap="none" dirty="0">
                          <a:solidFill>
                            <a:schemeClr val="lt1"/>
                          </a:solidFill>
                          <a:effectLst/>
                          <a:latin typeface="+mn-lt"/>
                          <a:ea typeface="+mn-ea"/>
                          <a:cs typeface="+mn-cs"/>
                          <a:sym typeface="Arial"/>
                        </a:rPr>
                        <a:t>Accelerated </a:t>
                      </a:r>
                      <a:r>
                        <a:rPr lang="en-IN" sz="1100" b="1" i="0" u="none" strike="noStrike" cap="none" dirty="0" err="1">
                          <a:solidFill>
                            <a:schemeClr val="lt1"/>
                          </a:solidFill>
                          <a:effectLst/>
                          <a:latin typeface="+mn-lt"/>
                          <a:ea typeface="+mn-ea"/>
                          <a:cs typeface="+mn-cs"/>
                          <a:sym typeface="Arial"/>
                        </a:rPr>
                        <a:t>Neuroevolution</a:t>
                      </a:r>
                      <a:r>
                        <a:rPr lang="en-IN" sz="1100" b="1" i="0" u="none" strike="noStrike" cap="none" dirty="0">
                          <a:solidFill>
                            <a:schemeClr val="lt1"/>
                          </a:solidFill>
                          <a:effectLst/>
                          <a:latin typeface="+mn-lt"/>
                          <a:ea typeface="+mn-ea"/>
                          <a:cs typeface="+mn-cs"/>
                          <a:sym typeface="Arial"/>
                        </a:rPr>
                        <a:t> with Weight </a:t>
                      </a:r>
                      <a:r>
                        <a:rPr lang="en-IN" sz="1100" b="1" i="0" u="none" strike="noStrike" cap="none" dirty="0" err="1">
                          <a:solidFill>
                            <a:schemeClr val="lt1"/>
                          </a:solidFill>
                          <a:effectLst/>
                          <a:latin typeface="+mn-lt"/>
                          <a:ea typeface="+mn-ea"/>
                          <a:cs typeface="+mn-cs"/>
                          <a:sym typeface="Arial"/>
                        </a:rPr>
                        <a:t>Transfer,CNN,neural</a:t>
                      </a:r>
                      <a:r>
                        <a:rPr lang="en-IN" sz="1100" b="1" i="0" u="none" strike="noStrike" cap="none" dirty="0">
                          <a:solidFill>
                            <a:schemeClr val="lt1"/>
                          </a:solidFill>
                          <a:effectLst/>
                          <a:latin typeface="+mn-lt"/>
                          <a:ea typeface="+mn-ea"/>
                          <a:cs typeface="+mn-cs"/>
                          <a:sym typeface="Arial"/>
                        </a:rPr>
                        <a:t> architecture search (NAS)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t>,Cascaded Pyramid Network (CPN)</a:t>
                      </a:r>
                    </a:p>
                    <a:p>
                      <a:endParaRPr lang="en-IN" sz="1100" b="1" i="0" u="none" strike="noStrike" cap="none" dirty="0">
                        <a:solidFill>
                          <a:schemeClr val="lt1"/>
                        </a:solidFill>
                        <a:effectLst/>
                        <a:latin typeface="+mn-lt"/>
                        <a:ea typeface="+mn-ea"/>
                        <a:cs typeface="+mn-cs"/>
                        <a:sym typeface="Arial"/>
                      </a:endParaRPr>
                    </a:p>
                    <a:p>
                      <a:endParaRPr lang="en-IN" sz="1100" b="1" i="0" u="none" strike="noStrike" cap="none" dirty="0">
                        <a:solidFill>
                          <a:schemeClr val="lt1"/>
                        </a:solidFill>
                        <a:effectLst/>
                        <a:latin typeface="+mn-lt"/>
                        <a:ea typeface="+mn-ea"/>
                        <a:cs typeface="+mn-cs"/>
                        <a:sym typeface="Arial"/>
                      </a:endParaRPr>
                    </a:p>
                    <a:p>
                      <a:endParaRPr lang="en-IN" sz="1100" b="1" i="0" u="none" strike="noStrike" cap="none" dirty="0">
                        <a:solidFill>
                          <a:schemeClr val="lt1"/>
                        </a:solidFill>
                        <a:effectLst/>
                        <a:latin typeface="+mn-lt"/>
                        <a:ea typeface="+mn-ea"/>
                        <a:cs typeface="+mn-cs"/>
                        <a:sym typeface="Arial"/>
                      </a:endParaRPr>
                    </a:p>
                  </a:txBody>
                  <a:tcPr>
                    <a:solidFill>
                      <a:schemeClr val="accent2"/>
                    </a:solidFill>
                  </a:tcPr>
                </a:tc>
                <a:extLst>
                  <a:ext uri="{0D108BD9-81ED-4DB2-BD59-A6C34878D82A}">
                    <a16:rowId xmlns:a16="http://schemas.microsoft.com/office/drawing/2014/main" val="2677982763"/>
                  </a:ext>
                </a:extLst>
              </a:tr>
            </a:tbl>
          </a:graphicData>
        </a:graphic>
      </p:graphicFrame>
      <p:graphicFrame>
        <p:nvGraphicFramePr>
          <p:cNvPr id="5" name="Table 5">
            <a:extLst>
              <a:ext uri="{FF2B5EF4-FFF2-40B4-BE49-F238E27FC236}">
                <a16:creationId xmlns:a16="http://schemas.microsoft.com/office/drawing/2014/main" id="{2C4B555C-71C7-4FCE-9710-4A08A52FC4EB}"/>
              </a:ext>
            </a:extLst>
          </p:cNvPr>
          <p:cNvGraphicFramePr>
            <a:graphicFrameLocks noGrp="1"/>
          </p:cNvGraphicFramePr>
          <p:nvPr>
            <p:extLst>
              <p:ext uri="{D42A27DB-BD31-4B8C-83A1-F6EECF244321}">
                <p14:modId xmlns:p14="http://schemas.microsoft.com/office/powerpoint/2010/main" val="1433460091"/>
              </p:ext>
            </p:extLst>
          </p:nvPr>
        </p:nvGraphicFramePr>
        <p:xfrm>
          <a:off x="194528" y="143471"/>
          <a:ext cx="8701964" cy="581317"/>
        </p:xfrm>
        <a:graphic>
          <a:graphicData uri="http://schemas.openxmlformats.org/drawingml/2006/table">
            <a:tbl>
              <a:tblPr firstRow="1" bandRow="1">
                <a:tableStyleId>{8FD4443E-F989-4FC4-A0C8-D5A2AF1F390B}</a:tableStyleId>
              </a:tblPr>
              <a:tblGrid>
                <a:gridCol w="2175491">
                  <a:extLst>
                    <a:ext uri="{9D8B030D-6E8A-4147-A177-3AD203B41FA5}">
                      <a16:colId xmlns:a16="http://schemas.microsoft.com/office/drawing/2014/main" val="251904634"/>
                    </a:ext>
                  </a:extLst>
                </a:gridCol>
                <a:gridCol w="2175491">
                  <a:extLst>
                    <a:ext uri="{9D8B030D-6E8A-4147-A177-3AD203B41FA5}">
                      <a16:colId xmlns:a16="http://schemas.microsoft.com/office/drawing/2014/main" val="759666406"/>
                    </a:ext>
                  </a:extLst>
                </a:gridCol>
                <a:gridCol w="2175491">
                  <a:extLst>
                    <a:ext uri="{9D8B030D-6E8A-4147-A177-3AD203B41FA5}">
                      <a16:colId xmlns:a16="http://schemas.microsoft.com/office/drawing/2014/main" val="1888352704"/>
                    </a:ext>
                  </a:extLst>
                </a:gridCol>
                <a:gridCol w="2175491">
                  <a:extLst>
                    <a:ext uri="{9D8B030D-6E8A-4147-A177-3AD203B41FA5}">
                      <a16:colId xmlns:a16="http://schemas.microsoft.com/office/drawing/2014/main" val="2380750612"/>
                    </a:ext>
                  </a:extLst>
                </a:gridCol>
              </a:tblGrid>
              <a:tr h="581317">
                <a:tc>
                  <a:txBody>
                    <a:bodyPr/>
                    <a:lstStyle/>
                    <a:p>
                      <a:pPr algn="ctr"/>
                      <a:r>
                        <a:rPr lang="en-IN" dirty="0"/>
                        <a:t>DATASET</a:t>
                      </a:r>
                    </a:p>
                  </a:txBody>
                  <a:tcPr/>
                </a:tc>
                <a:tc>
                  <a:txBody>
                    <a:bodyPr/>
                    <a:lstStyle/>
                    <a:p>
                      <a:r>
                        <a:rPr lang="en-IN" dirty="0"/>
                        <a:t>CHARACTERISTICS</a:t>
                      </a:r>
                    </a:p>
                  </a:txBody>
                  <a:tcPr/>
                </a:tc>
                <a:tc>
                  <a:txBody>
                    <a:bodyPr/>
                    <a:lstStyle/>
                    <a:p>
                      <a:r>
                        <a:rPr lang="en-US" dirty="0"/>
                        <a:t>Name</a:t>
                      </a:r>
                      <a:endParaRPr lang="en-IN" dirty="0"/>
                    </a:p>
                  </a:txBody>
                  <a:tcPr/>
                </a:tc>
                <a:tc>
                  <a:txBody>
                    <a:bodyPr/>
                    <a:lstStyle/>
                    <a:p>
                      <a:r>
                        <a:rPr lang="en-US" dirty="0"/>
                        <a:t>technique</a:t>
                      </a:r>
                      <a:endParaRPr lang="en-IN" dirty="0"/>
                    </a:p>
                  </a:txBody>
                  <a:tcPr/>
                </a:tc>
                <a:extLst>
                  <a:ext uri="{0D108BD9-81ED-4DB2-BD59-A6C34878D82A}">
                    <a16:rowId xmlns:a16="http://schemas.microsoft.com/office/drawing/2014/main" val="1285275763"/>
                  </a:ext>
                </a:extLst>
              </a:tr>
            </a:tbl>
          </a:graphicData>
        </a:graphic>
      </p:graphicFrame>
      <p:cxnSp>
        <p:nvCxnSpPr>
          <p:cNvPr id="11" name="Straight Connector 10">
            <a:extLst>
              <a:ext uri="{FF2B5EF4-FFF2-40B4-BE49-F238E27FC236}">
                <a16:creationId xmlns:a16="http://schemas.microsoft.com/office/drawing/2014/main" id="{1D0B0386-F3F8-48A8-BF86-0F5D6E19A9C4}"/>
              </a:ext>
            </a:extLst>
          </p:cNvPr>
          <p:cNvCxnSpPr>
            <a:cxnSpLocks/>
          </p:cNvCxnSpPr>
          <p:nvPr/>
        </p:nvCxnSpPr>
        <p:spPr>
          <a:xfrm>
            <a:off x="4545510" y="1814623"/>
            <a:ext cx="213882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F7C0FB-904B-4F03-ACD1-82BC1A5A0F4A}"/>
              </a:ext>
            </a:extLst>
          </p:cNvPr>
          <p:cNvCxnSpPr>
            <a:cxnSpLocks/>
          </p:cNvCxnSpPr>
          <p:nvPr/>
        </p:nvCxnSpPr>
        <p:spPr>
          <a:xfrm>
            <a:off x="4572000" y="3030279"/>
            <a:ext cx="213882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8F4AFCE-C31D-4E71-A723-ECE624BE828B}"/>
              </a:ext>
            </a:extLst>
          </p:cNvPr>
          <p:cNvCxnSpPr>
            <a:cxnSpLocks/>
          </p:cNvCxnSpPr>
          <p:nvPr/>
        </p:nvCxnSpPr>
        <p:spPr>
          <a:xfrm>
            <a:off x="6710825" y="1814623"/>
            <a:ext cx="213882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45444F2-272B-4EDC-9908-9B9EC481E654}"/>
              </a:ext>
            </a:extLst>
          </p:cNvPr>
          <p:cNvCxnSpPr>
            <a:cxnSpLocks/>
          </p:cNvCxnSpPr>
          <p:nvPr/>
        </p:nvCxnSpPr>
        <p:spPr>
          <a:xfrm>
            <a:off x="6757667" y="3030279"/>
            <a:ext cx="213882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F24998-B2F5-4A51-BF61-3086D21730DC}"/>
              </a:ext>
            </a:extLst>
          </p:cNvPr>
          <p:cNvGraphicFramePr>
            <a:graphicFrameLocks noGrp="1"/>
          </p:cNvGraphicFramePr>
          <p:nvPr>
            <p:extLst>
              <p:ext uri="{D42A27DB-BD31-4B8C-83A1-F6EECF244321}">
                <p14:modId xmlns:p14="http://schemas.microsoft.com/office/powerpoint/2010/main" val="4088752597"/>
              </p:ext>
            </p:extLst>
          </p:nvPr>
        </p:nvGraphicFramePr>
        <p:xfrm>
          <a:off x="254381" y="789413"/>
          <a:ext cx="8725060" cy="3984695"/>
        </p:xfrm>
        <a:graphic>
          <a:graphicData uri="http://schemas.openxmlformats.org/drawingml/2006/table">
            <a:tbl>
              <a:tblPr firstRow="1" bandRow="1">
                <a:tableStyleId>{AF606853-7671-496A-8E4F-DF71F8EC918B}</a:tableStyleId>
              </a:tblPr>
              <a:tblGrid>
                <a:gridCol w="2181265">
                  <a:extLst>
                    <a:ext uri="{9D8B030D-6E8A-4147-A177-3AD203B41FA5}">
                      <a16:colId xmlns:a16="http://schemas.microsoft.com/office/drawing/2014/main" val="3770840569"/>
                    </a:ext>
                  </a:extLst>
                </a:gridCol>
                <a:gridCol w="2181265">
                  <a:extLst>
                    <a:ext uri="{9D8B030D-6E8A-4147-A177-3AD203B41FA5}">
                      <a16:colId xmlns:a16="http://schemas.microsoft.com/office/drawing/2014/main" val="3572821413"/>
                    </a:ext>
                  </a:extLst>
                </a:gridCol>
                <a:gridCol w="2181265">
                  <a:extLst>
                    <a:ext uri="{9D8B030D-6E8A-4147-A177-3AD203B41FA5}">
                      <a16:colId xmlns:a16="http://schemas.microsoft.com/office/drawing/2014/main" val="229696530"/>
                    </a:ext>
                  </a:extLst>
                </a:gridCol>
                <a:gridCol w="2181265">
                  <a:extLst>
                    <a:ext uri="{9D8B030D-6E8A-4147-A177-3AD203B41FA5}">
                      <a16:colId xmlns:a16="http://schemas.microsoft.com/office/drawing/2014/main" val="2351601424"/>
                    </a:ext>
                  </a:extLst>
                </a:gridCol>
              </a:tblGrid>
              <a:tr h="398469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sz="1400" b="0" i="0" u="none" strike="noStrike" cap="none" dirty="0">
                        <a:solidFill>
                          <a:schemeClr val="lt1"/>
                        </a:solidFill>
                        <a:effectLst/>
                        <a:latin typeface="+mn-lt"/>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a:solidFill>
                          <a:schemeClr val="lt1"/>
                        </a:solidFill>
                        <a:effectLst/>
                        <a:latin typeface="+mn-lt"/>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a:solidFill>
                          <a:schemeClr val="lt1"/>
                        </a:solidFill>
                        <a:effectLst/>
                        <a:latin typeface="+mn-lt"/>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a:solidFill>
                          <a:schemeClr val="lt1"/>
                        </a:solidFill>
                        <a:effectLst/>
                        <a:latin typeface="+mn-lt"/>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a:solidFill>
                          <a:schemeClr val="lt1"/>
                        </a:solidFill>
                        <a:effectLst/>
                        <a:latin typeface="+mn-lt"/>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a:solidFill>
                          <a:schemeClr val="lt1"/>
                        </a:solidFill>
                        <a:effectLst/>
                        <a:latin typeface="+mn-lt"/>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a:solidFill>
                          <a:schemeClr val="lt1"/>
                        </a:solidFill>
                        <a:effectLst/>
                        <a:latin typeface="+mn-lt"/>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sz="1400" b="0" i="0" u="none" strike="noStrike" cap="none" dirty="0">
                        <a:solidFill>
                          <a:schemeClr val="lt1"/>
                        </a:solidFill>
                        <a:effectLst/>
                        <a:latin typeface="+mn-lt"/>
                        <a:ea typeface="+mn-ea"/>
                        <a:cs typeface="+mn-cs"/>
                        <a:sym typeface="Arial"/>
                      </a:endParaRPr>
                    </a:p>
                    <a:p>
                      <a:pPr algn="ctr"/>
                      <a:r>
                        <a:rPr lang="en-IN" dirty="0"/>
                        <a:t>MPII (MPII Human Pose)</a:t>
                      </a:r>
                    </a:p>
                    <a:p>
                      <a:endParaRPr lang="en-IN" dirty="0"/>
                    </a:p>
                  </a:txBody>
                  <a:tcPr>
                    <a:solidFill>
                      <a:schemeClr val="tx1"/>
                    </a:solidFill>
                  </a:tcPr>
                </a:tc>
                <a:tc>
                  <a:txBody>
                    <a:bodyPr/>
                    <a:lstStyle/>
                    <a:p>
                      <a:r>
                        <a:rPr lang="en-IN" sz="1100" b="1" i="0" u="none" strike="noStrike" cap="none" dirty="0">
                          <a:solidFill>
                            <a:schemeClr val="lt1"/>
                          </a:solidFill>
                          <a:effectLst/>
                          <a:latin typeface="+mn-lt"/>
                          <a:ea typeface="+mn-ea"/>
                          <a:cs typeface="+mn-cs"/>
                          <a:sym typeface="Arial"/>
                        </a:rPr>
                        <a:t>The MPII Human Pose Dataset for single person pose estimation.</a:t>
                      </a:r>
                    </a:p>
                    <a:p>
                      <a:endParaRPr lang="en-IN" sz="1100" b="1" i="0" u="none" strike="noStrike" cap="none" dirty="0">
                        <a:solidFill>
                          <a:schemeClr val="lt1"/>
                        </a:solidFill>
                        <a:effectLst/>
                        <a:latin typeface="+mn-lt"/>
                        <a:ea typeface="+mn-ea"/>
                        <a:cs typeface="+mn-cs"/>
                        <a:sym typeface="Arial"/>
                      </a:endParaRPr>
                    </a:p>
                    <a:p>
                      <a:r>
                        <a:rPr lang="en-IN" sz="1100" b="1" i="0" u="none" strike="noStrike" cap="none" dirty="0">
                          <a:solidFill>
                            <a:schemeClr val="lt1"/>
                          </a:solidFill>
                          <a:effectLst/>
                          <a:latin typeface="+mn-lt"/>
                          <a:ea typeface="+mn-ea"/>
                          <a:cs typeface="+mn-cs"/>
                          <a:sym typeface="Arial"/>
                        </a:rPr>
                        <a:t>It consists of 25K images of which 15K are training samples, 3K are validation samples and 7K are testing samples.</a:t>
                      </a:r>
                    </a:p>
                    <a:p>
                      <a:endParaRPr lang="en-IN" sz="1100" b="1" i="0" u="none" strike="noStrike" cap="none" dirty="0">
                        <a:solidFill>
                          <a:schemeClr val="lt1"/>
                        </a:solidFill>
                        <a:effectLst/>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1" i="0" u="none" strike="noStrike" cap="none" dirty="0">
                          <a:solidFill>
                            <a:schemeClr val="lt1"/>
                          </a:solidFill>
                          <a:effectLst/>
                          <a:latin typeface="+mn-lt"/>
                          <a:ea typeface="+mn-ea"/>
                          <a:cs typeface="+mn-cs"/>
                          <a:sym typeface="Arial"/>
                        </a:rPr>
                        <a:t>The images are taken from YouTube videos covering 410 different human activities and the poses are manually annotated with up to 16 body joints.</a:t>
                      </a:r>
                    </a:p>
                  </a:txBody>
                  <a:tcPr>
                    <a:solidFill>
                      <a:schemeClr val="tx1"/>
                    </a:solidFill>
                  </a:tcPr>
                </a:tc>
                <a:tc>
                  <a:txBody>
                    <a:bodyPr/>
                    <a:lstStyle/>
                    <a:p>
                      <a:endParaRPr lang="en-US" sz="1100" b="1" dirty="0"/>
                    </a:p>
                    <a:p>
                      <a:r>
                        <a:rPr lang="en-US" sz="1100" b="1" dirty="0"/>
                        <a:t>4.U</a:t>
                      </a:r>
                      <a:r>
                        <a:rPr lang="en-IN" sz="1100" b="1" dirty="0" err="1"/>
                        <a:t>nified</a:t>
                      </a:r>
                      <a:r>
                        <a:rPr lang="en-IN" sz="1100" b="1" dirty="0"/>
                        <a:t> Human Pose Estimation in Single Images and Videos</a:t>
                      </a:r>
                    </a:p>
                    <a:p>
                      <a:endParaRPr lang="en-IN" sz="1100" b="1" dirty="0"/>
                    </a:p>
                    <a:p>
                      <a:endParaRPr lang="en-IN" sz="1100" b="1" dirty="0"/>
                    </a:p>
                    <a:p>
                      <a:endParaRPr lang="en-IN" sz="1100" b="1" dirty="0"/>
                    </a:p>
                    <a:p>
                      <a:endParaRPr lang="en-IN" sz="1100" b="1" dirty="0"/>
                    </a:p>
                    <a:p>
                      <a:endParaRPr lang="en-IN" sz="1100" b="1" dirty="0"/>
                    </a:p>
                    <a:p>
                      <a:r>
                        <a:rPr lang="en-IN" sz="1100" b="1" dirty="0"/>
                        <a:t>5.</a:t>
                      </a:r>
                      <a:r>
                        <a:rPr lang="en-US" sz="1100" dirty="0"/>
                        <a:t> </a:t>
                      </a:r>
                      <a:r>
                        <a:rPr lang="en-IN" sz="1100" dirty="0"/>
                        <a:t>3D Human Pose Estimation = 2D Pose Estimation + Matching</a:t>
                      </a:r>
                    </a:p>
                    <a:p>
                      <a:endParaRPr lang="en-US" sz="1100" b="1" dirty="0"/>
                    </a:p>
                    <a:p>
                      <a:endParaRPr lang="en-US" sz="1100" b="1" dirty="0"/>
                    </a:p>
                    <a:p>
                      <a:endParaRPr lang="en-US" sz="1100" b="1" dirty="0"/>
                    </a:p>
                    <a:p>
                      <a:endParaRPr lang="en-US" sz="1100" b="1" dirty="0"/>
                    </a:p>
                    <a:p>
                      <a:endParaRPr lang="en-US" sz="1100" b="1" dirty="0"/>
                    </a:p>
                    <a:p>
                      <a:r>
                        <a:rPr lang="en-US" sz="1100" b="1" dirty="0"/>
                        <a:t>6</a:t>
                      </a:r>
                      <a:r>
                        <a:rPr lang="en-IN" sz="1100" b="1" dirty="0"/>
                        <a:t>.</a:t>
                      </a:r>
                      <a:r>
                        <a:rPr lang="en-US" sz="1100" b="1" dirty="0"/>
                        <a:t> 2D/3D Pose Estimation and Action Recognition using Multitask Deep Learning</a:t>
                      </a:r>
                      <a:endParaRPr lang="en-IN" sz="1100" b="1" dirty="0"/>
                    </a:p>
                  </a:txBody>
                  <a:tcPr>
                    <a:solidFill>
                      <a:schemeClr val="bg2">
                        <a:lumMod val="50000"/>
                      </a:schemeClr>
                    </a:solidFill>
                  </a:tcPr>
                </a:tc>
                <a:tc>
                  <a:txBody>
                    <a:bodyPr/>
                    <a:lstStyle/>
                    <a:p>
                      <a:endParaRPr lang="en-IN" sz="1100" b="1" dirty="0"/>
                    </a:p>
                    <a:p>
                      <a:r>
                        <a:rPr lang="en-IN" sz="1100" b="1" dirty="0" err="1"/>
                        <a:t>CNN,Fully</a:t>
                      </a:r>
                      <a:r>
                        <a:rPr lang="en-IN" sz="1100" b="1" dirty="0"/>
                        <a:t> Convolutional Networks (FCN)</a:t>
                      </a:r>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r>
                        <a:rPr lang="en-IN" sz="1100" dirty="0"/>
                        <a:t>CNN, NN model, MPJPE</a:t>
                      </a:r>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r>
                        <a:rPr lang="en-IN" sz="1100" b="1" dirty="0"/>
                        <a:t>CNN</a:t>
                      </a:r>
                    </a:p>
                  </a:txBody>
                  <a:tcPr>
                    <a:solidFill>
                      <a:schemeClr val="accent2"/>
                    </a:solidFill>
                  </a:tcPr>
                </a:tc>
                <a:extLst>
                  <a:ext uri="{0D108BD9-81ED-4DB2-BD59-A6C34878D82A}">
                    <a16:rowId xmlns:a16="http://schemas.microsoft.com/office/drawing/2014/main" val="2495581523"/>
                  </a:ext>
                </a:extLst>
              </a:tr>
            </a:tbl>
          </a:graphicData>
        </a:graphic>
      </p:graphicFrame>
      <p:graphicFrame>
        <p:nvGraphicFramePr>
          <p:cNvPr id="7" name="Table 6">
            <a:extLst>
              <a:ext uri="{FF2B5EF4-FFF2-40B4-BE49-F238E27FC236}">
                <a16:creationId xmlns:a16="http://schemas.microsoft.com/office/drawing/2014/main" id="{1B0AC448-7012-4614-820E-56178B79B6F4}"/>
              </a:ext>
            </a:extLst>
          </p:cNvPr>
          <p:cNvGraphicFramePr>
            <a:graphicFrameLocks noGrp="1"/>
          </p:cNvGraphicFramePr>
          <p:nvPr>
            <p:extLst>
              <p:ext uri="{D42A27DB-BD31-4B8C-83A1-F6EECF244321}">
                <p14:modId xmlns:p14="http://schemas.microsoft.com/office/powerpoint/2010/main" val="1664441242"/>
              </p:ext>
            </p:extLst>
          </p:nvPr>
        </p:nvGraphicFramePr>
        <p:xfrm>
          <a:off x="254381" y="208096"/>
          <a:ext cx="8701964" cy="581317"/>
        </p:xfrm>
        <a:graphic>
          <a:graphicData uri="http://schemas.openxmlformats.org/drawingml/2006/table">
            <a:tbl>
              <a:tblPr firstRow="1" bandRow="1">
                <a:tableStyleId>{8FD4443E-F989-4FC4-A0C8-D5A2AF1F390B}</a:tableStyleId>
              </a:tblPr>
              <a:tblGrid>
                <a:gridCol w="2175491">
                  <a:extLst>
                    <a:ext uri="{9D8B030D-6E8A-4147-A177-3AD203B41FA5}">
                      <a16:colId xmlns:a16="http://schemas.microsoft.com/office/drawing/2014/main" val="3827890973"/>
                    </a:ext>
                  </a:extLst>
                </a:gridCol>
                <a:gridCol w="2175491">
                  <a:extLst>
                    <a:ext uri="{9D8B030D-6E8A-4147-A177-3AD203B41FA5}">
                      <a16:colId xmlns:a16="http://schemas.microsoft.com/office/drawing/2014/main" val="1242049817"/>
                    </a:ext>
                  </a:extLst>
                </a:gridCol>
                <a:gridCol w="2175491">
                  <a:extLst>
                    <a:ext uri="{9D8B030D-6E8A-4147-A177-3AD203B41FA5}">
                      <a16:colId xmlns:a16="http://schemas.microsoft.com/office/drawing/2014/main" val="1368680582"/>
                    </a:ext>
                  </a:extLst>
                </a:gridCol>
                <a:gridCol w="2175491">
                  <a:extLst>
                    <a:ext uri="{9D8B030D-6E8A-4147-A177-3AD203B41FA5}">
                      <a16:colId xmlns:a16="http://schemas.microsoft.com/office/drawing/2014/main" val="4241559261"/>
                    </a:ext>
                  </a:extLst>
                </a:gridCol>
              </a:tblGrid>
              <a:tr h="581317">
                <a:tc>
                  <a:txBody>
                    <a:bodyPr/>
                    <a:lstStyle/>
                    <a:p>
                      <a:pPr algn="ctr"/>
                      <a:r>
                        <a:rPr lang="en-IN" dirty="0"/>
                        <a:t>DATASET</a:t>
                      </a:r>
                    </a:p>
                  </a:txBody>
                  <a:tcPr/>
                </a:tc>
                <a:tc>
                  <a:txBody>
                    <a:bodyPr/>
                    <a:lstStyle/>
                    <a:p>
                      <a:r>
                        <a:rPr lang="en-IN" dirty="0"/>
                        <a:t>CHARACTERISTICS</a:t>
                      </a:r>
                    </a:p>
                  </a:txBody>
                  <a:tcPr/>
                </a:tc>
                <a:tc>
                  <a:txBody>
                    <a:bodyPr/>
                    <a:lstStyle/>
                    <a:p>
                      <a:r>
                        <a:rPr lang="en-US" dirty="0"/>
                        <a:t>Name</a:t>
                      </a:r>
                      <a:endParaRPr lang="en-IN" dirty="0"/>
                    </a:p>
                  </a:txBody>
                  <a:tcPr/>
                </a:tc>
                <a:tc>
                  <a:txBody>
                    <a:bodyPr/>
                    <a:lstStyle/>
                    <a:p>
                      <a:r>
                        <a:rPr lang="en-US" dirty="0"/>
                        <a:t>technique</a:t>
                      </a:r>
                      <a:endParaRPr lang="en-IN" dirty="0"/>
                    </a:p>
                  </a:txBody>
                  <a:tcPr/>
                </a:tc>
                <a:extLst>
                  <a:ext uri="{0D108BD9-81ED-4DB2-BD59-A6C34878D82A}">
                    <a16:rowId xmlns:a16="http://schemas.microsoft.com/office/drawing/2014/main" val="4143796214"/>
                  </a:ext>
                </a:extLst>
              </a:tr>
            </a:tbl>
          </a:graphicData>
        </a:graphic>
      </p:graphicFrame>
      <p:cxnSp>
        <p:nvCxnSpPr>
          <p:cNvPr id="4" name="Straight Connector 3">
            <a:extLst>
              <a:ext uri="{FF2B5EF4-FFF2-40B4-BE49-F238E27FC236}">
                <a16:creationId xmlns:a16="http://schemas.microsoft.com/office/drawing/2014/main" id="{20A90619-F62A-4073-B3BE-FBE708240908}"/>
              </a:ext>
            </a:extLst>
          </p:cNvPr>
          <p:cNvCxnSpPr/>
          <p:nvPr/>
        </p:nvCxnSpPr>
        <p:spPr>
          <a:xfrm>
            <a:off x="4642884" y="1885507"/>
            <a:ext cx="202018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51398AD-1A22-438A-BC3C-9736DCD5ABE4}"/>
              </a:ext>
            </a:extLst>
          </p:cNvPr>
          <p:cNvCxnSpPr>
            <a:cxnSpLocks/>
          </p:cNvCxnSpPr>
          <p:nvPr/>
        </p:nvCxnSpPr>
        <p:spPr>
          <a:xfrm>
            <a:off x="6663070" y="1885507"/>
            <a:ext cx="2316371"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E2046FE-A47B-424C-9523-1A1332F3F684}"/>
              </a:ext>
            </a:extLst>
          </p:cNvPr>
          <p:cNvCxnSpPr>
            <a:cxnSpLocks/>
          </p:cNvCxnSpPr>
          <p:nvPr/>
        </p:nvCxnSpPr>
        <p:spPr>
          <a:xfrm>
            <a:off x="4642884" y="3260651"/>
            <a:ext cx="433655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769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BD0DD236-9638-4379-986F-B040DD88FF64}"/>
              </a:ext>
            </a:extLst>
          </p:cNvPr>
          <p:cNvGraphicFramePr>
            <a:graphicFrameLocks noGrp="1"/>
          </p:cNvGraphicFramePr>
          <p:nvPr>
            <p:extLst>
              <p:ext uri="{D42A27DB-BD31-4B8C-83A1-F6EECF244321}">
                <p14:modId xmlns:p14="http://schemas.microsoft.com/office/powerpoint/2010/main" val="293734975"/>
              </p:ext>
            </p:extLst>
          </p:nvPr>
        </p:nvGraphicFramePr>
        <p:xfrm>
          <a:off x="382779" y="869145"/>
          <a:ext cx="8211208" cy="3936771"/>
        </p:xfrm>
        <a:graphic>
          <a:graphicData uri="http://schemas.openxmlformats.org/drawingml/2006/table">
            <a:tbl>
              <a:tblPr firstRow="1" bandRow="1">
                <a:tableStyleId>{AF606853-7671-496A-8E4F-DF71F8EC918B}</a:tableStyleId>
              </a:tblPr>
              <a:tblGrid>
                <a:gridCol w="2052802">
                  <a:extLst>
                    <a:ext uri="{9D8B030D-6E8A-4147-A177-3AD203B41FA5}">
                      <a16:colId xmlns:a16="http://schemas.microsoft.com/office/drawing/2014/main" val="1962396800"/>
                    </a:ext>
                  </a:extLst>
                </a:gridCol>
                <a:gridCol w="2052802">
                  <a:extLst>
                    <a:ext uri="{9D8B030D-6E8A-4147-A177-3AD203B41FA5}">
                      <a16:colId xmlns:a16="http://schemas.microsoft.com/office/drawing/2014/main" val="3113577041"/>
                    </a:ext>
                  </a:extLst>
                </a:gridCol>
                <a:gridCol w="2052802">
                  <a:extLst>
                    <a:ext uri="{9D8B030D-6E8A-4147-A177-3AD203B41FA5}">
                      <a16:colId xmlns:a16="http://schemas.microsoft.com/office/drawing/2014/main" val="1314809736"/>
                    </a:ext>
                  </a:extLst>
                </a:gridCol>
                <a:gridCol w="2052802">
                  <a:extLst>
                    <a:ext uri="{9D8B030D-6E8A-4147-A177-3AD203B41FA5}">
                      <a16:colId xmlns:a16="http://schemas.microsoft.com/office/drawing/2014/main" val="433993032"/>
                    </a:ext>
                  </a:extLst>
                </a:gridCol>
              </a:tblGrid>
              <a:tr h="3936771">
                <a:tc>
                  <a:txBody>
                    <a:bodyPr/>
                    <a:lstStyle/>
                    <a:p>
                      <a:pPr algn="ctr"/>
                      <a:endParaRPr lang="en-IN" dirty="0"/>
                    </a:p>
                    <a:p>
                      <a:pPr algn="ctr"/>
                      <a:endParaRPr lang="en-US" dirty="0"/>
                    </a:p>
                    <a:p>
                      <a:pPr algn="ctr"/>
                      <a:endParaRPr lang="en-US" dirty="0"/>
                    </a:p>
                    <a:p>
                      <a:pPr algn="ctr"/>
                      <a:endParaRPr lang="en-US" dirty="0"/>
                    </a:p>
                    <a:p>
                      <a:pPr algn="ctr"/>
                      <a:endParaRPr lang="en-IN" dirty="0"/>
                    </a:p>
                    <a:p>
                      <a:pPr algn="ctr"/>
                      <a:endParaRPr lang="en-IN"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sz="1400" b="1" i="0" u="none" strike="noStrike" cap="none" dirty="0">
                        <a:solidFill>
                          <a:schemeClr val="lt1"/>
                        </a:solidFill>
                        <a:effectLst/>
                        <a:latin typeface="+mn-lt"/>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err="1">
                          <a:solidFill>
                            <a:schemeClr val="lt1"/>
                          </a:solidFill>
                          <a:effectLst/>
                          <a:latin typeface="+mn-lt"/>
                          <a:ea typeface="+mn-ea"/>
                          <a:cs typeface="+mn-cs"/>
                          <a:sym typeface="Arial"/>
                        </a:rPr>
                        <a:t>PoseTrack</a:t>
                      </a:r>
                      <a:endParaRPr lang="en-IN" sz="1400" b="1" i="0" u="none" strike="noStrike" cap="none" dirty="0">
                        <a:solidFill>
                          <a:schemeClr val="lt1"/>
                        </a:solidFill>
                        <a:effectLst/>
                        <a:latin typeface="+mn-lt"/>
                        <a:ea typeface="+mn-ea"/>
                        <a:cs typeface="+mn-cs"/>
                        <a:sym typeface="Arial"/>
                      </a:endParaRPr>
                    </a:p>
                    <a:p>
                      <a:pPr algn="ctr"/>
                      <a:endParaRPr lang="en-IN" dirty="0"/>
                    </a:p>
                  </a:txBody>
                  <a:tcPr/>
                </a:tc>
                <a:tc>
                  <a:txBody>
                    <a:bodyPr/>
                    <a:lstStyle/>
                    <a:p>
                      <a:r>
                        <a:rPr lang="en-IN" sz="1100" b="1" i="0" u="none" strike="noStrike" cap="none" dirty="0">
                          <a:solidFill>
                            <a:schemeClr val="lt1"/>
                          </a:solidFill>
                          <a:effectLst/>
                          <a:latin typeface="+mn-lt"/>
                          <a:ea typeface="+mn-ea"/>
                          <a:cs typeface="+mn-cs"/>
                          <a:sym typeface="Arial"/>
                        </a:rPr>
                        <a:t>The </a:t>
                      </a:r>
                      <a:r>
                        <a:rPr lang="en-IN" sz="1100" b="1" i="0" u="none" strike="noStrike" cap="none" dirty="0" err="1">
                          <a:solidFill>
                            <a:schemeClr val="lt1"/>
                          </a:solidFill>
                          <a:effectLst/>
                          <a:latin typeface="+mn-lt"/>
                          <a:ea typeface="+mn-ea"/>
                          <a:cs typeface="+mn-cs"/>
                          <a:sym typeface="Arial"/>
                        </a:rPr>
                        <a:t>PoseTrack</a:t>
                      </a:r>
                      <a:r>
                        <a:rPr lang="en-IN" sz="1100" b="1" i="0" u="none" strike="noStrike" cap="none" dirty="0">
                          <a:solidFill>
                            <a:schemeClr val="lt1"/>
                          </a:solidFill>
                          <a:effectLst/>
                          <a:latin typeface="+mn-lt"/>
                          <a:ea typeface="+mn-ea"/>
                          <a:cs typeface="+mn-cs"/>
                          <a:sym typeface="Arial"/>
                        </a:rPr>
                        <a:t> dataset is a large-scale benchmark for multi-person pose estimation and tracking in videos.</a:t>
                      </a:r>
                    </a:p>
                    <a:p>
                      <a:endParaRPr lang="en-IN" sz="1100" b="1" i="0" u="none" strike="noStrike" cap="none" dirty="0">
                        <a:solidFill>
                          <a:schemeClr val="lt1"/>
                        </a:solidFill>
                        <a:effectLst/>
                        <a:latin typeface="+mn-lt"/>
                        <a:ea typeface="+mn-ea"/>
                        <a:cs typeface="+mn-cs"/>
                        <a:sym typeface="Arial"/>
                      </a:endParaRPr>
                    </a:p>
                    <a:p>
                      <a:r>
                        <a:rPr lang="en-IN" sz="1100" b="1" i="0" u="none" strike="noStrike" cap="none" dirty="0">
                          <a:solidFill>
                            <a:schemeClr val="lt1"/>
                          </a:solidFill>
                          <a:effectLst/>
                          <a:latin typeface="+mn-lt"/>
                          <a:ea typeface="+mn-ea"/>
                          <a:cs typeface="+mn-cs"/>
                          <a:sym typeface="Arial"/>
                        </a:rPr>
                        <a:t>It requires not only pose estimation in single frames, but also temporal tracking across frames. </a:t>
                      </a:r>
                    </a:p>
                    <a:p>
                      <a:endParaRPr lang="en-IN" sz="1100" b="1" i="0" u="none" strike="noStrike" cap="none" dirty="0">
                        <a:solidFill>
                          <a:schemeClr val="lt1"/>
                        </a:solidFill>
                        <a:effectLst/>
                        <a:latin typeface="+mn-lt"/>
                        <a:ea typeface="+mn-ea"/>
                        <a:cs typeface="+mn-cs"/>
                        <a:sym typeface="Arial"/>
                      </a:endParaRPr>
                    </a:p>
                    <a:p>
                      <a:r>
                        <a:rPr lang="en-IN" sz="1100" b="1" i="0" u="none" strike="noStrike" cap="none" dirty="0">
                          <a:solidFill>
                            <a:schemeClr val="lt1"/>
                          </a:solidFill>
                          <a:effectLst/>
                          <a:latin typeface="+mn-lt"/>
                          <a:ea typeface="+mn-ea"/>
                          <a:cs typeface="+mn-cs"/>
                          <a:sym typeface="Arial"/>
                        </a:rPr>
                        <a:t>It contains 514 videos including 66,374 frames in total, split into 300, 50 and 208 videos for training, validation and test set respectively. </a:t>
                      </a:r>
                    </a:p>
                  </a:txBody>
                  <a:tcPr/>
                </a:tc>
                <a:tc>
                  <a:txBody>
                    <a:bodyPr/>
                    <a:lstStyle/>
                    <a:p>
                      <a:endParaRPr lang="en-IN" sz="1100" dirty="0"/>
                    </a:p>
                    <a:p>
                      <a:r>
                        <a:rPr lang="en-IN" sz="1100" dirty="0"/>
                        <a:t>7.Recent Advances in Monocular 2D and 3D Human Pose Estimation: A Deep Learning Perspective</a:t>
                      </a:r>
                    </a:p>
                    <a:p>
                      <a:endParaRPr lang="en-US" sz="1100" dirty="0"/>
                    </a:p>
                    <a:p>
                      <a:endParaRPr lang="en-US" sz="1100" dirty="0"/>
                    </a:p>
                    <a:p>
                      <a:endParaRPr lang="en-US" sz="1100"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100" b="1"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t>8.</a:t>
                      </a:r>
                      <a:r>
                        <a:rPr lang="en-US" sz="1100" b="1" i="0" u="none" strike="noStrike" cap="none" dirty="0">
                          <a:solidFill>
                            <a:schemeClr val="lt1"/>
                          </a:solidFill>
                          <a:effectLst/>
                          <a:latin typeface="+mn-lt"/>
                          <a:ea typeface="+mn-ea"/>
                          <a:cs typeface="+mn-cs"/>
                          <a:sym typeface="Arial"/>
                        </a:rPr>
                        <a:t> </a:t>
                      </a:r>
                      <a:r>
                        <a:rPr lang="en-US" sz="1100" dirty="0" err="1"/>
                        <a:t>PoseTrack</a:t>
                      </a:r>
                      <a:r>
                        <a:rPr lang="en-US" sz="1100" dirty="0"/>
                        <a:t>: A Benchmark for Human Pose Estimation and Tracking</a:t>
                      </a:r>
                      <a:r>
                        <a:rPr lang="en-US" sz="1100" b="1" i="0" u="none" strike="noStrike" cap="none" dirty="0">
                          <a:solidFill>
                            <a:schemeClr val="lt1"/>
                          </a:solidFill>
                          <a:effectLst/>
                          <a:latin typeface="+mn-lt"/>
                          <a:ea typeface="+mn-ea"/>
                          <a:cs typeface="+mn-cs"/>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100" b="1" i="0" u="none" strike="noStrike" cap="none" dirty="0">
                        <a:solidFill>
                          <a:schemeClr val="lt1"/>
                        </a:solidFill>
                        <a:effectLst/>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100" b="1" i="0" u="none" strike="noStrike" cap="none" dirty="0">
                        <a:solidFill>
                          <a:schemeClr val="lt1"/>
                        </a:solidFill>
                        <a:effectLst/>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100" b="1" i="0" u="none" strike="noStrike" cap="none" dirty="0">
                        <a:solidFill>
                          <a:schemeClr val="lt1"/>
                        </a:solidFill>
                        <a:effectLst/>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100" b="1" i="0" u="none" strike="noStrike" cap="none" dirty="0">
                        <a:solidFill>
                          <a:schemeClr val="lt1"/>
                        </a:solidFill>
                        <a:effectLst/>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100" b="1" i="0" u="none" strike="noStrike" cap="none" dirty="0">
                        <a:solidFill>
                          <a:schemeClr val="lt1"/>
                        </a:solidFill>
                        <a:effectLst/>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1" i="0" u="none" strike="noStrike" cap="none" dirty="0">
                          <a:solidFill>
                            <a:schemeClr val="lt1"/>
                          </a:solidFill>
                          <a:effectLst/>
                          <a:latin typeface="+mn-lt"/>
                          <a:ea typeface="+mn-ea"/>
                          <a:cs typeface="+mn-cs"/>
                          <a:sym typeface="Arial"/>
                        </a:rPr>
                        <a:t>9.</a:t>
                      </a:r>
                      <a:r>
                        <a:rPr lang="en-US" sz="1100" dirty="0"/>
                        <a:t> Deep Learning-Based Human Pose Estimation: A Survey </a:t>
                      </a:r>
                      <a:endParaRPr lang="en-IN" sz="1100" dirty="0"/>
                    </a:p>
                  </a:txBody>
                  <a:tcPr>
                    <a:solidFill>
                      <a:schemeClr val="bg2">
                        <a:lumMod val="50000"/>
                      </a:schemeClr>
                    </a:solidFill>
                  </a:tcPr>
                </a:tc>
                <a:tc>
                  <a:txBody>
                    <a:bodyPr/>
                    <a:lstStyle/>
                    <a:p>
                      <a:endParaRPr lang="en-IN" sz="1100" dirty="0"/>
                    </a:p>
                    <a:p>
                      <a:endParaRPr lang="en-IN" sz="1100" dirty="0"/>
                    </a:p>
                    <a:p>
                      <a:r>
                        <a:rPr lang="en-IN" sz="1100" dirty="0"/>
                        <a:t>(DCNNs)deep convolutional neural </a:t>
                      </a:r>
                      <a:r>
                        <a:rPr lang="en-IN" sz="1100" dirty="0" err="1"/>
                        <a:t>networks,CNet</a:t>
                      </a:r>
                      <a:r>
                        <a:rPr lang="en-IN" sz="1100" dirty="0"/>
                        <a:t>, </a:t>
                      </a:r>
                      <a:r>
                        <a:rPr lang="en-IN" sz="1100" dirty="0" err="1"/>
                        <a:t>Rnet</a:t>
                      </a:r>
                      <a:endParaRPr lang="en-IN" sz="1100" dirty="0"/>
                    </a:p>
                    <a:p>
                      <a:endParaRPr lang="en-US" sz="1100" dirty="0"/>
                    </a:p>
                    <a:p>
                      <a:endParaRPr lang="en-US" sz="1100" dirty="0"/>
                    </a:p>
                    <a:p>
                      <a:endParaRPr lang="en-US" sz="1100" dirty="0"/>
                    </a:p>
                    <a:p>
                      <a:endParaRPr lang="en-US" sz="1100" dirty="0"/>
                    </a:p>
                    <a:p>
                      <a:endParaRPr lang="en-US" sz="1100" dirty="0"/>
                    </a:p>
                    <a:p>
                      <a:r>
                        <a:rPr lang="en-IN" sz="1100" dirty="0"/>
                        <a:t>ML-LAB, SOPT-PT, Mask-RCNN, PAF , </a:t>
                      </a:r>
                      <a:r>
                        <a:rPr lang="en-IN" sz="1100" dirty="0" err="1"/>
                        <a:t>DeeperCut</a:t>
                      </a:r>
                      <a:r>
                        <a:rPr lang="en-IN" sz="1100" dirty="0"/>
                        <a:t> </a:t>
                      </a:r>
                    </a:p>
                    <a:p>
                      <a:endParaRPr lang="en-US" sz="1100" dirty="0"/>
                    </a:p>
                    <a:p>
                      <a:endParaRPr lang="en-US" sz="1100" dirty="0"/>
                    </a:p>
                    <a:p>
                      <a:endParaRPr lang="en-US" sz="1100" dirty="0"/>
                    </a:p>
                    <a:p>
                      <a:endParaRPr lang="en-US" sz="1100" dirty="0"/>
                    </a:p>
                    <a:p>
                      <a:endParaRPr lang="en-US" sz="1100" dirty="0"/>
                    </a:p>
                    <a:p>
                      <a:endParaRPr lang="en-US" sz="1100" dirty="0"/>
                    </a:p>
                    <a:p>
                      <a:r>
                        <a:rPr lang="en-IN" sz="1100" dirty="0"/>
                        <a:t>CNN,</a:t>
                      </a:r>
                      <a:r>
                        <a:rPr lang="en-US" sz="1100" dirty="0"/>
                        <a:t> human-computer interaction, motion analysis, augmented reality (AR), virtual reality (VR)</a:t>
                      </a:r>
                    </a:p>
                  </a:txBody>
                  <a:tcPr>
                    <a:solidFill>
                      <a:schemeClr val="accent5"/>
                    </a:solidFill>
                  </a:tcPr>
                </a:tc>
                <a:extLst>
                  <a:ext uri="{0D108BD9-81ED-4DB2-BD59-A6C34878D82A}">
                    <a16:rowId xmlns:a16="http://schemas.microsoft.com/office/drawing/2014/main" val="2677982763"/>
                  </a:ext>
                </a:extLst>
              </a:tr>
            </a:tbl>
          </a:graphicData>
        </a:graphic>
      </p:graphicFrame>
      <p:graphicFrame>
        <p:nvGraphicFramePr>
          <p:cNvPr id="2" name="Table 1">
            <a:extLst>
              <a:ext uri="{FF2B5EF4-FFF2-40B4-BE49-F238E27FC236}">
                <a16:creationId xmlns:a16="http://schemas.microsoft.com/office/drawing/2014/main" id="{E1FF77CE-3019-4D83-B286-21A0888EE8D9}"/>
              </a:ext>
            </a:extLst>
          </p:cNvPr>
          <p:cNvGraphicFramePr>
            <a:graphicFrameLocks noGrp="1"/>
          </p:cNvGraphicFramePr>
          <p:nvPr>
            <p:extLst>
              <p:ext uri="{D42A27DB-BD31-4B8C-83A1-F6EECF244321}">
                <p14:modId xmlns:p14="http://schemas.microsoft.com/office/powerpoint/2010/main" val="3495273212"/>
              </p:ext>
            </p:extLst>
          </p:nvPr>
        </p:nvGraphicFramePr>
        <p:xfrm>
          <a:off x="382779" y="287829"/>
          <a:ext cx="8211208" cy="581317"/>
        </p:xfrm>
        <a:graphic>
          <a:graphicData uri="http://schemas.openxmlformats.org/drawingml/2006/table">
            <a:tbl>
              <a:tblPr firstRow="1" bandRow="1">
                <a:tableStyleId>{8FD4443E-F989-4FC4-A0C8-D5A2AF1F390B}</a:tableStyleId>
              </a:tblPr>
              <a:tblGrid>
                <a:gridCol w="2052802">
                  <a:extLst>
                    <a:ext uri="{9D8B030D-6E8A-4147-A177-3AD203B41FA5}">
                      <a16:colId xmlns:a16="http://schemas.microsoft.com/office/drawing/2014/main" val="3827890973"/>
                    </a:ext>
                  </a:extLst>
                </a:gridCol>
                <a:gridCol w="2052802">
                  <a:extLst>
                    <a:ext uri="{9D8B030D-6E8A-4147-A177-3AD203B41FA5}">
                      <a16:colId xmlns:a16="http://schemas.microsoft.com/office/drawing/2014/main" val="1242049817"/>
                    </a:ext>
                  </a:extLst>
                </a:gridCol>
                <a:gridCol w="2052802">
                  <a:extLst>
                    <a:ext uri="{9D8B030D-6E8A-4147-A177-3AD203B41FA5}">
                      <a16:colId xmlns:a16="http://schemas.microsoft.com/office/drawing/2014/main" val="1368680582"/>
                    </a:ext>
                  </a:extLst>
                </a:gridCol>
                <a:gridCol w="2052802">
                  <a:extLst>
                    <a:ext uri="{9D8B030D-6E8A-4147-A177-3AD203B41FA5}">
                      <a16:colId xmlns:a16="http://schemas.microsoft.com/office/drawing/2014/main" val="4241559261"/>
                    </a:ext>
                  </a:extLst>
                </a:gridCol>
              </a:tblGrid>
              <a:tr h="581317">
                <a:tc>
                  <a:txBody>
                    <a:bodyPr/>
                    <a:lstStyle/>
                    <a:p>
                      <a:pPr algn="ctr"/>
                      <a:r>
                        <a:rPr lang="en-IN" dirty="0"/>
                        <a:t>DATASET</a:t>
                      </a:r>
                    </a:p>
                  </a:txBody>
                  <a:tcPr/>
                </a:tc>
                <a:tc>
                  <a:txBody>
                    <a:bodyPr/>
                    <a:lstStyle/>
                    <a:p>
                      <a:r>
                        <a:rPr lang="en-IN" dirty="0"/>
                        <a:t>CHARACTERISTICS</a:t>
                      </a:r>
                    </a:p>
                  </a:txBody>
                  <a:tcPr/>
                </a:tc>
                <a:tc>
                  <a:txBody>
                    <a:bodyPr/>
                    <a:lstStyle/>
                    <a:p>
                      <a:r>
                        <a:rPr lang="en-US" dirty="0"/>
                        <a:t>Name</a:t>
                      </a:r>
                      <a:endParaRPr lang="en-IN" dirty="0"/>
                    </a:p>
                  </a:txBody>
                  <a:tcPr/>
                </a:tc>
                <a:tc>
                  <a:txBody>
                    <a:bodyPr/>
                    <a:lstStyle/>
                    <a:p>
                      <a:r>
                        <a:rPr lang="en-US" dirty="0"/>
                        <a:t>technique</a:t>
                      </a:r>
                      <a:endParaRPr lang="en-IN" dirty="0"/>
                    </a:p>
                  </a:txBody>
                  <a:tcPr/>
                </a:tc>
                <a:extLst>
                  <a:ext uri="{0D108BD9-81ED-4DB2-BD59-A6C34878D82A}">
                    <a16:rowId xmlns:a16="http://schemas.microsoft.com/office/drawing/2014/main" val="4143796214"/>
                  </a:ext>
                </a:extLst>
              </a:tr>
            </a:tbl>
          </a:graphicData>
        </a:graphic>
      </p:graphicFrame>
      <p:cxnSp>
        <p:nvCxnSpPr>
          <p:cNvPr id="8" name="Straight Connector 7">
            <a:extLst>
              <a:ext uri="{FF2B5EF4-FFF2-40B4-BE49-F238E27FC236}">
                <a16:creationId xmlns:a16="http://schemas.microsoft.com/office/drawing/2014/main" id="{8AE9C8E0-ECD5-431D-BFA9-975E9AF130B4}"/>
              </a:ext>
            </a:extLst>
          </p:cNvPr>
          <p:cNvCxnSpPr>
            <a:cxnSpLocks/>
          </p:cNvCxnSpPr>
          <p:nvPr/>
        </p:nvCxnSpPr>
        <p:spPr>
          <a:xfrm>
            <a:off x="4497572" y="1899684"/>
            <a:ext cx="2151321"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FAD328-D33E-4038-91CD-511C5FDE3991}"/>
              </a:ext>
            </a:extLst>
          </p:cNvPr>
          <p:cNvCxnSpPr/>
          <p:nvPr/>
        </p:nvCxnSpPr>
        <p:spPr>
          <a:xfrm>
            <a:off x="6573801" y="1899684"/>
            <a:ext cx="202018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23B49D2-A0A2-4B0F-9C52-41F1FFB19C4D}"/>
              </a:ext>
            </a:extLst>
          </p:cNvPr>
          <p:cNvCxnSpPr/>
          <p:nvPr/>
        </p:nvCxnSpPr>
        <p:spPr>
          <a:xfrm>
            <a:off x="4497572" y="3363433"/>
            <a:ext cx="202018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3D2387-4D06-453D-A68D-31AD355372A9}"/>
              </a:ext>
            </a:extLst>
          </p:cNvPr>
          <p:cNvCxnSpPr/>
          <p:nvPr/>
        </p:nvCxnSpPr>
        <p:spPr>
          <a:xfrm>
            <a:off x="6517758" y="3363433"/>
            <a:ext cx="202018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991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12CF0C-AAF2-4A3E-A732-D51860959118}"/>
              </a:ext>
            </a:extLst>
          </p:cNvPr>
          <p:cNvSpPr txBox="1"/>
          <p:nvPr/>
        </p:nvSpPr>
        <p:spPr>
          <a:xfrm>
            <a:off x="1175657" y="122500"/>
            <a:ext cx="5300770" cy="461665"/>
          </a:xfrm>
          <a:prstGeom prst="rect">
            <a:avLst/>
          </a:prstGeom>
          <a:noFill/>
        </p:spPr>
        <p:txBody>
          <a:bodyPr wrap="square" rtlCol="0">
            <a:spAutoFit/>
          </a:bodyPr>
          <a:lstStyle/>
          <a:p>
            <a:r>
              <a:rPr lang="en-US" sz="2400" dirty="0">
                <a:solidFill>
                  <a:schemeClr val="bg1"/>
                </a:solidFill>
              </a:rPr>
              <a:t>Publishers &amp; Dates</a:t>
            </a:r>
            <a:endParaRPr lang="en-IN" sz="2400" dirty="0">
              <a:solidFill>
                <a:schemeClr val="bg1"/>
              </a:solidFill>
            </a:endParaRPr>
          </a:p>
        </p:txBody>
      </p:sp>
      <p:sp>
        <p:nvSpPr>
          <p:cNvPr id="5" name="TextBox 4">
            <a:extLst>
              <a:ext uri="{FF2B5EF4-FFF2-40B4-BE49-F238E27FC236}">
                <a16:creationId xmlns:a16="http://schemas.microsoft.com/office/drawing/2014/main" id="{CB07B103-48E5-4A6B-89AA-3A71C3795079}"/>
              </a:ext>
            </a:extLst>
          </p:cNvPr>
          <p:cNvSpPr txBox="1"/>
          <p:nvPr/>
        </p:nvSpPr>
        <p:spPr>
          <a:xfrm>
            <a:off x="1106265" y="619795"/>
            <a:ext cx="7002833" cy="3970318"/>
          </a:xfrm>
          <a:prstGeom prst="rect">
            <a:avLst/>
          </a:prstGeom>
          <a:noFill/>
        </p:spPr>
        <p:txBody>
          <a:bodyPr wrap="square" rtlCol="0">
            <a:spAutoFit/>
          </a:bodyPr>
          <a:lstStyle/>
          <a:p>
            <a:r>
              <a:rPr lang="en-US" dirty="0">
                <a:solidFill>
                  <a:schemeClr val="bg1"/>
                </a:solidFill>
              </a:rPr>
              <a:t>1. </a:t>
            </a:r>
            <a:r>
              <a:rPr lang="en-US" dirty="0" err="1">
                <a:solidFill>
                  <a:schemeClr val="bg1"/>
                </a:solidFill>
              </a:rPr>
              <a:t>Zhe</a:t>
            </a:r>
            <a:r>
              <a:rPr lang="en-US" dirty="0">
                <a:solidFill>
                  <a:schemeClr val="bg1"/>
                </a:solidFill>
              </a:rPr>
              <a:t> Cao, Student Member, IEEE, </a:t>
            </a:r>
            <a:r>
              <a:rPr lang="en-US" dirty="0" err="1">
                <a:solidFill>
                  <a:schemeClr val="bg1"/>
                </a:solidFill>
              </a:rPr>
              <a:t>Gines</a:t>
            </a:r>
            <a:r>
              <a:rPr lang="en-US" dirty="0">
                <a:solidFill>
                  <a:schemeClr val="bg1"/>
                </a:solidFill>
              </a:rPr>
              <a:t> Hidalgo, Student Member, IEEE,</a:t>
            </a:r>
          </a:p>
          <a:p>
            <a:r>
              <a:rPr lang="en-US" dirty="0">
                <a:solidFill>
                  <a:schemeClr val="bg1"/>
                </a:solidFill>
              </a:rPr>
              <a:t>Tomas Simon, Shih-</a:t>
            </a:r>
            <a:r>
              <a:rPr lang="en-US" dirty="0" err="1">
                <a:solidFill>
                  <a:schemeClr val="bg1"/>
                </a:solidFill>
              </a:rPr>
              <a:t>En</a:t>
            </a:r>
            <a:r>
              <a:rPr lang="en-US" dirty="0">
                <a:solidFill>
                  <a:schemeClr val="bg1"/>
                </a:solidFill>
              </a:rPr>
              <a:t> Wei, and </a:t>
            </a:r>
            <a:r>
              <a:rPr lang="en-US" dirty="0" err="1">
                <a:solidFill>
                  <a:schemeClr val="bg1"/>
                </a:solidFill>
              </a:rPr>
              <a:t>Yaser</a:t>
            </a:r>
            <a:r>
              <a:rPr lang="en-US" dirty="0">
                <a:solidFill>
                  <a:schemeClr val="bg1"/>
                </a:solidFill>
              </a:rPr>
              <a:t> Sheikh ,  18 dec 2018</a:t>
            </a:r>
          </a:p>
          <a:p>
            <a:endParaRPr lang="en-US" dirty="0">
              <a:solidFill>
                <a:schemeClr val="bg1"/>
              </a:solidFill>
            </a:endParaRPr>
          </a:p>
          <a:p>
            <a:r>
              <a:rPr lang="en-US" dirty="0">
                <a:solidFill>
                  <a:schemeClr val="bg1"/>
                </a:solidFill>
              </a:rPr>
              <a:t>2. Osokin, Daniil. "Real-time 2d multi-person pose estimation on CPU: Lightweight </a:t>
            </a:r>
            <a:r>
              <a:rPr lang="en-US" dirty="0" err="1">
                <a:solidFill>
                  <a:schemeClr val="bg1"/>
                </a:solidFill>
              </a:rPr>
              <a:t>OpenPose</a:t>
            </a:r>
            <a:r>
              <a:rPr lang="en-US" dirty="0">
                <a:solidFill>
                  <a:schemeClr val="bg1"/>
                </a:solidFill>
              </a:rPr>
              <a:t>." </a:t>
            </a:r>
            <a:r>
              <a:rPr lang="en-US" dirty="0" err="1">
                <a:solidFill>
                  <a:schemeClr val="bg1"/>
                </a:solidFill>
              </a:rPr>
              <a:t>arXiv</a:t>
            </a:r>
            <a:r>
              <a:rPr lang="en-US" dirty="0">
                <a:solidFill>
                  <a:schemeClr val="bg1"/>
                </a:solidFill>
              </a:rPr>
              <a:t> preprint arXiv:1811.12004 (2018).</a:t>
            </a:r>
          </a:p>
          <a:p>
            <a:endParaRPr lang="en-US" dirty="0">
              <a:solidFill>
                <a:schemeClr val="bg1"/>
              </a:solidFill>
            </a:endParaRPr>
          </a:p>
          <a:p>
            <a:r>
              <a:rPr lang="en-US" dirty="0">
                <a:solidFill>
                  <a:schemeClr val="bg1"/>
                </a:solidFill>
              </a:rPr>
              <a:t>3.</a:t>
            </a:r>
            <a:r>
              <a:rPr lang="en-IN" dirty="0">
                <a:solidFill>
                  <a:schemeClr val="bg1"/>
                </a:solidFill>
              </a:rPr>
              <a:t> McNally, William, </a:t>
            </a:r>
            <a:r>
              <a:rPr lang="en-IN" dirty="0" err="1">
                <a:solidFill>
                  <a:schemeClr val="bg1"/>
                </a:solidFill>
              </a:rPr>
              <a:t>Kanav</a:t>
            </a:r>
            <a:r>
              <a:rPr lang="en-IN" dirty="0">
                <a:solidFill>
                  <a:schemeClr val="bg1"/>
                </a:solidFill>
              </a:rPr>
              <a:t> Vats, Alexander Wong, and John McPhee. "EvoPose2D: Pushing the boundaries of 2d human pose estimation using accelerated </a:t>
            </a:r>
            <a:r>
              <a:rPr lang="en-IN" dirty="0" err="1">
                <a:solidFill>
                  <a:schemeClr val="bg1"/>
                </a:solidFill>
              </a:rPr>
              <a:t>neuroevolution</a:t>
            </a:r>
            <a:r>
              <a:rPr lang="en-IN" dirty="0">
                <a:solidFill>
                  <a:schemeClr val="bg1"/>
                </a:solidFill>
              </a:rPr>
              <a:t> with weight transfer." IEEE Access 9 (2021): 139403-139414.</a:t>
            </a:r>
          </a:p>
          <a:p>
            <a:endParaRPr lang="en-IN" dirty="0">
              <a:solidFill>
                <a:schemeClr val="bg1"/>
              </a:solidFill>
            </a:endParaRPr>
          </a:p>
          <a:p>
            <a:r>
              <a:rPr lang="en-IN" dirty="0">
                <a:solidFill>
                  <a:schemeClr val="bg1"/>
                </a:solidFill>
              </a:rPr>
              <a:t>4. </a:t>
            </a:r>
            <a:r>
              <a:rPr lang="en-IN" dirty="0" err="1">
                <a:solidFill>
                  <a:schemeClr val="bg1"/>
                </a:solidFill>
              </a:rPr>
              <a:t>Artacho</a:t>
            </a:r>
            <a:r>
              <a:rPr lang="en-IN" dirty="0">
                <a:solidFill>
                  <a:schemeClr val="bg1"/>
                </a:solidFill>
              </a:rPr>
              <a:t>, Bruno, and Andreas Savakis. "</a:t>
            </a:r>
            <a:r>
              <a:rPr lang="en-IN" dirty="0" err="1">
                <a:solidFill>
                  <a:schemeClr val="bg1"/>
                </a:solidFill>
              </a:rPr>
              <a:t>Unipose</a:t>
            </a:r>
            <a:r>
              <a:rPr lang="en-IN" dirty="0">
                <a:solidFill>
                  <a:schemeClr val="bg1"/>
                </a:solidFill>
              </a:rPr>
              <a:t>: Unified human pose estimation in single images and videos." In Proceedings of the IEEE/CVF Conference on Computer Vision and Pattern Recognition, pp. 7035-7044. 2020.</a:t>
            </a:r>
          </a:p>
          <a:p>
            <a:endParaRPr lang="en-IN" dirty="0">
              <a:solidFill>
                <a:schemeClr val="bg1"/>
              </a:solidFill>
            </a:endParaRPr>
          </a:p>
          <a:p>
            <a:r>
              <a:rPr lang="en-US" dirty="0">
                <a:solidFill>
                  <a:schemeClr val="bg1"/>
                </a:solidFill>
              </a:rPr>
              <a:t>5.</a:t>
            </a:r>
            <a:r>
              <a:rPr lang="en-US" dirty="0"/>
              <a:t> </a:t>
            </a:r>
            <a:r>
              <a:rPr lang="en-US" dirty="0">
                <a:solidFill>
                  <a:schemeClr val="bg1"/>
                </a:solidFill>
              </a:rPr>
              <a:t>Chen, Ching-Hang, and Deva Ramanan. "3d human pose estimation= 2d pose estimation+ matching." In </a:t>
            </a:r>
            <a:r>
              <a:rPr lang="en-US" i="1" dirty="0">
                <a:solidFill>
                  <a:schemeClr val="bg1"/>
                </a:solidFill>
              </a:rPr>
              <a:t>Proceedings of the IEEE Conference on Computer Vision and Pattern Recognition</a:t>
            </a:r>
            <a:r>
              <a:rPr lang="en-US" dirty="0">
                <a:solidFill>
                  <a:schemeClr val="bg1"/>
                </a:solidFill>
              </a:rPr>
              <a:t>, pp. 7035-7043. 2017.</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1661910563"/>
      </p:ext>
    </p:extLst>
  </p:cSld>
  <p:clrMapOvr>
    <a:masterClrMapping/>
  </p:clrMapOvr>
</p:sld>
</file>

<file path=ppt/theme/theme1.xml><?xml version="1.0" encoding="utf-8"?>
<a:theme xmlns:a="http://schemas.openxmlformats.org/drawingml/2006/main" name="System Administrator Appreciation Day by Slidesgo">
  <a:themeElements>
    <a:clrScheme name="Simple Light">
      <a:dk1>
        <a:srgbClr val="050A12"/>
      </a:dk1>
      <a:lt1>
        <a:srgbClr val="FFFFFF"/>
      </a:lt1>
      <a:dk2>
        <a:srgbClr val="1F3D52"/>
      </a:dk2>
      <a:lt2>
        <a:srgbClr val="2F536D"/>
      </a:lt2>
      <a:accent1>
        <a:srgbClr val="142836"/>
      </a:accent1>
      <a:accent2>
        <a:srgbClr val="0C1A23"/>
      </a:accent2>
      <a:accent3>
        <a:srgbClr val="142836"/>
      </a:accent3>
      <a:accent4>
        <a:srgbClr val="5F8195"/>
      </a:accent4>
      <a:accent5>
        <a:srgbClr val="08151E"/>
      </a:accent5>
      <a:accent6>
        <a:srgbClr val="9FC3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1045</Words>
  <Application>Microsoft Office PowerPoint</Application>
  <PresentationFormat>On-screen Show (16:9)</PresentationFormat>
  <Paragraphs>186</Paragraphs>
  <Slides>12</Slides>
  <Notes>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12</vt:i4>
      </vt:variant>
    </vt:vector>
  </HeadingPairs>
  <TitlesOfParts>
    <vt:vector size="25" baseType="lpstr">
      <vt:lpstr>MS Gothic</vt:lpstr>
      <vt:lpstr>Avenir Next LT Pro</vt:lpstr>
      <vt:lpstr>Dosis</vt:lpstr>
      <vt:lpstr>Nunito Sans Black</vt:lpstr>
      <vt:lpstr>Nunito Sans</vt:lpstr>
      <vt:lpstr>Arial Narrow</vt:lpstr>
      <vt:lpstr>Source Sans Pro</vt:lpstr>
      <vt:lpstr>Arial</vt:lpstr>
      <vt:lpstr>Proxima Nova</vt:lpstr>
      <vt:lpstr>Lato</vt:lpstr>
      <vt:lpstr>Proxima Nova Semibold</vt:lpstr>
      <vt:lpstr>System Administrator Appreciation Day by Slidesgo</vt:lpstr>
      <vt:lpstr>Slidesgo Final Pages</vt:lpstr>
      <vt:lpstr>Multi Pose Estimation DATASETS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Semi-Supervised Human Pose Estimation DATASETS</dc:title>
  <dc:creator>YASHWANTH</dc:creator>
  <cp:lastModifiedBy>MANNE TEJASWINI SAI GAYATHRI .</cp:lastModifiedBy>
  <cp:revision>23</cp:revision>
  <dcterms:modified xsi:type="dcterms:W3CDTF">2022-02-04T08:15:19Z</dcterms:modified>
</cp:coreProperties>
</file>