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9" r:id="rId4"/>
    <p:sldId id="271" r:id="rId5"/>
    <p:sldId id="309" r:id="rId6"/>
    <p:sldId id="303" r:id="rId7"/>
    <p:sldId id="306" r:id="rId8"/>
    <p:sldId id="305" r:id="rId9"/>
    <p:sldId id="304" r:id="rId10"/>
    <p:sldId id="310" r:id="rId11"/>
    <p:sldId id="311" r:id="rId12"/>
    <p:sldId id="298" r:id="rId13"/>
    <p:sldId id="277" r:id="rId14"/>
  </p:sldIdLst>
  <p:sldSz cx="9144000" cy="5143500" type="screen16x9"/>
  <p:notesSz cx="6858000" cy="9144000"/>
  <p:embeddedFontLst>
    <p:embeddedFont>
      <p:font typeface="Algerian" panose="04020705040A02060702" pitchFamily="82" charset="0"/>
      <p:regular r:id="rId16"/>
    </p:embeddedFont>
    <p:embeddedFont>
      <p:font typeface="Amasis MT Pro Black" panose="02040A04050005020304" pitchFamily="18" charset="0"/>
      <p:bold r:id="rId17"/>
      <p:boldItalic r:id="rId18"/>
    </p:embeddedFont>
    <p:embeddedFont>
      <p:font typeface="Book Antiqua" panose="02040602050305030304" pitchFamily="18"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Slab" panose="020B0604020202020204" charset="0"/>
      <p:regular r:id="rId27"/>
      <p:bold r:id="rId28"/>
    </p:embeddedFont>
    <p:embeddedFont>
      <p:font typeface="Segoe UI Emoji" panose="020B0502040204020203" pitchFamily="34" charset="0"/>
      <p:regular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05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LH-IBCC/3.-Reward-Platform-Blockchain-Based-Issue-of-Customer-Loyalty-Points-"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2006009" y="1474381"/>
            <a:ext cx="5791200" cy="16161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6000" b="1" dirty="0">
                <a:solidFill>
                  <a:srgbClr val="000000"/>
                </a:solidFill>
                <a:effectLst/>
                <a:latin typeface="Times New Roman" panose="02020603050405020304" pitchFamily="18" charset="0"/>
                <a:ea typeface="Times New Roman" panose="02020603050405020304" pitchFamily="18" charset="0"/>
              </a:rPr>
              <a:t>  </a:t>
            </a:r>
            <a:r>
              <a:rPr lang="en-IN" sz="6000" b="1" dirty="0">
                <a:solidFill>
                  <a:srgbClr val="903059"/>
                </a:solidFill>
                <a:effectLst/>
                <a:latin typeface="Times New Roman" panose="02020603050405020304" pitchFamily="18" charset="0"/>
                <a:ea typeface="Times New Roman" panose="02020603050405020304" pitchFamily="18" charset="0"/>
              </a:rPr>
              <a:t>REWARD             PLATFORM</a:t>
            </a:r>
            <a:endParaRPr sz="19900" dirty="0">
              <a:solidFill>
                <a:srgbClr val="903059"/>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7;p15">
            <a:extLst>
              <a:ext uri="{FF2B5EF4-FFF2-40B4-BE49-F238E27FC236}">
                <a16:creationId xmlns:a16="http://schemas.microsoft.com/office/drawing/2014/main" id="{24E03D6A-9D34-9C0C-AB3C-0D3DFE80497C}"/>
              </a:ext>
            </a:extLst>
          </p:cNvPr>
          <p:cNvSpPr txBox="1">
            <a:spLocks/>
          </p:cNvSpPr>
          <p:nvPr/>
        </p:nvSpPr>
        <p:spPr>
          <a:xfrm>
            <a:off x="85821" y="127591"/>
            <a:ext cx="5740822" cy="7726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903059"/>
                </a:solidFill>
                <a:latin typeface="Times New Roman" panose="02020603050405020304" pitchFamily="18" charset="0"/>
                <a:cs typeface="Times New Roman" panose="02020603050405020304" pitchFamily="18" charset="0"/>
              </a:rPr>
              <a:t>FRONT-END:</a:t>
            </a:r>
          </a:p>
        </p:txBody>
      </p:sp>
      <p:pic>
        <p:nvPicPr>
          <p:cNvPr id="6" name="Picture 5">
            <a:extLst>
              <a:ext uri="{FF2B5EF4-FFF2-40B4-BE49-F238E27FC236}">
                <a16:creationId xmlns:a16="http://schemas.microsoft.com/office/drawing/2014/main" id="{9AC9E4A0-71C2-E82A-5581-1BA77B2B1FBC}"/>
              </a:ext>
            </a:extLst>
          </p:cNvPr>
          <p:cNvPicPr>
            <a:picLocks noChangeAspect="1"/>
          </p:cNvPicPr>
          <p:nvPr/>
        </p:nvPicPr>
        <p:blipFill>
          <a:blip r:embed="rId2"/>
          <a:stretch>
            <a:fillRect/>
          </a:stretch>
        </p:blipFill>
        <p:spPr>
          <a:xfrm>
            <a:off x="193180" y="1410586"/>
            <a:ext cx="4728362" cy="2511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F109662-DFDA-170C-EC8D-44EC6EFB11BD}"/>
              </a:ext>
            </a:extLst>
          </p:cNvPr>
          <p:cNvPicPr>
            <a:picLocks noChangeAspect="1"/>
          </p:cNvPicPr>
          <p:nvPr/>
        </p:nvPicPr>
        <p:blipFill rotWithShape="1">
          <a:blip r:embed="rId3"/>
          <a:srcRect l="1957" t="2587"/>
          <a:stretch/>
        </p:blipFill>
        <p:spPr>
          <a:xfrm>
            <a:off x="5124892" y="758456"/>
            <a:ext cx="3742098" cy="4022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094708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2BF6A-68F4-A206-BE3A-426E2ABE6957}"/>
              </a:ext>
            </a:extLst>
          </p:cNvPr>
          <p:cNvPicPr>
            <a:picLocks noChangeAspect="1"/>
          </p:cNvPicPr>
          <p:nvPr/>
        </p:nvPicPr>
        <p:blipFill>
          <a:blip r:embed="rId2"/>
          <a:stretch>
            <a:fillRect/>
          </a:stretch>
        </p:blipFill>
        <p:spPr>
          <a:xfrm>
            <a:off x="421984" y="327893"/>
            <a:ext cx="8256654" cy="43433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0891599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080521-A793-455B-A365-9240E1296F5B}"/>
              </a:ext>
            </a:extLst>
          </p:cNvPr>
          <p:cNvSpPr txBox="1">
            <a:spLocks/>
          </p:cNvSpPr>
          <p:nvPr/>
        </p:nvSpPr>
        <p:spPr>
          <a:xfrm>
            <a:off x="684026" y="617171"/>
            <a:ext cx="8938437" cy="702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903059"/>
                </a:solidFill>
                <a:latin typeface="Amasis MT Pro Black" panose="02040A04050005020304" pitchFamily="18" charset="0"/>
              </a:rPr>
              <a:t>CONCLUSION:</a:t>
            </a:r>
            <a:endParaRPr lang="en-IN" sz="2400" b="1" dirty="0">
              <a:solidFill>
                <a:srgbClr val="903059"/>
              </a:solidFill>
              <a:latin typeface="Amasis MT Pro Black" panose="02040A04050005020304" pitchFamily="18" charset="0"/>
            </a:endParaRPr>
          </a:p>
        </p:txBody>
      </p:sp>
      <p:sp>
        <p:nvSpPr>
          <p:cNvPr id="6" name="TextBox 5">
            <a:extLst>
              <a:ext uri="{FF2B5EF4-FFF2-40B4-BE49-F238E27FC236}">
                <a16:creationId xmlns:a16="http://schemas.microsoft.com/office/drawing/2014/main" id="{10C73425-B33C-616C-D482-7D1B2EF69A50}"/>
              </a:ext>
            </a:extLst>
          </p:cNvPr>
          <p:cNvSpPr txBox="1"/>
          <p:nvPr/>
        </p:nvSpPr>
        <p:spPr>
          <a:xfrm>
            <a:off x="783265" y="1457569"/>
            <a:ext cx="7332921" cy="2051972"/>
          </a:xfrm>
          <a:prstGeom prst="rect">
            <a:avLst/>
          </a:prstGeom>
          <a:noFill/>
        </p:spPr>
        <p:txBody>
          <a:bodyPr wrap="square">
            <a:sp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Cryptocurrencies are changing fast, and they’re changing the financial scenario at the same speed. Blockchain technology is one of the best mechanisms for redeeming digital rewards in the form of crypto assets. The ability to issue a desirable reward is crucial for those companies that want to succeed in the new era of digital money.</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056745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8" name="TextBox 7">
            <a:extLst>
              <a:ext uri="{FF2B5EF4-FFF2-40B4-BE49-F238E27FC236}">
                <a16:creationId xmlns:a16="http://schemas.microsoft.com/office/drawing/2014/main" id="{1EC6A2E6-0014-499F-B559-50FA8A941108}"/>
              </a:ext>
            </a:extLst>
          </p:cNvPr>
          <p:cNvSpPr txBox="1"/>
          <p:nvPr/>
        </p:nvSpPr>
        <p:spPr>
          <a:xfrm>
            <a:off x="1038448" y="923544"/>
            <a:ext cx="7644808" cy="3046988"/>
          </a:xfrm>
          <a:prstGeom prst="rect">
            <a:avLst/>
          </a:prstGeom>
          <a:noFill/>
        </p:spPr>
        <p:txBody>
          <a:bodyPr wrap="square">
            <a:spAutoFit/>
          </a:bodyPr>
          <a:lstStyle/>
          <a:p>
            <a:r>
              <a:rPr lang="en-US" sz="9600" b="1" dirty="0">
                <a:solidFill>
                  <a:schemeClr val="accent6">
                    <a:lumMod val="10000"/>
                  </a:schemeClr>
                </a:solidFill>
                <a:latin typeface="Algerian" panose="04020705040A02060702" pitchFamily="82" charset="0"/>
              </a:rPr>
              <a:t>THANK </a:t>
            </a:r>
          </a:p>
          <a:p>
            <a:r>
              <a:rPr lang="en-US" sz="9600" b="1" dirty="0">
                <a:solidFill>
                  <a:schemeClr val="accent6">
                    <a:lumMod val="10000"/>
                  </a:schemeClr>
                </a:solidFill>
                <a:latin typeface="Algerian" panose="04020705040A02060702" pitchFamily="82" charset="0"/>
              </a:rPr>
              <a:t>          YOU</a:t>
            </a:r>
            <a:endParaRPr lang="en-IN" sz="9600" b="1" dirty="0">
              <a:solidFill>
                <a:schemeClr val="accent6">
                  <a:lumMod val="10000"/>
                </a:schemeClr>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6" name="Google Shape;76;p13"/>
          <p:cNvSpPr txBox="1"/>
          <p:nvPr/>
        </p:nvSpPr>
        <p:spPr>
          <a:xfrm>
            <a:off x="552232" y="1209713"/>
            <a:ext cx="6011599" cy="2302800"/>
          </a:xfrm>
          <a:prstGeom prst="rect">
            <a:avLst/>
          </a:prstGeom>
          <a:noFill/>
          <a:ln>
            <a:noFill/>
          </a:ln>
        </p:spPr>
        <p:txBody>
          <a:bodyPr spcFirstLastPara="1" wrap="square" lIns="91425" tIns="91425" rIns="91425" bIns="91425" anchor="t" anchorCtr="0">
            <a:noAutofit/>
          </a:bodyPr>
          <a:lstStyle/>
          <a:p>
            <a:r>
              <a:rPr lang="en-IN" sz="2800" b="1" dirty="0">
                <a:solidFill>
                  <a:schemeClr val="accent6">
                    <a:lumMod val="25000"/>
                  </a:schemeClr>
                </a:solidFill>
                <a:latin typeface="Book Antiqua" panose="02040602050305030304" pitchFamily="18" charset="0"/>
              </a:rPr>
              <a:t>2010030436_K.DIMPLE</a:t>
            </a:r>
          </a:p>
          <a:p>
            <a:r>
              <a:rPr lang="en-IN" sz="2800" b="1" dirty="0">
                <a:solidFill>
                  <a:schemeClr val="accent6">
                    <a:lumMod val="25000"/>
                  </a:schemeClr>
                </a:solidFill>
                <a:latin typeface="Book Antiqua" panose="02040602050305030304" pitchFamily="18" charset="0"/>
              </a:rPr>
              <a:t>2010030438_K.SIRISHA</a:t>
            </a:r>
          </a:p>
        </p:txBody>
      </p:sp>
      <p:sp>
        <p:nvSpPr>
          <p:cNvPr id="7" name="Title 6">
            <a:extLst>
              <a:ext uri="{FF2B5EF4-FFF2-40B4-BE49-F238E27FC236}">
                <a16:creationId xmlns:a16="http://schemas.microsoft.com/office/drawing/2014/main" id="{E939739D-7CCB-4263-83A9-59EFBF5891A0}"/>
              </a:ext>
            </a:extLst>
          </p:cNvPr>
          <p:cNvSpPr txBox="1">
            <a:spLocks noGrp="1"/>
          </p:cNvSpPr>
          <p:nvPr>
            <p:ph type="title"/>
          </p:nvPr>
        </p:nvSpPr>
        <p:spPr>
          <a:xfrm>
            <a:off x="552233" y="409524"/>
            <a:ext cx="7572375" cy="800189"/>
          </a:xfrm>
          <a:prstGeom prst="rect">
            <a:avLst/>
          </a:prstGeom>
          <a:noFill/>
        </p:spPr>
        <p:txBody>
          <a:bodyPr wrap="square">
            <a:spAutoFit/>
          </a:bodyPr>
          <a:lstStyle/>
          <a:p>
            <a:r>
              <a:rPr lang="en-IN" sz="4000" dirty="0">
                <a:solidFill>
                  <a:schemeClr val="accent1">
                    <a:lumMod val="75000"/>
                  </a:schemeClr>
                </a:solidFill>
                <a:latin typeface="Algerian" panose="04020705040A02060702" pitchFamily="82" charset="0"/>
              </a:rPr>
              <a:t>TEAM MEMBERS:</a:t>
            </a:r>
            <a:endParaRPr lang="en-IN" sz="4000" dirty="0">
              <a:solidFill>
                <a:schemeClr val="accent1">
                  <a:lumMod val="75000"/>
                </a:schemeClr>
              </a:solidFill>
            </a:endParaRPr>
          </a:p>
        </p:txBody>
      </p:sp>
      <p:sp>
        <p:nvSpPr>
          <p:cNvPr id="8" name="Title 6">
            <a:extLst>
              <a:ext uri="{FF2B5EF4-FFF2-40B4-BE49-F238E27FC236}">
                <a16:creationId xmlns:a16="http://schemas.microsoft.com/office/drawing/2014/main" id="{D96F7455-309B-43A3-9CE5-8D6A10086C0B}"/>
              </a:ext>
            </a:extLst>
          </p:cNvPr>
          <p:cNvSpPr txBox="1">
            <a:spLocks/>
          </p:cNvSpPr>
          <p:nvPr/>
        </p:nvSpPr>
        <p:spPr>
          <a:xfrm>
            <a:off x="552233" y="2993867"/>
            <a:ext cx="7572375" cy="1415742"/>
          </a:xfrm>
          <a:prstGeom prst="rect">
            <a:avLst/>
          </a:prstGeom>
          <a:noFill/>
          <a:ln>
            <a:noFill/>
          </a:ln>
        </p:spPr>
        <p:txBody>
          <a:bodyPr spcFirstLastPara="1" wrap="square" lIns="91425" tIns="91425" rIns="91425" bIns="91425" anchor="b"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IN" sz="4000" dirty="0">
                <a:solidFill>
                  <a:schemeClr val="accent1">
                    <a:lumMod val="75000"/>
                  </a:schemeClr>
                </a:solidFill>
                <a:latin typeface="Algerian" panose="04020705040A02060702" pitchFamily="82" charset="0"/>
              </a:rPr>
              <a:t>GUIDED BY:</a:t>
            </a:r>
          </a:p>
          <a:p>
            <a:r>
              <a:rPr lang="en-IN" sz="4000" dirty="0"/>
              <a:t>                    </a:t>
            </a:r>
            <a:r>
              <a:rPr lang="en-IN" sz="2800" b="1" dirty="0" err="1">
                <a:solidFill>
                  <a:schemeClr val="accent6">
                    <a:lumMod val="25000"/>
                  </a:schemeClr>
                </a:solidFill>
                <a:latin typeface="Book Antiqua" panose="02040602050305030304" pitchFamily="18" charset="0"/>
              </a:rPr>
              <a:t>Dr.</a:t>
            </a:r>
            <a:r>
              <a:rPr lang="en-IN" sz="2800" b="1" dirty="0">
                <a:solidFill>
                  <a:schemeClr val="accent6">
                    <a:lumMod val="25000"/>
                  </a:schemeClr>
                </a:solidFill>
                <a:latin typeface="Book Antiqua" panose="02040602050305030304" pitchFamily="18" charset="0"/>
              </a:rPr>
              <a:t> P Lalitha Surya Kumari</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417355" y="517451"/>
            <a:ext cx="7059259" cy="7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PROBLEM STATEMENT:</a:t>
            </a:r>
            <a:endParaRPr sz="3200" dirty="0"/>
          </a:p>
        </p:txBody>
      </p:sp>
      <p:sp>
        <p:nvSpPr>
          <p:cNvPr id="98" name="Google Shape;98;p15"/>
          <p:cNvSpPr txBox="1">
            <a:spLocks noGrp="1"/>
          </p:cNvSpPr>
          <p:nvPr>
            <p:ph type="subTitle" idx="1"/>
          </p:nvPr>
        </p:nvSpPr>
        <p:spPr>
          <a:xfrm>
            <a:off x="567070" y="1440211"/>
            <a:ext cx="8520224" cy="1423489"/>
          </a:xfrm>
          <a:prstGeom prst="rect">
            <a:avLst/>
          </a:prstGeom>
        </p:spPr>
        <p:txBody>
          <a:bodyPr spcFirstLastPara="1" wrap="square" lIns="91425" tIns="91425" rIns="91425" bIns="91425" anchor="t" anchorCtr="0">
            <a:noAutofit/>
          </a:bodyPr>
          <a:lstStyle/>
          <a:p>
            <a:pPr marL="0" indent="0"/>
            <a:r>
              <a:rPr lang="en-IN" sz="2400" dirty="0">
                <a:solidFill>
                  <a:srgbClr val="303030"/>
                </a:solidFill>
                <a:effectLst/>
                <a:latin typeface="Times New Roman" panose="02020603050405020304" pitchFamily="18" charset="0"/>
                <a:ea typeface="Times New Roman" panose="02020603050405020304" pitchFamily="18" charset="0"/>
                <a:cs typeface="Times New Roman" panose="02020603050405020304" pitchFamily="18" charset="0"/>
              </a:rPr>
              <a:t>Rewards Platform is a Blockchain-based solution for keeping track of customer reward points, creating a shared transaction ledger between all involved brands.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800" dirty="0">
              <a:solidFill>
                <a:srgbClr val="00FFFF"/>
              </a:solidFill>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4" name="TextBox 3">
            <a:extLst>
              <a:ext uri="{FF2B5EF4-FFF2-40B4-BE49-F238E27FC236}">
                <a16:creationId xmlns:a16="http://schemas.microsoft.com/office/drawing/2014/main" id="{F6015285-1CC9-4161-A62D-426CC6A43549}"/>
              </a:ext>
            </a:extLst>
          </p:cNvPr>
          <p:cNvSpPr txBox="1"/>
          <p:nvPr/>
        </p:nvSpPr>
        <p:spPr>
          <a:xfrm>
            <a:off x="286368" y="475938"/>
            <a:ext cx="5775343" cy="707886"/>
          </a:xfrm>
          <a:prstGeom prst="rect">
            <a:avLst/>
          </a:prstGeom>
          <a:noFill/>
        </p:spPr>
        <p:txBody>
          <a:bodyPr wrap="square">
            <a:spAutoFit/>
          </a:bodyPr>
          <a:lstStyle/>
          <a:p>
            <a:r>
              <a:rPr lang="en-US" sz="4000" b="1" dirty="0">
                <a:solidFill>
                  <a:schemeClr val="accent6">
                    <a:lumMod val="10000"/>
                  </a:schemeClr>
                </a:solidFill>
                <a:latin typeface="Amasis MT Pro Black" panose="02040A04050005020304" pitchFamily="18" charset="0"/>
              </a:rPr>
              <a:t>GITHUB COMMITS:</a:t>
            </a:r>
            <a:endParaRPr lang="en-IN" sz="4000" b="1" dirty="0">
              <a:solidFill>
                <a:schemeClr val="accent6">
                  <a:lumMod val="10000"/>
                </a:schemeClr>
              </a:solidFill>
              <a:latin typeface="Amasis MT Pro Black" panose="02040A04050005020304" pitchFamily="18" charset="0"/>
            </a:endParaRPr>
          </a:p>
        </p:txBody>
      </p:sp>
      <p:sp>
        <p:nvSpPr>
          <p:cNvPr id="5" name="TextBox 4">
            <a:extLst>
              <a:ext uri="{FF2B5EF4-FFF2-40B4-BE49-F238E27FC236}">
                <a16:creationId xmlns:a16="http://schemas.microsoft.com/office/drawing/2014/main" id="{0BD463A6-5E72-C993-993D-14EEAD16F5B8}"/>
              </a:ext>
            </a:extLst>
          </p:cNvPr>
          <p:cNvSpPr txBox="1"/>
          <p:nvPr/>
        </p:nvSpPr>
        <p:spPr>
          <a:xfrm>
            <a:off x="350163" y="1191951"/>
            <a:ext cx="8049739"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hlinkClick r:id="rId3"/>
              </a:rPr>
              <a:t>KLH-IBCC/3.-Reward-Platform-Blockchain-Based-Issue-of-Customer-Loyalty-Points- (github.com)</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87C450-E995-105B-2EA1-0B4FB6466430}"/>
              </a:ext>
            </a:extLst>
          </p:cNvPr>
          <p:cNvPicPr>
            <a:picLocks noChangeAspect="1"/>
          </p:cNvPicPr>
          <p:nvPr/>
        </p:nvPicPr>
        <p:blipFill rotWithShape="1">
          <a:blip r:embed="rId4"/>
          <a:srcRect l="7005" t="14335" r="14423" b="18171"/>
          <a:stretch/>
        </p:blipFill>
        <p:spPr>
          <a:xfrm>
            <a:off x="1701207" y="2385018"/>
            <a:ext cx="5172731" cy="216571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6587FA-414C-8052-9493-426B9AB9D40C}"/>
              </a:ext>
            </a:extLst>
          </p:cNvPr>
          <p:cNvSpPr>
            <a:spLocks noGrp="1"/>
          </p:cNvSpPr>
          <p:nvPr>
            <p:ph type="ctrTitle"/>
          </p:nvPr>
        </p:nvSpPr>
        <p:spPr>
          <a:xfrm>
            <a:off x="262270" y="684450"/>
            <a:ext cx="6903704" cy="548927"/>
          </a:xfrm>
        </p:spPr>
        <p:txBody>
          <a:bodyPr/>
          <a:lstStyle/>
          <a:p>
            <a:r>
              <a:rPr lang="en-US" dirty="0"/>
              <a:t>METAMASK</a:t>
            </a:r>
            <a:endParaRPr lang="en-IN" dirty="0"/>
          </a:p>
        </p:txBody>
      </p:sp>
      <p:sp>
        <p:nvSpPr>
          <p:cNvPr id="4" name="Subtitle 3">
            <a:extLst>
              <a:ext uri="{FF2B5EF4-FFF2-40B4-BE49-F238E27FC236}">
                <a16:creationId xmlns:a16="http://schemas.microsoft.com/office/drawing/2014/main" id="{396906ED-E949-2287-7684-8364599B102A}"/>
              </a:ext>
            </a:extLst>
          </p:cNvPr>
          <p:cNvSpPr>
            <a:spLocks noGrp="1"/>
          </p:cNvSpPr>
          <p:nvPr>
            <p:ph type="subTitle" idx="1"/>
          </p:nvPr>
        </p:nvSpPr>
        <p:spPr>
          <a:xfrm>
            <a:off x="155944" y="1708298"/>
            <a:ext cx="8988056" cy="1346790"/>
          </a:xfrm>
        </p:spPr>
        <p:txBody>
          <a:bodyPr/>
          <a:lstStyle/>
          <a:p>
            <a:pPr algn="just">
              <a:buFont typeface="Arial" panose="020B0604020202020204" pitchFamily="34" charset="0"/>
              <a:buChar char="•"/>
            </a:pPr>
            <a:r>
              <a:rPr lang="en-US" sz="2400" b="1" dirty="0" err="1">
                <a:latin typeface="Segoe UI Emoji" panose="020B0502040204020203" pitchFamily="34" charset="0"/>
                <a:ea typeface="Segoe UI Emoji" panose="020B0502040204020203" pitchFamily="34" charset="0"/>
              </a:rPr>
              <a:t>MetaMask</a:t>
            </a:r>
            <a:r>
              <a:rPr lang="en-US" sz="2400" b="1" dirty="0">
                <a:latin typeface="Segoe UI Emoji" panose="020B0502040204020203" pitchFamily="34" charset="0"/>
                <a:ea typeface="Segoe UI Emoji" panose="020B0502040204020203" pitchFamily="34" charset="0"/>
              </a:rPr>
              <a:t> is a cryptocurrency wallet that enables users to store Ether and other ERC-20 tokens.</a:t>
            </a:r>
          </a:p>
          <a:p>
            <a:pPr algn="just">
              <a:buFont typeface="Arial" panose="020B0604020202020204" pitchFamily="34" charset="0"/>
              <a:buChar char="•"/>
            </a:pPr>
            <a:endParaRPr lang="en-US" sz="2400" b="1" dirty="0">
              <a:latin typeface="Segoe UI Emoji" panose="020B0502040204020203" pitchFamily="34" charset="0"/>
              <a:ea typeface="Segoe UI Emoji" panose="020B0502040204020203" pitchFamily="34" charset="0"/>
            </a:endParaRPr>
          </a:p>
          <a:p>
            <a:pPr>
              <a:buFont typeface="Arial" panose="020B0604020202020204" pitchFamily="34" charset="0"/>
              <a:buChar char="•"/>
            </a:pPr>
            <a:r>
              <a:rPr lang="en-US" sz="2400" b="1" dirty="0">
                <a:latin typeface="Segoe UI Emoji" panose="020B0502040204020203" pitchFamily="34" charset="0"/>
                <a:ea typeface="Segoe UI Emoji" panose="020B0502040204020203" pitchFamily="34" charset="0"/>
              </a:rPr>
              <a:t>The wallet can also be used to interact with decentralized applications, or </a:t>
            </a:r>
            <a:r>
              <a:rPr lang="en-US" sz="2400" b="1" dirty="0" err="1">
                <a:latin typeface="Segoe UI Emoji" panose="020B0502040204020203" pitchFamily="34" charset="0"/>
                <a:ea typeface="Segoe UI Emoji" panose="020B0502040204020203" pitchFamily="34" charset="0"/>
              </a:rPr>
              <a:t>dapps</a:t>
            </a:r>
            <a:r>
              <a:rPr lang="en-US" sz="2000" b="1" dirty="0">
                <a:latin typeface="Segoe UI Emoji" panose="020B0502040204020203" pitchFamily="34" charset="0"/>
                <a:ea typeface="Segoe UI Emoji" panose="020B0502040204020203" pitchFamily="34" charset="0"/>
              </a:rPr>
              <a:t>.</a:t>
            </a:r>
          </a:p>
          <a:p>
            <a:pPr>
              <a:buFont typeface="Arial" panose="020B0604020202020204" pitchFamily="34" charset="0"/>
              <a:buChar char="•"/>
            </a:pPr>
            <a:endParaRPr lang="en-US" sz="2000" b="1" dirty="0">
              <a:latin typeface="Segoe UI Emoji" panose="020B0502040204020203" pitchFamily="34" charset="0"/>
              <a:ea typeface="Segoe UI Emoji" panose="020B0502040204020203" pitchFamily="34" charset="0"/>
            </a:endParaRPr>
          </a:p>
          <a:p>
            <a:pPr>
              <a:buFont typeface="Arial" panose="020B0604020202020204" pitchFamily="34" charset="0"/>
              <a:buChar char="•"/>
            </a:pPr>
            <a:r>
              <a:rPr lang="en-US" sz="2000" b="1" dirty="0">
                <a:latin typeface="Segoe UI Emoji" panose="020B0502040204020203" pitchFamily="34" charset="0"/>
                <a:ea typeface="Segoe UI Emoji" panose="020B0502040204020203" pitchFamily="34" charset="0"/>
              </a:rPr>
              <a:t>Setting Up the tool is shown below.</a:t>
            </a:r>
            <a:endParaRPr lang="en-IN" sz="2000" b="1"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63199804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8296E2-57F2-4E50-B86F-0B0B81F3E75F}"/>
              </a:ext>
            </a:extLst>
          </p:cNvPr>
          <p:cNvPicPr>
            <a:picLocks noChangeAspect="1"/>
          </p:cNvPicPr>
          <p:nvPr/>
        </p:nvPicPr>
        <p:blipFill>
          <a:blip r:embed="rId2"/>
          <a:stretch>
            <a:fillRect/>
          </a:stretch>
        </p:blipFill>
        <p:spPr>
          <a:xfrm>
            <a:off x="329528" y="184298"/>
            <a:ext cx="4093617" cy="2272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id="{499FA9FC-962C-B6D7-056D-FD9B3377B411}"/>
              </a:ext>
            </a:extLst>
          </p:cNvPr>
          <p:cNvPicPr>
            <a:picLocks noChangeAspect="1"/>
          </p:cNvPicPr>
          <p:nvPr/>
        </p:nvPicPr>
        <p:blipFill>
          <a:blip r:embed="rId3"/>
          <a:stretch>
            <a:fillRect/>
          </a:stretch>
        </p:blipFill>
        <p:spPr>
          <a:xfrm>
            <a:off x="4664149" y="184297"/>
            <a:ext cx="4040372" cy="22727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010CE5E-657D-2806-464B-FAA58F4CCEDB}"/>
              </a:ext>
            </a:extLst>
          </p:cNvPr>
          <p:cNvPicPr>
            <a:picLocks noChangeAspect="1"/>
          </p:cNvPicPr>
          <p:nvPr/>
        </p:nvPicPr>
        <p:blipFill>
          <a:blip r:embed="rId4"/>
          <a:stretch>
            <a:fillRect/>
          </a:stretch>
        </p:blipFill>
        <p:spPr>
          <a:xfrm>
            <a:off x="329527" y="2629787"/>
            <a:ext cx="4093617" cy="224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8940437-ABE8-63B9-ED02-5B3D9DF1864F}"/>
              </a:ext>
            </a:extLst>
          </p:cNvPr>
          <p:cNvPicPr>
            <a:picLocks noChangeAspect="1"/>
          </p:cNvPicPr>
          <p:nvPr/>
        </p:nvPicPr>
        <p:blipFill>
          <a:blip r:embed="rId5"/>
          <a:stretch>
            <a:fillRect/>
          </a:stretch>
        </p:blipFill>
        <p:spPr>
          <a:xfrm>
            <a:off x="4664148" y="2629787"/>
            <a:ext cx="4040371" cy="2247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4839813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7;p15">
            <a:extLst>
              <a:ext uri="{FF2B5EF4-FFF2-40B4-BE49-F238E27FC236}">
                <a16:creationId xmlns:a16="http://schemas.microsoft.com/office/drawing/2014/main" id="{C1EE121A-C27B-22B3-A563-A086F23F14DA}"/>
              </a:ext>
            </a:extLst>
          </p:cNvPr>
          <p:cNvSpPr txBox="1">
            <a:spLocks/>
          </p:cNvSpPr>
          <p:nvPr/>
        </p:nvSpPr>
        <p:spPr>
          <a:xfrm>
            <a:off x="149617" y="800986"/>
            <a:ext cx="8803467" cy="7726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chemeClr val="accent5">
                    <a:lumMod val="25000"/>
                  </a:schemeClr>
                </a:solidFill>
                <a:latin typeface="Times New Roman" panose="02020603050405020304" pitchFamily="18" charset="0"/>
                <a:cs typeface="Times New Roman" panose="02020603050405020304" pitchFamily="18" charset="0"/>
              </a:rPr>
              <a:t>TRANSACTIONS:</a:t>
            </a:r>
          </a:p>
          <a:p>
            <a:endParaRPr lang="en-US" sz="3200" b="1" dirty="0">
              <a:solidFill>
                <a:schemeClr val="accent5">
                  <a:lumMod val="25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CONNECTING GANACHE WITH </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MetaMask</a:t>
            </a:r>
            <a:r>
              <a:rPr lang="en-US" sz="2000" b="1" dirty="0">
                <a:solidFill>
                  <a:schemeClr val="accent2">
                    <a:lumMod val="75000"/>
                  </a:schemeClr>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358919D6-C572-7631-1635-876C5AB9DDBC}"/>
              </a:ext>
            </a:extLst>
          </p:cNvPr>
          <p:cNvPicPr>
            <a:picLocks noChangeAspect="1"/>
          </p:cNvPicPr>
          <p:nvPr/>
        </p:nvPicPr>
        <p:blipFill>
          <a:blip r:embed="rId2"/>
          <a:stretch>
            <a:fillRect/>
          </a:stretch>
        </p:blipFill>
        <p:spPr>
          <a:xfrm>
            <a:off x="324018" y="1998921"/>
            <a:ext cx="4177140" cy="2575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98F52F95-6A17-234C-995C-2419053B786E}"/>
              </a:ext>
            </a:extLst>
          </p:cNvPr>
          <p:cNvPicPr>
            <a:picLocks noChangeAspect="1"/>
          </p:cNvPicPr>
          <p:nvPr/>
        </p:nvPicPr>
        <p:blipFill>
          <a:blip r:embed="rId3"/>
          <a:stretch>
            <a:fillRect/>
          </a:stretch>
        </p:blipFill>
        <p:spPr>
          <a:xfrm>
            <a:off x="4642841" y="1998921"/>
            <a:ext cx="4177141" cy="25750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9046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7;p15">
            <a:extLst>
              <a:ext uri="{FF2B5EF4-FFF2-40B4-BE49-F238E27FC236}">
                <a16:creationId xmlns:a16="http://schemas.microsoft.com/office/drawing/2014/main" id="{3CFC5387-55EA-15D4-4041-B7DA95BAD782}"/>
              </a:ext>
            </a:extLst>
          </p:cNvPr>
          <p:cNvSpPr txBox="1">
            <a:spLocks/>
          </p:cNvSpPr>
          <p:nvPr/>
        </p:nvSpPr>
        <p:spPr>
          <a:xfrm>
            <a:off x="85821" y="127591"/>
            <a:ext cx="5740822" cy="77263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903059"/>
                </a:solidFill>
                <a:latin typeface="Times New Roman" panose="02020603050405020304" pitchFamily="18" charset="0"/>
                <a:cs typeface="Times New Roman" panose="02020603050405020304" pitchFamily="18" charset="0"/>
              </a:rPr>
              <a:t>TRANSACTIONS:</a:t>
            </a:r>
          </a:p>
        </p:txBody>
      </p:sp>
      <p:pic>
        <p:nvPicPr>
          <p:cNvPr id="6" name="Picture 5">
            <a:extLst>
              <a:ext uri="{FF2B5EF4-FFF2-40B4-BE49-F238E27FC236}">
                <a16:creationId xmlns:a16="http://schemas.microsoft.com/office/drawing/2014/main" id="{4495DBCD-445E-0A7C-FD31-D444570B6EF6}"/>
              </a:ext>
            </a:extLst>
          </p:cNvPr>
          <p:cNvPicPr>
            <a:picLocks noChangeAspect="1"/>
          </p:cNvPicPr>
          <p:nvPr/>
        </p:nvPicPr>
        <p:blipFill rotWithShape="1">
          <a:blip r:embed="rId2"/>
          <a:srcRect t="3032"/>
          <a:stretch/>
        </p:blipFill>
        <p:spPr>
          <a:xfrm>
            <a:off x="2733850" y="127591"/>
            <a:ext cx="2896334" cy="478465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308F8252-CDE1-E38E-E065-D828DFAE60E8}"/>
              </a:ext>
            </a:extLst>
          </p:cNvPr>
          <p:cNvPicPr>
            <a:picLocks noChangeAspect="1"/>
          </p:cNvPicPr>
          <p:nvPr/>
        </p:nvPicPr>
        <p:blipFill rotWithShape="1">
          <a:blip r:embed="rId3"/>
          <a:srcRect t="2481" b="4083"/>
          <a:stretch/>
        </p:blipFill>
        <p:spPr>
          <a:xfrm>
            <a:off x="5826643" y="127591"/>
            <a:ext cx="3043410" cy="47846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81370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77EC86-16C4-EE5A-DB04-767F147A87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15" name="Picture 14">
            <a:extLst>
              <a:ext uri="{FF2B5EF4-FFF2-40B4-BE49-F238E27FC236}">
                <a16:creationId xmlns:a16="http://schemas.microsoft.com/office/drawing/2014/main" id="{07C9F76A-A6F6-FE56-E49A-E8AA4C1939AD}"/>
              </a:ext>
            </a:extLst>
          </p:cNvPr>
          <p:cNvPicPr>
            <a:picLocks noChangeAspect="1"/>
          </p:cNvPicPr>
          <p:nvPr/>
        </p:nvPicPr>
        <p:blipFill>
          <a:blip r:embed="rId2"/>
          <a:stretch>
            <a:fillRect/>
          </a:stretch>
        </p:blipFill>
        <p:spPr>
          <a:xfrm>
            <a:off x="268032" y="756144"/>
            <a:ext cx="8607935" cy="3631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2310115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392</TotalTime>
  <Words>181</Words>
  <Application>Microsoft Office PowerPoint</Application>
  <PresentationFormat>On-screen Show (16:9)</PresentationFormat>
  <Paragraphs>26</Paragraphs>
  <Slides>13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Source Sans Pro</vt:lpstr>
      <vt:lpstr>Amasis MT Pro Black</vt:lpstr>
      <vt:lpstr>Segoe UI Emoji</vt:lpstr>
      <vt:lpstr>Times New Roman</vt:lpstr>
      <vt:lpstr>Calibri</vt:lpstr>
      <vt:lpstr>Arial</vt:lpstr>
      <vt:lpstr>Book Antiqua</vt:lpstr>
      <vt:lpstr>Roboto Slab</vt:lpstr>
      <vt:lpstr>Algerian</vt:lpstr>
      <vt:lpstr>Cordelia template</vt:lpstr>
      <vt:lpstr>  REWARD             PLATFORM</vt:lpstr>
      <vt:lpstr>TEAM MEMBERS:</vt:lpstr>
      <vt:lpstr>PROBLEM STATEMENT:</vt:lpstr>
      <vt:lpstr>PowerPoint Presentation</vt:lpstr>
      <vt:lpstr>METAMASK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Configuring WEP on a wireless Router</dc:title>
  <dc:creator>Srinivas Susheela</dc:creator>
  <cp:lastModifiedBy>sirishareddy55@outlook.com</cp:lastModifiedBy>
  <cp:revision>26</cp:revision>
  <dcterms:modified xsi:type="dcterms:W3CDTF">2022-09-08T10:10:30Z</dcterms:modified>
</cp:coreProperties>
</file>