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7"/>
  </p:notesMasterIdLst>
  <p:sldIdLst>
    <p:sldId id="256" r:id="rId2"/>
    <p:sldId id="257" r:id="rId3"/>
    <p:sldId id="259" r:id="rId4"/>
    <p:sldId id="313" r:id="rId5"/>
    <p:sldId id="271" r:id="rId6"/>
    <p:sldId id="309" r:id="rId7"/>
    <p:sldId id="303" r:id="rId8"/>
    <p:sldId id="306" r:id="rId9"/>
    <p:sldId id="305" r:id="rId10"/>
    <p:sldId id="314" r:id="rId11"/>
    <p:sldId id="304" r:id="rId12"/>
    <p:sldId id="310" r:id="rId13"/>
    <p:sldId id="311" r:id="rId14"/>
    <p:sldId id="298" r:id="rId15"/>
    <p:sldId id="277" r:id="rId16"/>
  </p:sldIdLst>
  <p:sldSz cx="9144000" cy="5143500" type="screen16x9"/>
  <p:notesSz cx="6858000" cy="9144000"/>
  <p:embeddedFontLst>
    <p:embeddedFont>
      <p:font typeface="Algerian" panose="04020705040A02060702" pitchFamily="82" charset="0"/>
      <p:regular r:id="rId18"/>
    </p:embeddedFont>
    <p:embeddedFont>
      <p:font typeface="Amasis MT Pro Black" panose="02040A04050005020304" pitchFamily="18" charset="0"/>
      <p:bold r:id="rId19"/>
      <p:boldItalic r:id="rId20"/>
    </p:embeddedFont>
    <p:embeddedFont>
      <p:font typeface="Book Antiqua" panose="02040602050305030304" pitchFamily="18" charset="0"/>
      <p:regular r:id="rId21"/>
      <p:bold r:id="rId22"/>
      <p:italic r:id="rId23"/>
      <p:boldItalic r:id="rId24"/>
    </p:embeddedFont>
    <p:embeddedFont>
      <p:font typeface="Calibri" panose="020F0502020204030204" pitchFamily="34" charset="0"/>
      <p:regular r:id="rId25"/>
      <p:bold r:id="rId26"/>
      <p:italic r:id="rId27"/>
      <p:boldItalic r:id="rId28"/>
    </p:embeddedFont>
    <p:embeddedFont>
      <p:font typeface="Roboto Slab" panose="020B0604020202020204" charset="0"/>
      <p:regular r:id="rId29"/>
      <p:bold r:id="rId30"/>
    </p:embeddedFont>
    <p:embeddedFont>
      <p:font typeface="Source Sans Pro" panose="020B050303040302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rishareddy55@outlook.com" initials="s" lastIdx="1" clrIdx="0">
    <p:extLst>
      <p:ext uri="{19B8F6BF-5375-455C-9EA6-DF929625EA0E}">
        <p15:presenceInfo xmlns:p15="http://schemas.microsoft.com/office/powerpoint/2012/main" userId="e9baa519405ff9e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3059"/>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tableStyles" Target="tableStyles.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2459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KLH-IBCC/3.-Reward-Platform-Blockchain-Based-Issue-of-Customer-Loyalty-Points-"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2006009" y="1474381"/>
            <a:ext cx="5791200" cy="161614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6000" b="1" dirty="0">
                <a:solidFill>
                  <a:srgbClr val="000000"/>
                </a:solidFill>
                <a:effectLst/>
                <a:latin typeface="Times New Roman" panose="02020603050405020304" pitchFamily="18" charset="0"/>
                <a:ea typeface="Times New Roman" panose="02020603050405020304" pitchFamily="18" charset="0"/>
              </a:rPr>
              <a:t>  </a:t>
            </a:r>
            <a:r>
              <a:rPr lang="en-IN" sz="6000" b="1" dirty="0">
                <a:solidFill>
                  <a:srgbClr val="903059"/>
                </a:solidFill>
                <a:effectLst/>
                <a:latin typeface="Times New Roman" panose="02020603050405020304" pitchFamily="18" charset="0"/>
                <a:ea typeface="Times New Roman" panose="02020603050405020304" pitchFamily="18" charset="0"/>
              </a:rPr>
              <a:t>REWARD             PLATFORM</a:t>
            </a:r>
            <a:endParaRPr sz="19900" dirty="0">
              <a:solidFill>
                <a:srgbClr val="90305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8A36C4-1FD7-F224-0592-3BE48011391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6" name="Picture 5">
            <a:extLst>
              <a:ext uri="{FF2B5EF4-FFF2-40B4-BE49-F238E27FC236}">
                <a16:creationId xmlns:a16="http://schemas.microsoft.com/office/drawing/2014/main" id="{8489D900-6AD9-85F2-4A4D-B4B567ED3E85}"/>
              </a:ext>
            </a:extLst>
          </p:cNvPr>
          <p:cNvPicPr>
            <a:picLocks noChangeAspect="1"/>
          </p:cNvPicPr>
          <p:nvPr/>
        </p:nvPicPr>
        <p:blipFill rotWithShape="1">
          <a:blip r:embed="rId2"/>
          <a:srcRect t="3032"/>
          <a:stretch/>
        </p:blipFill>
        <p:spPr>
          <a:xfrm>
            <a:off x="1998451" y="127590"/>
            <a:ext cx="2896334" cy="4784651"/>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8963AEB6-D312-031A-CDEB-B63FB53E11B1}"/>
              </a:ext>
            </a:extLst>
          </p:cNvPr>
          <p:cNvPicPr>
            <a:picLocks noChangeAspect="1"/>
          </p:cNvPicPr>
          <p:nvPr/>
        </p:nvPicPr>
        <p:blipFill rotWithShape="1">
          <a:blip r:embed="rId3"/>
          <a:srcRect t="2481" b="4083"/>
          <a:stretch/>
        </p:blipFill>
        <p:spPr>
          <a:xfrm>
            <a:off x="5238308" y="127589"/>
            <a:ext cx="3043410" cy="478465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15499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07C9F76A-A6F6-FE56-E49A-E8AA4C1939AD}"/>
              </a:ext>
            </a:extLst>
          </p:cNvPr>
          <p:cNvPicPr>
            <a:picLocks noChangeAspect="1"/>
          </p:cNvPicPr>
          <p:nvPr/>
        </p:nvPicPr>
        <p:blipFill>
          <a:blip r:embed="rId2"/>
          <a:stretch>
            <a:fillRect/>
          </a:stretch>
        </p:blipFill>
        <p:spPr>
          <a:xfrm>
            <a:off x="268032" y="756144"/>
            <a:ext cx="8607935" cy="36312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23101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7;p15">
            <a:extLst>
              <a:ext uri="{FF2B5EF4-FFF2-40B4-BE49-F238E27FC236}">
                <a16:creationId xmlns:a16="http://schemas.microsoft.com/office/drawing/2014/main" id="{24E03D6A-9D34-9C0C-AB3C-0D3DFE80497C}"/>
              </a:ext>
            </a:extLst>
          </p:cNvPr>
          <p:cNvSpPr txBox="1">
            <a:spLocks/>
          </p:cNvSpPr>
          <p:nvPr/>
        </p:nvSpPr>
        <p:spPr>
          <a:xfrm>
            <a:off x="85821" y="127591"/>
            <a:ext cx="5740822" cy="772632"/>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b="1" dirty="0">
                <a:solidFill>
                  <a:srgbClr val="903059"/>
                </a:solidFill>
                <a:latin typeface="Times New Roman" panose="02020603050405020304" pitchFamily="18" charset="0"/>
                <a:cs typeface="Times New Roman" panose="02020603050405020304" pitchFamily="18" charset="0"/>
              </a:rPr>
              <a:t>FRONT-END:</a:t>
            </a:r>
          </a:p>
        </p:txBody>
      </p:sp>
      <p:pic>
        <p:nvPicPr>
          <p:cNvPr id="6" name="Picture 5">
            <a:extLst>
              <a:ext uri="{FF2B5EF4-FFF2-40B4-BE49-F238E27FC236}">
                <a16:creationId xmlns:a16="http://schemas.microsoft.com/office/drawing/2014/main" id="{9AC9E4A0-71C2-E82A-5581-1BA77B2B1FBC}"/>
              </a:ext>
            </a:extLst>
          </p:cNvPr>
          <p:cNvPicPr>
            <a:picLocks noChangeAspect="1"/>
          </p:cNvPicPr>
          <p:nvPr/>
        </p:nvPicPr>
        <p:blipFill>
          <a:blip r:embed="rId2"/>
          <a:stretch>
            <a:fillRect/>
          </a:stretch>
        </p:blipFill>
        <p:spPr>
          <a:xfrm>
            <a:off x="193180" y="1410586"/>
            <a:ext cx="4728362" cy="25119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EF109662-DFDA-170C-EC8D-44EC6EFB11BD}"/>
              </a:ext>
            </a:extLst>
          </p:cNvPr>
          <p:cNvPicPr>
            <a:picLocks noChangeAspect="1"/>
          </p:cNvPicPr>
          <p:nvPr/>
        </p:nvPicPr>
        <p:blipFill rotWithShape="1">
          <a:blip r:embed="rId3"/>
          <a:srcRect l="1957" t="2587"/>
          <a:stretch/>
        </p:blipFill>
        <p:spPr>
          <a:xfrm>
            <a:off x="5124892" y="758456"/>
            <a:ext cx="3742098" cy="40228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60947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C2BF6A-68F4-A206-BE3A-426E2ABE6957}"/>
              </a:ext>
            </a:extLst>
          </p:cNvPr>
          <p:cNvPicPr>
            <a:picLocks noChangeAspect="1"/>
          </p:cNvPicPr>
          <p:nvPr/>
        </p:nvPicPr>
        <p:blipFill>
          <a:blip r:embed="rId2"/>
          <a:stretch>
            <a:fillRect/>
          </a:stretch>
        </p:blipFill>
        <p:spPr>
          <a:xfrm>
            <a:off x="421984" y="327893"/>
            <a:ext cx="8256654" cy="43433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08915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F080521-A793-455B-A365-9240E1296F5B}"/>
              </a:ext>
            </a:extLst>
          </p:cNvPr>
          <p:cNvSpPr txBox="1">
            <a:spLocks/>
          </p:cNvSpPr>
          <p:nvPr/>
        </p:nvSpPr>
        <p:spPr>
          <a:xfrm>
            <a:off x="684026" y="617171"/>
            <a:ext cx="8938437" cy="702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a:solidFill>
                  <a:srgbClr val="903059"/>
                </a:solidFill>
                <a:latin typeface="Amasis MT Pro Black" panose="02040A04050005020304" pitchFamily="18" charset="0"/>
              </a:rPr>
              <a:t>CONCLUSION:</a:t>
            </a:r>
            <a:endParaRPr lang="en-IN" sz="2400" b="1" dirty="0">
              <a:solidFill>
                <a:srgbClr val="903059"/>
              </a:solidFill>
              <a:latin typeface="Amasis MT Pro Black" panose="02040A04050005020304" pitchFamily="18" charset="0"/>
            </a:endParaRPr>
          </a:p>
        </p:txBody>
      </p:sp>
      <p:sp>
        <p:nvSpPr>
          <p:cNvPr id="6" name="TextBox 5">
            <a:extLst>
              <a:ext uri="{FF2B5EF4-FFF2-40B4-BE49-F238E27FC236}">
                <a16:creationId xmlns:a16="http://schemas.microsoft.com/office/drawing/2014/main" id="{10C73425-B33C-616C-D482-7D1B2EF69A50}"/>
              </a:ext>
            </a:extLst>
          </p:cNvPr>
          <p:cNvSpPr txBox="1"/>
          <p:nvPr/>
        </p:nvSpPr>
        <p:spPr>
          <a:xfrm>
            <a:off x="783265" y="1457569"/>
            <a:ext cx="7332921" cy="2051972"/>
          </a:xfrm>
          <a:prstGeom prst="rect">
            <a:avLst/>
          </a:prstGeom>
          <a:noFill/>
        </p:spPr>
        <p:txBody>
          <a:bodyPr wrap="square">
            <a:spAutoFit/>
          </a:bodyPr>
          <a:lstStyle/>
          <a:p>
            <a:pP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Cryptocurrencies are changing fast, and they’re changing the financial scenario at the same speed. Blockchain technology is one of the best mechanisms for redeeming digital rewards in the form of crypto assets. The ability to issue a desirable reward is crucial for those companies that want to succeed in the new era of digital money.</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40567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8" name="TextBox 7">
            <a:extLst>
              <a:ext uri="{FF2B5EF4-FFF2-40B4-BE49-F238E27FC236}">
                <a16:creationId xmlns:a16="http://schemas.microsoft.com/office/drawing/2014/main" id="{1EC6A2E6-0014-499F-B559-50FA8A941108}"/>
              </a:ext>
            </a:extLst>
          </p:cNvPr>
          <p:cNvSpPr txBox="1"/>
          <p:nvPr/>
        </p:nvSpPr>
        <p:spPr>
          <a:xfrm>
            <a:off x="1038448" y="923544"/>
            <a:ext cx="7644808" cy="3046988"/>
          </a:xfrm>
          <a:prstGeom prst="rect">
            <a:avLst/>
          </a:prstGeom>
          <a:noFill/>
        </p:spPr>
        <p:txBody>
          <a:bodyPr wrap="square">
            <a:spAutoFit/>
          </a:bodyPr>
          <a:lstStyle/>
          <a:p>
            <a:r>
              <a:rPr lang="en-US" sz="9600" b="1" dirty="0">
                <a:solidFill>
                  <a:schemeClr val="accent6">
                    <a:lumMod val="10000"/>
                  </a:schemeClr>
                </a:solidFill>
                <a:latin typeface="Algerian" panose="04020705040A02060702" pitchFamily="82" charset="0"/>
              </a:rPr>
              <a:t>THANK </a:t>
            </a:r>
          </a:p>
          <a:p>
            <a:r>
              <a:rPr lang="en-US" sz="9600" b="1" dirty="0">
                <a:solidFill>
                  <a:schemeClr val="accent6">
                    <a:lumMod val="10000"/>
                  </a:schemeClr>
                </a:solidFill>
                <a:latin typeface="Algerian" panose="04020705040A02060702" pitchFamily="82" charset="0"/>
              </a:rPr>
              <a:t>          YOU</a:t>
            </a:r>
            <a:endParaRPr lang="en-IN" sz="9600" b="1" dirty="0">
              <a:solidFill>
                <a:schemeClr val="accent6">
                  <a:lumMod val="10000"/>
                </a:schemeClr>
              </a:solidFill>
              <a:latin typeface="Algerian" panose="04020705040A02060702"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6" name="Google Shape;76;p13"/>
          <p:cNvSpPr txBox="1"/>
          <p:nvPr/>
        </p:nvSpPr>
        <p:spPr>
          <a:xfrm>
            <a:off x="552232" y="1209713"/>
            <a:ext cx="6011599" cy="2302800"/>
          </a:xfrm>
          <a:prstGeom prst="rect">
            <a:avLst/>
          </a:prstGeom>
          <a:noFill/>
          <a:ln>
            <a:noFill/>
          </a:ln>
        </p:spPr>
        <p:txBody>
          <a:bodyPr spcFirstLastPara="1" wrap="square" lIns="91425" tIns="91425" rIns="91425" bIns="91425" anchor="t" anchorCtr="0">
            <a:noAutofit/>
          </a:bodyPr>
          <a:lstStyle/>
          <a:p>
            <a:r>
              <a:rPr lang="en-IN" sz="2800" b="1" dirty="0">
                <a:solidFill>
                  <a:schemeClr val="accent6">
                    <a:lumMod val="25000"/>
                  </a:schemeClr>
                </a:solidFill>
                <a:latin typeface="Book Antiqua" panose="02040602050305030304" pitchFamily="18" charset="0"/>
              </a:rPr>
              <a:t>2010030436_K.DIMPLE</a:t>
            </a:r>
          </a:p>
          <a:p>
            <a:r>
              <a:rPr lang="en-IN" sz="2800" b="1" dirty="0">
                <a:solidFill>
                  <a:schemeClr val="accent6">
                    <a:lumMod val="25000"/>
                  </a:schemeClr>
                </a:solidFill>
                <a:latin typeface="Book Antiqua" panose="02040602050305030304" pitchFamily="18" charset="0"/>
              </a:rPr>
              <a:t>2010030438_K.SIRISHA</a:t>
            </a:r>
          </a:p>
        </p:txBody>
      </p:sp>
      <p:sp>
        <p:nvSpPr>
          <p:cNvPr id="7" name="Title 6">
            <a:extLst>
              <a:ext uri="{FF2B5EF4-FFF2-40B4-BE49-F238E27FC236}">
                <a16:creationId xmlns:a16="http://schemas.microsoft.com/office/drawing/2014/main" id="{E939739D-7CCB-4263-83A9-59EFBF5891A0}"/>
              </a:ext>
            </a:extLst>
          </p:cNvPr>
          <p:cNvSpPr txBox="1">
            <a:spLocks noGrp="1"/>
          </p:cNvSpPr>
          <p:nvPr>
            <p:ph type="title"/>
          </p:nvPr>
        </p:nvSpPr>
        <p:spPr>
          <a:xfrm>
            <a:off x="552233" y="409524"/>
            <a:ext cx="7572375" cy="800189"/>
          </a:xfrm>
          <a:prstGeom prst="rect">
            <a:avLst/>
          </a:prstGeom>
          <a:noFill/>
        </p:spPr>
        <p:txBody>
          <a:bodyPr wrap="square">
            <a:spAutoFit/>
          </a:bodyPr>
          <a:lstStyle/>
          <a:p>
            <a:r>
              <a:rPr lang="en-IN" sz="4000" dirty="0">
                <a:solidFill>
                  <a:schemeClr val="accent1">
                    <a:lumMod val="75000"/>
                  </a:schemeClr>
                </a:solidFill>
                <a:latin typeface="Algerian" panose="04020705040A02060702" pitchFamily="82" charset="0"/>
              </a:rPr>
              <a:t>TEAM MEMBERS:</a:t>
            </a:r>
            <a:endParaRPr lang="en-IN" sz="4000" dirty="0">
              <a:solidFill>
                <a:schemeClr val="accent1">
                  <a:lumMod val="75000"/>
                </a:schemeClr>
              </a:solidFill>
            </a:endParaRPr>
          </a:p>
        </p:txBody>
      </p:sp>
      <p:sp>
        <p:nvSpPr>
          <p:cNvPr id="8" name="Title 6">
            <a:extLst>
              <a:ext uri="{FF2B5EF4-FFF2-40B4-BE49-F238E27FC236}">
                <a16:creationId xmlns:a16="http://schemas.microsoft.com/office/drawing/2014/main" id="{D96F7455-309B-43A3-9CE5-8D6A10086C0B}"/>
              </a:ext>
            </a:extLst>
          </p:cNvPr>
          <p:cNvSpPr txBox="1">
            <a:spLocks/>
          </p:cNvSpPr>
          <p:nvPr/>
        </p:nvSpPr>
        <p:spPr>
          <a:xfrm>
            <a:off x="552233" y="2993867"/>
            <a:ext cx="7572375" cy="1415742"/>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IN" sz="4000" dirty="0">
                <a:solidFill>
                  <a:schemeClr val="accent1">
                    <a:lumMod val="75000"/>
                  </a:schemeClr>
                </a:solidFill>
                <a:latin typeface="Algerian" panose="04020705040A02060702" pitchFamily="82" charset="0"/>
              </a:rPr>
              <a:t>GUIDED BY:</a:t>
            </a:r>
          </a:p>
          <a:p>
            <a:r>
              <a:rPr lang="en-IN" sz="4000" dirty="0"/>
              <a:t>                    </a:t>
            </a:r>
            <a:r>
              <a:rPr lang="en-IN" sz="2800" b="1" dirty="0" err="1">
                <a:solidFill>
                  <a:schemeClr val="accent6">
                    <a:lumMod val="25000"/>
                  </a:schemeClr>
                </a:solidFill>
                <a:latin typeface="Book Antiqua" panose="02040602050305030304" pitchFamily="18" charset="0"/>
              </a:rPr>
              <a:t>Dr.</a:t>
            </a:r>
            <a:r>
              <a:rPr lang="en-IN" sz="2800" b="1" dirty="0">
                <a:solidFill>
                  <a:schemeClr val="accent6">
                    <a:lumMod val="25000"/>
                  </a:schemeClr>
                </a:solidFill>
                <a:latin typeface="Book Antiqua" panose="02040602050305030304" pitchFamily="18" charset="0"/>
              </a:rPr>
              <a:t> P Lalitha Surya Kumari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3417355" y="517451"/>
            <a:ext cx="7059259" cy="7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t>PROBLEM STATEMENT:</a:t>
            </a:r>
            <a:endParaRPr sz="3200" dirty="0"/>
          </a:p>
        </p:txBody>
      </p:sp>
      <p:sp>
        <p:nvSpPr>
          <p:cNvPr id="98" name="Google Shape;98;p15"/>
          <p:cNvSpPr txBox="1">
            <a:spLocks noGrp="1"/>
          </p:cNvSpPr>
          <p:nvPr>
            <p:ph type="subTitle" idx="1"/>
          </p:nvPr>
        </p:nvSpPr>
        <p:spPr>
          <a:xfrm>
            <a:off x="567070" y="1440211"/>
            <a:ext cx="8520224" cy="1423489"/>
          </a:xfrm>
          <a:prstGeom prst="rect">
            <a:avLst/>
          </a:prstGeom>
        </p:spPr>
        <p:txBody>
          <a:bodyPr spcFirstLastPara="1" wrap="square" lIns="91425" tIns="91425" rIns="91425" bIns="91425" anchor="t" anchorCtr="0">
            <a:noAutofit/>
          </a:bodyPr>
          <a:lstStyle/>
          <a:p>
            <a:pPr marL="0" indent="0"/>
            <a:r>
              <a:rPr lang="en-IN" sz="2400" dirty="0">
                <a:solidFill>
                  <a:srgbClr val="303030"/>
                </a:solidFill>
                <a:effectLst/>
                <a:latin typeface="Times New Roman" panose="02020603050405020304" pitchFamily="18" charset="0"/>
                <a:ea typeface="Times New Roman" panose="02020603050405020304" pitchFamily="18" charset="0"/>
                <a:cs typeface="Times New Roman" panose="02020603050405020304" pitchFamily="18" charset="0"/>
              </a:rPr>
              <a:t>Rewards Platform is a Blockchain-based solution for keeping track of customer reward points, creating a shared transaction ledger between all involved brands.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sz="1800" dirty="0">
              <a:solidFill>
                <a:srgbClr val="00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2" name="Title 4">
            <a:extLst>
              <a:ext uri="{FF2B5EF4-FFF2-40B4-BE49-F238E27FC236}">
                <a16:creationId xmlns:a16="http://schemas.microsoft.com/office/drawing/2014/main" id="{FA5A2B99-C479-1EC4-FB6B-FA70B4557A88}"/>
              </a:ext>
            </a:extLst>
          </p:cNvPr>
          <p:cNvSpPr txBox="1">
            <a:spLocks/>
          </p:cNvSpPr>
          <p:nvPr/>
        </p:nvSpPr>
        <p:spPr>
          <a:xfrm>
            <a:off x="176185" y="198492"/>
            <a:ext cx="4098103" cy="30478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b="1" u="sng" dirty="0"/>
              <a:t>FLOW CHART:</a:t>
            </a:r>
            <a:endParaRPr lang="en-IN" sz="3200" b="1" u="sng" dirty="0"/>
          </a:p>
        </p:txBody>
      </p:sp>
      <p:pic>
        <p:nvPicPr>
          <p:cNvPr id="13" name="Picture 12">
            <a:extLst>
              <a:ext uri="{FF2B5EF4-FFF2-40B4-BE49-F238E27FC236}">
                <a16:creationId xmlns:a16="http://schemas.microsoft.com/office/drawing/2014/main" id="{CFD6BDF1-1769-1132-F241-B5C4C887C5B7}"/>
              </a:ext>
            </a:extLst>
          </p:cNvPr>
          <p:cNvPicPr>
            <a:picLocks noChangeAspect="1"/>
          </p:cNvPicPr>
          <p:nvPr/>
        </p:nvPicPr>
        <p:blipFill>
          <a:blip r:embed="rId3"/>
          <a:stretch>
            <a:fillRect/>
          </a:stretch>
        </p:blipFill>
        <p:spPr>
          <a:xfrm>
            <a:off x="3870252" y="196456"/>
            <a:ext cx="4736056" cy="47485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46061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4" name="TextBox 3">
            <a:extLst>
              <a:ext uri="{FF2B5EF4-FFF2-40B4-BE49-F238E27FC236}">
                <a16:creationId xmlns:a16="http://schemas.microsoft.com/office/drawing/2014/main" id="{F6015285-1CC9-4161-A62D-426CC6A43549}"/>
              </a:ext>
            </a:extLst>
          </p:cNvPr>
          <p:cNvSpPr txBox="1"/>
          <p:nvPr/>
        </p:nvSpPr>
        <p:spPr>
          <a:xfrm>
            <a:off x="286368" y="475938"/>
            <a:ext cx="5775343" cy="707886"/>
          </a:xfrm>
          <a:prstGeom prst="rect">
            <a:avLst/>
          </a:prstGeom>
          <a:noFill/>
        </p:spPr>
        <p:txBody>
          <a:bodyPr wrap="square">
            <a:spAutoFit/>
          </a:bodyPr>
          <a:lstStyle/>
          <a:p>
            <a:r>
              <a:rPr lang="en-US" sz="4000" b="1" dirty="0">
                <a:solidFill>
                  <a:schemeClr val="accent6">
                    <a:lumMod val="10000"/>
                  </a:schemeClr>
                </a:solidFill>
                <a:latin typeface="Amasis MT Pro Black" panose="02040A04050005020304" pitchFamily="18" charset="0"/>
              </a:rPr>
              <a:t>GITHUB COMMITS:</a:t>
            </a:r>
            <a:endParaRPr lang="en-IN" sz="4000" b="1" dirty="0">
              <a:solidFill>
                <a:schemeClr val="accent6">
                  <a:lumMod val="10000"/>
                </a:schemeClr>
              </a:solidFill>
              <a:latin typeface="Amasis MT Pro Black" panose="02040A04050005020304" pitchFamily="18" charset="0"/>
            </a:endParaRPr>
          </a:p>
        </p:txBody>
      </p:sp>
      <p:sp>
        <p:nvSpPr>
          <p:cNvPr id="5" name="TextBox 4">
            <a:extLst>
              <a:ext uri="{FF2B5EF4-FFF2-40B4-BE49-F238E27FC236}">
                <a16:creationId xmlns:a16="http://schemas.microsoft.com/office/drawing/2014/main" id="{0BD463A6-5E72-C993-993D-14EEAD16F5B8}"/>
              </a:ext>
            </a:extLst>
          </p:cNvPr>
          <p:cNvSpPr txBox="1"/>
          <p:nvPr/>
        </p:nvSpPr>
        <p:spPr>
          <a:xfrm>
            <a:off x="350163" y="1191951"/>
            <a:ext cx="8049739" cy="83099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hlinkClick r:id="rId3"/>
              </a:rPr>
              <a:t>KLH-IBCC/3.-Reward-Platform-Blockchain-Based-Issue-of-Customer-Loyalty-Points- (github.com)</a:t>
            </a:r>
            <a:endParaRPr lang="en-IN" sz="24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CD31BBD5-EA6B-48ED-9721-C0DAB402FA64}"/>
              </a:ext>
            </a:extLst>
          </p:cNvPr>
          <p:cNvPicPr>
            <a:picLocks noChangeAspect="1"/>
          </p:cNvPicPr>
          <p:nvPr/>
        </p:nvPicPr>
        <p:blipFill>
          <a:blip r:embed="rId4"/>
          <a:stretch>
            <a:fillRect/>
          </a:stretch>
        </p:blipFill>
        <p:spPr>
          <a:xfrm>
            <a:off x="1857154" y="2133599"/>
            <a:ext cx="4873552" cy="287035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25940D33-1B92-028E-0C83-356BB660A7D6}"/>
              </a:ext>
            </a:extLst>
          </p:cNvPr>
          <p:cNvSpPr txBox="1">
            <a:spLocks/>
          </p:cNvSpPr>
          <p:nvPr/>
        </p:nvSpPr>
        <p:spPr>
          <a:xfrm>
            <a:off x="439479" y="314715"/>
            <a:ext cx="6903704" cy="54892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endParaRPr lang="en-US" sz="3200" dirty="0"/>
          </a:p>
          <a:p>
            <a:r>
              <a:rPr lang="en-US" sz="3200" dirty="0"/>
              <a:t>WORK PROGRESS :</a:t>
            </a:r>
            <a:endParaRPr lang="en-IN" sz="3200" dirty="0"/>
          </a:p>
        </p:txBody>
      </p:sp>
      <p:pic>
        <p:nvPicPr>
          <p:cNvPr id="8" name="Picture 7">
            <a:extLst>
              <a:ext uri="{FF2B5EF4-FFF2-40B4-BE49-F238E27FC236}">
                <a16:creationId xmlns:a16="http://schemas.microsoft.com/office/drawing/2014/main" id="{DADBA036-F278-37F4-C5E2-1B15E31F5CFB}"/>
              </a:ext>
            </a:extLst>
          </p:cNvPr>
          <p:cNvPicPr>
            <a:picLocks noChangeAspect="1"/>
          </p:cNvPicPr>
          <p:nvPr/>
        </p:nvPicPr>
        <p:blipFill>
          <a:blip r:embed="rId2"/>
          <a:stretch>
            <a:fillRect/>
          </a:stretch>
        </p:blipFill>
        <p:spPr>
          <a:xfrm>
            <a:off x="531442" y="1169582"/>
            <a:ext cx="3912817" cy="22644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8F545778-E952-A51B-B0BB-CD0A7D61B19E}"/>
              </a:ext>
            </a:extLst>
          </p:cNvPr>
          <p:cNvPicPr>
            <a:picLocks noChangeAspect="1"/>
          </p:cNvPicPr>
          <p:nvPr/>
        </p:nvPicPr>
        <p:blipFill>
          <a:blip r:embed="rId3"/>
          <a:stretch>
            <a:fillRect/>
          </a:stretch>
        </p:blipFill>
        <p:spPr>
          <a:xfrm>
            <a:off x="4586813" y="1169581"/>
            <a:ext cx="4025746" cy="22644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31998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010CE5E-657D-2806-464B-FAA58F4CCEDB}"/>
              </a:ext>
            </a:extLst>
          </p:cNvPr>
          <p:cNvPicPr>
            <a:picLocks noChangeAspect="1"/>
          </p:cNvPicPr>
          <p:nvPr/>
        </p:nvPicPr>
        <p:blipFill>
          <a:blip r:embed="rId2"/>
          <a:stretch>
            <a:fillRect/>
          </a:stretch>
        </p:blipFill>
        <p:spPr>
          <a:xfrm>
            <a:off x="414589" y="177210"/>
            <a:ext cx="4093617" cy="22470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A8940437-ABE8-63B9-ED02-5B3D9DF1864F}"/>
              </a:ext>
            </a:extLst>
          </p:cNvPr>
          <p:cNvPicPr>
            <a:picLocks noChangeAspect="1"/>
          </p:cNvPicPr>
          <p:nvPr/>
        </p:nvPicPr>
        <p:blipFill>
          <a:blip r:embed="rId3"/>
          <a:stretch>
            <a:fillRect/>
          </a:stretch>
        </p:blipFill>
        <p:spPr>
          <a:xfrm>
            <a:off x="4756299" y="2512828"/>
            <a:ext cx="4040371" cy="22470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48398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97;p15">
            <a:extLst>
              <a:ext uri="{FF2B5EF4-FFF2-40B4-BE49-F238E27FC236}">
                <a16:creationId xmlns:a16="http://schemas.microsoft.com/office/drawing/2014/main" id="{C1EE121A-C27B-22B3-A563-A086F23F14DA}"/>
              </a:ext>
            </a:extLst>
          </p:cNvPr>
          <p:cNvSpPr txBox="1">
            <a:spLocks/>
          </p:cNvSpPr>
          <p:nvPr/>
        </p:nvSpPr>
        <p:spPr>
          <a:xfrm>
            <a:off x="149617" y="800986"/>
            <a:ext cx="8803467" cy="772632"/>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b="1" dirty="0">
                <a:solidFill>
                  <a:srgbClr val="903059"/>
                </a:solidFill>
                <a:latin typeface="Times New Roman" panose="02020603050405020304" pitchFamily="18" charset="0"/>
                <a:cs typeface="Times New Roman" panose="02020603050405020304" pitchFamily="18" charset="0"/>
              </a:rPr>
              <a:t>ALPHA TESTING </a:t>
            </a:r>
            <a:r>
              <a:rPr lang="en-US" sz="3200" b="1" dirty="0">
                <a:solidFill>
                  <a:schemeClr val="accent5">
                    <a:lumMod val="25000"/>
                  </a:schemeClr>
                </a:solidFill>
                <a:latin typeface="Times New Roman" panose="02020603050405020304" pitchFamily="18" charset="0"/>
                <a:cs typeface="Times New Roman" panose="02020603050405020304" pitchFamily="18" charset="0"/>
              </a:rPr>
              <a:t>:</a:t>
            </a:r>
          </a:p>
          <a:p>
            <a:endParaRPr lang="en-US" sz="3200" b="1" dirty="0">
              <a:solidFill>
                <a:schemeClr val="accent5">
                  <a:lumMod val="25000"/>
                </a:schemeClr>
              </a:solidFill>
              <a:latin typeface="Times New Roman" panose="02020603050405020304" pitchFamily="18" charset="0"/>
              <a:cs typeface="Times New Roman" panose="02020603050405020304" pitchFamily="18" charset="0"/>
            </a:endParaRPr>
          </a:p>
          <a:p>
            <a:r>
              <a:rPr lang="en-US" sz="2000" b="1" dirty="0">
                <a:solidFill>
                  <a:schemeClr val="accent2">
                    <a:lumMod val="75000"/>
                  </a:schemeClr>
                </a:solidFill>
                <a:latin typeface="Times New Roman" panose="02020603050405020304" pitchFamily="18" charset="0"/>
                <a:cs typeface="Times New Roman" panose="02020603050405020304" pitchFamily="18" charset="0"/>
              </a:rPr>
              <a:t>CONNECTING GANACHE WITH </a:t>
            </a:r>
            <a:r>
              <a:rPr lang="en-US" sz="2000" b="1" dirty="0" err="1">
                <a:solidFill>
                  <a:schemeClr val="accent2">
                    <a:lumMod val="75000"/>
                  </a:schemeClr>
                </a:solidFill>
                <a:latin typeface="Times New Roman" panose="02020603050405020304" pitchFamily="18" charset="0"/>
                <a:cs typeface="Times New Roman" panose="02020603050405020304" pitchFamily="18" charset="0"/>
              </a:rPr>
              <a:t>MetaMask</a:t>
            </a:r>
            <a:r>
              <a:rPr lang="en-US" sz="2000" b="1" dirty="0">
                <a:solidFill>
                  <a:schemeClr val="accent2">
                    <a:lumMod val="75000"/>
                  </a:schemeClr>
                </a:solidFill>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358919D6-C572-7631-1635-876C5AB9DDBC}"/>
              </a:ext>
            </a:extLst>
          </p:cNvPr>
          <p:cNvPicPr>
            <a:picLocks noChangeAspect="1"/>
          </p:cNvPicPr>
          <p:nvPr/>
        </p:nvPicPr>
        <p:blipFill>
          <a:blip r:embed="rId2"/>
          <a:stretch>
            <a:fillRect/>
          </a:stretch>
        </p:blipFill>
        <p:spPr>
          <a:xfrm>
            <a:off x="324018" y="1998921"/>
            <a:ext cx="4177140" cy="25750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98F52F95-6A17-234C-995C-2419053B786E}"/>
              </a:ext>
            </a:extLst>
          </p:cNvPr>
          <p:cNvPicPr>
            <a:picLocks noChangeAspect="1"/>
          </p:cNvPicPr>
          <p:nvPr/>
        </p:nvPicPr>
        <p:blipFill>
          <a:blip r:embed="rId3"/>
          <a:stretch>
            <a:fillRect/>
          </a:stretch>
        </p:blipFill>
        <p:spPr>
          <a:xfrm>
            <a:off x="4642841" y="1998921"/>
            <a:ext cx="4177141" cy="25750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59046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7;p15">
            <a:extLst>
              <a:ext uri="{FF2B5EF4-FFF2-40B4-BE49-F238E27FC236}">
                <a16:creationId xmlns:a16="http://schemas.microsoft.com/office/drawing/2014/main" id="{3CFC5387-55EA-15D4-4041-B7DA95BAD782}"/>
              </a:ext>
            </a:extLst>
          </p:cNvPr>
          <p:cNvSpPr txBox="1">
            <a:spLocks/>
          </p:cNvSpPr>
          <p:nvPr/>
        </p:nvSpPr>
        <p:spPr>
          <a:xfrm>
            <a:off x="85821" y="127591"/>
            <a:ext cx="5740822" cy="772632"/>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903059"/>
                </a:solidFill>
                <a:latin typeface="Times New Roman" panose="02020603050405020304" pitchFamily="18" charset="0"/>
                <a:cs typeface="Times New Roman" panose="02020603050405020304" pitchFamily="18" charset="0"/>
              </a:rPr>
              <a:t>TRANSACTIONS:</a:t>
            </a:r>
          </a:p>
        </p:txBody>
      </p:sp>
      <p:pic>
        <p:nvPicPr>
          <p:cNvPr id="7" name="Picture 6">
            <a:extLst>
              <a:ext uri="{FF2B5EF4-FFF2-40B4-BE49-F238E27FC236}">
                <a16:creationId xmlns:a16="http://schemas.microsoft.com/office/drawing/2014/main" id="{C02066CD-FCE8-3526-6392-9306EE85EE68}"/>
              </a:ext>
            </a:extLst>
          </p:cNvPr>
          <p:cNvPicPr>
            <a:picLocks noChangeAspect="1"/>
          </p:cNvPicPr>
          <p:nvPr/>
        </p:nvPicPr>
        <p:blipFill>
          <a:blip r:embed="rId2"/>
          <a:stretch>
            <a:fillRect/>
          </a:stretch>
        </p:blipFill>
        <p:spPr>
          <a:xfrm>
            <a:off x="3423684" y="187535"/>
            <a:ext cx="2747585" cy="4666533"/>
          </a:xfrm>
          <a:prstGeom prst="rect">
            <a:avLst/>
          </a:prstGeom>
        </p:spPr>
      </p:pic>
    </p:spTree>
    <p:extLst>
      <p:ext uri="{BB962C8B-B14F-4D97-AF65-F5344CB8AC3E}">
        <p14:creationId xmlns:p14="http://schemas.microsoft.com/office/powerpoint/2010/main" val="1908137022"/>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460</TotalTime>
  <Words>148</Words>
  <Application>Microsoft Office PowerPoint</Application>
  <PresentationFormat>On-screen Show (16:9)</PresentationFormat>
  <Paragraphs>23</Paragraphs>
  <Slides>15</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Times New Roman</vt:lpstr>
      <vt:lpstr>Calibri</vt:lpstr>
      <vt:lpstr>Arial</vt:lpstr>
      <vt:lpstr>Book Antiqua</vt:lpstr>
      <vt:lpstr>Algerian</vt:lpstr>
      <vt:lpstr>Source Sans Pro</vt:lpstr>
      <vt:lpstr>Roboto Slab</vt:lpstr>
      <vt:lpstr>Amasis MT Pro Black</vt:lpstr>
      <vt:lpstr>Cordelia template</vt:lpstr>
      <vt:lpstr>  REWARD             PLATFORM</vt:lpstr>
      <vt:lpstr>TEAM MEMBERS:</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Configuring WEP on a wireless Router</dc:title>
  <dc:creator>Srinivas Susheela</dc:creator>
  <cp:lastModifiedBy>sirishareddy55@outlook.com</cp:lastModifiedBy>
  <cp:revision>40</cp:revision>
  <dcterms:modified xsi:type="dcterms:W3CDTF">2022-09-13T06:09:22Z</dcterms:modified>
</cp:coreProperties>
</file>