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59" r:id="rId4"/>
    <p:sldId id="296" r:id="rId5"/>
    <p:sldId id="269" r:id="rId6"/>
    <p:sldId id="301" r:id="rId7"/>
    <p:sldId id="304" r:id="rId8"/>
    <p:sldId id="271" r:id="rId9"/>
    <p:sldId id="302" r:id="rId10"/>
    <p:sldId id="298" r:id="rId11"/>
    <p:sldId id="303" r:id="rId12"/>
    <p:sldId id="277" r:id="rId13"/>
  </p:sldIdLst>
  <p:sldSz cx="9144000" cy="5143500" type="screen16x9"/>
  <p:notesSz cx="6858000" cy="9144000"/>
  <p:embeddedFontLst>
    <p:embeddedFont>
      <p:font typeface="Algerian" panose="04020705040A02060702" pitchFamily="82" charset="0"/>
      <p:regular r:id="rId15"/>
    </p:embeddedFont>
    <p:embeddedFont>
      <p:font typeface="Amasis MT Pro Black" panose="02040A04050005020304" pitchFamily="18" charset="0"/>
      <p:bold r:id="rId16"/>
      <p:boldItalic r:id="rId17"/>
    </p:embeddedFont>
    <p:embeddedFont>
      <p:font typeface="Book Antiqua" panose="020406020503050303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Roboto Slab" panose="020B0604020202020204"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ishareddy55@outlook.com" initials="s" lastIdx="1" clrIdx="0">
    <p:extLst>
      <p:ext uri="{19B8F6BF-5375-455C-9EA6-DF929625EA0E}">
        <p15:presenceInfo xmlns:p15="http://schemas.microsoft.com/office/powerpoint/2012/main" userId="e9baa519405ff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05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23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63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72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bigcommerce.com/blog/customer-loyalty-blockchain/#6-cases-for-blockchain-loyalty-tokens" TargetMode="External"/><Relationship Id="rId2" Type="http://schemas.openxmlformats.org/officeDocument/2006/relationships/hyperlink" Target="https://www2.deloitte.com/us/en/pages/financial-services/articles/making-blockchain-real-customer-loyalty-rewards-programs.html" TargetMode="External"/><Relationship Id="rId1" Type="http://schemas.openxmlformats.org/officeDocument/2006/relationships/slideLayout" Target="../slideLayouts/slideLayout5.xml"/><Relationship Id="rId4" Type="http://schemas.openxmlformats.org/officeDocument/2006/relationships/hyperlink" Target="https://www.reloadly.com/blog/crypto-rewards-progra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LH-IBCC/3.-Reward-Platform-Blockchain-Based-Issue-of-Customer-Loyalty-Point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006009" y="1474381"/>
            <a:ext cx="5791200" cy="16161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b="1" dirty="0">
                <a:solidFill>
                  <a:srgbClr val="000000"/>
                </a:solidFill>
                <a:effectLst/>
                <a:latin typeface="Times New Roman" panose="02020603050405020304" pitchFamily="18" charset="0"/>
                <a:ea typeface="Times New Roman" panose="02020603050405020304" pitchFamily="18" charset="0"/>
              </a:rPr>
              <a:t>  </a:t>
            </a:r>
            <a:r>
              <a:rPr lang="en-IN" sz="6000" b="1" dirty="0">
                <a:solidFill>
                  <a:srgbClr val="903059"/>
                </a:solidFill>
                <a:effectLst/>
                <a:latin typeface="Times New Roman" panose="02020603050405020304" pitchFamily="18" charset="0"/>
                <a:ea typeface="Times New Roman" panose="02020603050405020304" pitchFamily="18" charset="0"/>
              </a:rPr>
              <a:t>REWARD             PLATFORM</a:t>
            </a:r>
            <a:endParaRPr sz="19900" dirty="0">
              <a:solidFill>
                <a:srgbClr val="9030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080521-A793-455B-A365-9240E1296F5B}"/>
              </a:ext>
            </a:extLst>
          </p:cNvPr>
          <p:cNvSpPr txBox="1">
            <a:spLocks/>
          </p:cNvSpPr>
          <p:nvPr/>
        </p:nvSpPr>
        <p:spPr>
          <a:xfrm>
            <a:off x="684026" y="617171"/>
            <a:ext cx="8938437" cy="702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903059"/>
                </a:solidFill>
                <a:latin typeface="Amasis MT Pro Black" panose="02040A04050005020304" pitchFamily="18" charset="0"/>
              </a:rPr>
              <a:t>CONCLUSION:</a:t>
            </a:r>
            <a:endParaRPr lang="en-IN" sz="2400" b="1" dirty="0">
              <a:solidFill>
                <a:srgbClr val="903059"/>
              </a:solidFill>
              <a:latin typeface="Amasis MT Pro Black" panose="02040A04050005020304" pitchFamily="18" charset="0"/>
            </a:endParaRPr>
          </a:p>
        </p:txBody>
      </p:sp>
      <p:sp>
        <p:nvSpPr>
          <p:cNvPr id="6" name="TextBox 5">
            <a:extLst>
              <a:ext uri="{FF2B5EF4-FFF2-40B4-BE49-F238E27FC236}">
                <a16:creationId xmlns:a16="http://schemas.microsoft.com/office/drawing/2014/main" id="{10C73425-B33C-616C-D482-7D1B2EF69A50}"/>
              </a:ext>
            </a:extLst>
          </p:cNvPr>
          <p:cNvSpPr txBox="1"/>
          <p:nvPr/>
        </p:nvSpPr>
        <p:spPr>
          <a:xfrm>
            <a:off x="783265" y="1457569"/>
            <a:ext cx="7332921" cy="2051972"/>
          </a:xfrm>
          <a:prstGeom prst="rect">
            <a:avLst/>
          </a:prstGeom>
          <a:noFill/>
        </p:spPr>
        <p:txBody>
          <a:bodyPr wrap="square">
            <a:spAutoFit/>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Cryptocurrencies are changing fast, and they’re changing the financial scenario at the same speed. Blockchain technology is one of the best mechanisms for redeeming digital rewards in the form of crypto assets. The ability to issue a desirable reward is crucial for those companies that want to succeed in the new era of digital money.</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056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080521-A793-455B-A365-9240E1296F5B}"/>
              </a:ext>
            </a:extLst>
          </p:cNvPr>
          <p:cNvSpPr txBox="1">
            <a:spLocks/>
          </p:cNvSpPr>
          <p:nvPr/>
        </p:nvSpPr>
        <p:spPr>
          <a:xfrm>
            <a:off x="684027" y="617170"/>
            <a:ext cx="7127360" cy="410368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903059"/>
                </a:solidFill>
                <a:latin typeface="Amasis MT Pro Black" panose="02040A04050005020304" pitchFamily="18" charset="0"/>
              </a:rPr>
              <a:t>REFERENCES:</a:t>
            </a:r>
          </a:p>
          <a:p>
            <a:endParaRPr lang="en-US" sz="2400" b="1" dirty="0">
              <a:solidFill>
                <a:srgbClr val="903059"/>
              </a:solidFill>
              <a:latin typeface="Amasis MT Pro Black" panose="02040A04050005020304" pitchFamily="18" charset="0"/>
            </a:endParaRPr>
          </a:p>
          <a:p>
            <a:endParaRPr lang="en-US" sz="2400" b="1" dirty="0">
              <a:solidFill>
                <a:srgbClr val="903059"/>
              </a:solidFill>
              <a:latin typeface="Amasis MT Pro Black" panose="02040A04050005020304" pitchFamily="18" charset="0"/>
            </a:endParaRPr>
          </a:p>
          <a:p>
            <a:r>
              <a:rPr lang="en-US" b="1" dirty="0">
                <a:solidFill>
                  <a:srgbClr val="903059"/>
                </a:solidFill>
                <a:latin typeface="Amasis MT Pro Black" panose="02040A04050005020304" pitchFamily="18" charset="0"/>
                <a:hlinkClick r:id="rId2"/>
              </a:rPr>
              <a:t>https://www2.deloitte.com/us/en/pages/financial-services/articles/making-blockchain-real-customer-loyalty-rewards-programs.html</a:t>
            </a:r>
            <a:endParaRPr lang="en-US" b="1" dirty="0">
              <a:solidFill>
                <a:srgbClr val="903059"/>
              </a:solidFill>
              <a:latin typeface="Amasis MT Pro Black" panose="02040A04050005020304" pitchFamily="18" charset="0"/>
            </a:endParaRPr>
          </a:p>
          <a:p>
            <a:endParaRPr lang="en-US" sz="1200" b="1" dirty="0">
              <a:solidFill>
                <a:srgbClr val="903059"/>
              </a:solidFill>
              <a:latin typeface="Amasis MT Pro Black" panose="02040A04050005020304" pitchFamily="18" charset="0"/>
            </a:endParaRPr>
          </a:p>
          <a:p>
            <a:r>
              <a:rPr lang="en-US" sz="1600" b="1" dirty="0">
                <a:solidFill>
                  <a:srgbClr val="903059"/>
                </a:solidFill>
                <a:latin typeface="Amasis MT Pro Black" panose="02040A04050005020304" pitchFamily="18" charset="0"/>
                <a:hlinkClick r:id="rId3"/>
              </a:rPr>
              <a:t>https://www.bigcommerce.com/blog/customer-loyalty-blockchain/#6-cases-for-blockchain-loyalty-tokens</a:t>
            </a:r>
            <a:endParaRPr lang="en-US" sz="1600" b="1" dirty="0">
              <a:solidFill>
                <a:srgbClr val="903059"/>
              </a:solidFill>
              <a:latin typeface="Amasis MT Pro Black" panose="02040A04050005020304" pitchFamily="18" charset="0"/>
            </a:endParaRPr>
          </a:p>
          <a:p>
            <a:endParaRPr lang="en-US" sz="1200" b="1" dirty="0">
              <a:solidFill>
                <a:srgbClr val="903059"/>
              </a:solidFill>
              <a:latin typeface="Amasis MT Pro Black" panose="02040A04050005020304" pitchFamily="18" charset="0"/>
            </a:endParaRPr>
          </a:p>
          <a:p>
            <a:r>
              <a:rPr lang="en-US" b="1" dirty="0">
                <a:solidFill>
                  <a:srgbClr val="903059"/>
                </a:solidFill>
                <a:latin typeface="Amasis MT Pro Black" panose="02040A04050005020304" pitchFamily="18" charset="0"/>
                <a:hlinkClick r:id="rId4"/>
              </a:rPr>
              <a:t>https://www.reloadly.com/blog/crypto-rewards-program/</a:t>
            </a:r>
            <a:endParaRPr lang="en-US" b="1" dirty="0">
              <a:solidFill>
                <a:srgbClr val="903059"/>
              </a:solidFill>
              <a:latin typeface="Amasis MT Pro Black" panose="02040A04050005020304" pitchFamily="18" charset="0"/>
            </a:endParaRPr>
          </a:p>
          <a:p>
            <a:endParaRPr lang="en-IN" sz="2400" b="1" dirty="0">
              <a:solidFill>
                <a:srgbClr val="903059"/>
              </a:solidFill>
              <a:latin typeface="Amasis MT Pro Black" panose="02040A04050005020304" pitchFamily="18" charset="0"/>
            </a:endParaRPr>
          </a:p>
        </p:txBody>
      </p:sp>
    </p:spTree>
    <p:extLst>
      <p:ext uri="{BB962C8B-B14F-4D97-AF65-F5344CB8AC3E}">
        <p14:creationId xmlns:p14="http://schemas.microsoft.com/office/powerpoint/2010/main" val="265955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8" name="TextBox 7">
            <a:extLst>
              <a:ext uri="{FF2B5EF4-FFF2-40B4-BE49-F238E27FC236}">
                <a16:creationId xmlns:a16="http://schemas.microsoft.com/office/drawing/2014/main" id="{1EC6A2E6-0014-499F-B559-50FA8A941108}"/>
              </a:ext>
            </a:extLst>
          </p:cNvPr>
          <p:cNvSpPr txBox="1"/>
          <p:nvPr/>
        </p:nvSpPr>
        <p:spPr>
          <a:xfrm>
            <a:off x="1038448" y="923544"/>
            <a:ext cx="7644808" cy="3046988"/>
          </a:xfrm>
          <a:prstGeom prst="rect">
            <a:avLst/>
          </a:prstGeom>
          <a:noFill/>
        </p:spPr>
        <p:txBody>
          <a:bodyPr wrap="square">
            <a:spAutoFit/>
          </a:bodyPr>
          <a:lstStyle/>
          <a:p>
            <a:r>
              <a:rPr lang="en-US" sz="9600" b="1" dirty="0">
                <a:solidFill>
                  <a:schemeClr val="accent6">
                    <a:lumMod val="10000"/>
                  </a:schemeClr>
                </a:solidFill>
                <a:latin typeface="Algerian" panose="04020705040A02060702" pitchFamily="82" charset="0"/>
              </a:rPr>
              <a:t>THANK </a:t>
            </a:r>
          </a:p>
          <a:p>
            <a:r>
              <a:rPr lang="en-US" sz="9600" b="1" dirty="0">
                <a:solidFill>
                  <a:schemeClr val="accent6">
                    <a:lumMod val="10000"/>
                  </a:schemeClr>
                </a:solidFill>
                <a:latin typeface="Algerian" panose="04020705040A02060702" pitchFamily="82" charset="0"/>
              </a:rPr>
              <a:t>          YOU</a:t>
            </a:r>
            <a:endParaRPr lang="en-IN" sz="9600" b="1" dirty="0">
              <a:solidFill>
                <a:schemeClr val="accent6">
                  <a:lumMod val="10000"/>
                </a:schemeClr>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3"/>
          <p:cNvSpPr txBox="1"/>
          <p:nvPr/>
        </p:nvSpPr>
        <p:spPr>
          <a:xfrm>
            <a:off x="552232" y="1209713"/>
            <a:ext cx="6011599" cy="2302800"/>
          </a:xfrm>
          <a:prstGeom prst="rect">
            <a:avLst/>
          </a:prstGeom>
          <a:noFill/>
          <a:ln>
            <a:noFill/>
          </a:ln>
        </p:spPr>
        <p:txBody>
          <a:bodyPr spcFirstLastPara="1" wrap="square" lIns="91425" tIns="91425" rIns="91425" bIns="91425" anchor="t" anchorCtr="0">
            <a:noAutofit/>
          </a:bodyPr>
          <a:lstStyle/>
          <a:p>
            <a:r>
              <a:rPr lang="en-IN" sz="2800" b="1" dirty="0">
                <a:solidFill>
                  <a:schemeClr val="accent6">
                    <a:lumMod val="25000"/>
                  </a:schemeClr>
                </a:solidFill>
                <a:latin typeface="Book Antiqua" panose="02040602050305030304" pitchFamily="18" charset="0"/>
              </a:rPr>
              <a:t>2010030436_K.DIMPLE</a:t>
            </a:r>
          </a:p>
          <a:p>
            <a:r>
              <a:rPr lang="en-IN" sz="2800" b="1" dirty="0">
                <a:solidFill>
                  <a:schemeClr val="accent6">
                    <a:lumMod val="25000"/>
                  </a:schemeClr>
                </a:solidFill>
                <a:latin typeface="Book Antiqua" panose="02040602050305030304" pitchFamily="18" charset="0"/>
              </a:rPr>
              <a:t>2010030438_K.SIRISHA</a:t>
            </a:r>
          </a:p>
        </p:txBody>
      </p:sp>
      <p:sp>
        <p:nvSpPr>
          <p:cNvPr id="7" name="Title 6">
            <a:extLst>
              <a:ext uri="{FF2B5EF4-FFF2-40B4-BE49-F238E27FC236}">
                <a16:creationId xmlns:a16="http://schemas.microsoft.com/office/drawing/2014/main" id="{E939739D-7CCB-4263-83A9-59EFBF5891A0}"/>
              </a:ext>
            </a:extLst>
          </p:cNvPr>
          <p:cNvSpPr txBox="1">
            <a:spLocks noGrp="1"/>
          </p:cNvSpPr>
          <p:nvPr>
            <p:ph type="title"/>
          </p:nvPr>
        </p:nvSpPr>
        <p:spPr>
          <a:xfrm>
            <a:off x="552233" y="409524"/>
            <a:ext cx="7572375" cy="800189"/>
          </a:xfrm>
          <a:prstGeom prst="rect">
            <a:avLst/>
          </a:prstGeom>
          <a:noFill/>
        </p:spPr>
        <p:txBody>
          <a:bodyPr wrap="square">
            <a:spAutoFit/>
          </a:bodyPr>
          <a:lstStyle/>
          <a:p>
            <a:r>
              <a:rPr lang="en-IN" sz="4000" dirty="0">
                <a:solidFill>
                  <a:schemeClr val="accent1">
                    <a:lumMod val="75000"/>
                  </a:schemeClr>
                </a:solidFill>
                <a:latin typeface="Algerian" panose="04020705040A02060702" pitchFamily="82" charset="0"/>
              </a:rPr>
              <a:t>TEAM MEMBERS:</a:t>
            </a:r>
            <a:endParaRPr lang="en-IN" sz="4000" dirty="0">
              <a:solidFill>
                <a:schemeClr val="accent1">
                  <a:lumMod val="75000"/>
                </a:schemeClr>
              </a:solidFill>
            </a:endParaRPr>
          </a:p>
        </p:txBody>
      </p:sp>
      <p:sp>
        <p:nvSpPr>
          <p:cNvPr id="8" name="Title 6">
            <a:extLst>
              <a:ext uri="{FF2B5EF4-FFF2-40B4-BE49-F238E27FC236}">
                <a16:creationId xmlns:a16="http://schemas.microsoft.com/office/drawing/2014/main" id="{D96F7455-309B-43A3-9CE5-8D6A10086C0B}"/>
              </a:ext>
            </a:extLst>
          </p:cNvPr>
          <p:cNvSpPr txBox="1">
            <a:spLocks/>
          </p:cNvSpPr>
          <p:nvPr/>
        </p:nvSpPr>
        <p:spPr>
          <a:xfrm>
            <a:off x="552233" y="2993867"/>
            <a:ext cx="7572375" cy="1415742"/>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IN" sz="4000" dirty="0">
                <a:solidFill>
                  <a:schemeClr val="accent1">
                    <a:lumMod val="75000"/>
                  </a:schemeClr>
                </a:solidFill>
                <a:latin typeface="Algerian" panose="04020705040A02060702" pitchFamily="82" charset="0"/>
              </a:rPr>
              <a:t>GUIDED BY:</a:t>
            </a:r>
          </a:p>
          <a:p>
            <a:r>
              <a:rPr lang="en-IN" sz="4000" dirty="0"/>
              <a:t>                    </a:t>
            </a:r>
            <a:r>
              <a:rPr lang="en-IN" sz="2800" b="1" dirty="0" err="1">
                <a:solidFill>
                  <a:schemeClr val="accent6">
                    <a:lumMod val="25000"/>
                  </a:schemeClr>
                </a:solidFill>
                <a:latin typeface="Book Antiqua" panose="02040602050305030304" pitchFamily="18" charset="0"/>
              </a:rPr>
              <a:t>Dr.</a:t>
            </a:r>
            <a:r>
              <a:rPr lang="en-IN" sz="2800" b="1" dirty="0">
                <a:solidFill>
                  <a:schemeClr val="accent6">
                    <a:lumMod val="25000"/>
                  </a:schemeClr>
                </a:solidFill>
                <a:latin typeface="Book Antiqua" panose="02040602050305030304" pitchFamily="18" charset="0"/>
              </a:rPr>
              <a:t> P Lalitha Surya Kumari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3417355" y="517451"/>
            <a:ext cx="7059259"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PROBLEM STATEMENT:</a:t>
            </a:r>
            <a:endParaRPr sz="3200" dirty="0"/>
          </a:p>
        </p:txBody>
      </p:sp>
      <p:sp>
        <p:nvSpPr>
          <p:cNvPr id="98" name="Google Shape;98;p15"/>
          <p:cNvSpPr txBox="1">
            <a:spLocks noGrp="1"/>
          </p:cNvSpPr>
          <p:nvPr>
            <p:ph type="subTitle" idx="1"/>
          </p:nvPr>
        </p:nvSpPr>
        <p:spPr>
          <a:xfrm>
            <a:off x="567070" y="1440211"/>
            <a:ext cx="8520224" cy="1423489"/>
          </a:xfrm>
          <a:prstGeom prst="rect">
            <a:avLst/>
          </a:prstGeom>
        </p:spPr>
        <p:txBody>
          <a:bodyPr spcFirstLastPara="1" wrap="square" lIns="91425" tIns="91425" rIns="91425" bIns="91425" anchor="t" anchorCtr="0">
            <a:noAutofit/>
          </a:bodyPr>
          <a:lstStyle/>
          <a:p>
            <a:pPr marL="0" indent="0"/>
            <a:r>
              <a:rPr lang="en-IN" sz="2400" dirty="0">
                <a:solidFill>
                  <a:srgbClr val="303030"/>
                </a:solidFill>
                <a:effectLst/>
                <a:latin typeface="Times New Roman" panose="02020603050405020304" pitchFamily="18" charset="0"/>
                <a:ea typeface="Times New Roman" panose="02020603050405020304" pitchFamily="18" charset="0"/>
                <a:cs typeface="Times New Roman" panose="02020603050405020304" pitchFamily="18" charset="0"/>
              </a:rPr>
              <a:t>Rewards Platform is a Blockchain-based solution for keeping track of customer reward points, creating a shared transaction ledger between all involved brands.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800" dirty="0">
              <a:solidFill>
                <a:srgbClr val="00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F55F-3D6D-44EE-9477-9E94C5E57FA0}"/>
              </a:ext>
            </a:extLst>
          </p:cNvPr>
          <p:cNvSpPr>
            <a:spLocks noGrp="1"/>
          </p:cNvSpPr>
          <p:nvPr>
            <p:ph type="title"/>
          </p:nvPr>
        </p:nvSpPr>
        <p:spPr>
          <a:xfrm>
            <a:off x="257872" y="357739"/>
            <a:ext cx="3116966" cy="702600"/>
          </a:xfrm>
        </p:spPr>
        <p:txBody>
          <a:bodyPr/>
          <a:lstStyle/>
          <a:p>
            <a:r>
              <a:rPr lang="en-US" sz="2400" b="1" dirty="0"/>
              <a:t>INTRODUCTION:</a:t>
            </a:r>
            <a:endParaRPr lang="en-IN" sz="2400" b="1" dirty="0"/>
          </a:p>
        </p:txBody>
      </p:sp>
      <p:sp>
        <p:nvSpPr>
          <p:cNvPr id="4" name="Title 1">
            <a:extLst>
              <a:ext uri="{FF2B5EF4-FFF2-40B4-BE49-F238E27FC236}">
                <a16:creationId xmlns:a16="http://schemas.microsoft.com/office/drawing/2014/main" id="{852A03FE-5D2E-38ED-D581-9E87E583D62D}"/>
              </a:ext>
            </a:extLst>
          </p:cNvPr>
          <p:cNvSpPr txBox="1">
            <a:spLocks/>
          </p:cNvSpPr>
          <p:nvPr/>
        </p:nvSpPr>
        <p:spPr>
          <a:xfrm>
            <a:off x="410271" y="956705"/>
            <a:ext cx="7649207" cy="3260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lang="en-IN" sz="2400" b="1" dirty="0"/>
          </a:p>
        </p:txBody>
      </p:sp>
      <p:sp>
        <p:nvSpPr>
          <p:cNvPr id="7" name="Google Shape;98;p15">
            <a:extLst>
              <a:ext uri="{FF2B5EF4-FFF2-40B4-BE49-F238E27FC236}">
                <a16:creationId xmlns:a16="http://schemas.microsoft.com/office/drawing/2014/main" id="{6F179EB8-053F-51FF-B6A5-4C9A7D06D9B9}"/>
              </a:ext>
            </a:extLst>
          </p:cNvPr>
          <p:cNvSpPr txBox="1">
            <a:spLocks/>
          </p:cNvSpPr>
          <p:nvPr/>
        </p:nvSpPr>
        <p:spPr>
          <a:xfrm>
            <a:off x="213505" y="1211926"/>
            <a:ext cx="8520224" cy="291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2pPr>
            <a:lvl3pPr marL="1371600" marR="0" lvl="2"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3pPr>
            <a:lvl4pPr marL="1828800" marR="0" lvl="3"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4pPr>
            <a:lvl5pPr marL="2286000" marR="0" lvl="4"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5pPr>
            <a:lvl6pPr marL="2743200" marR="0" lvl="5"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6pPr>
            <a:lvl7pPr marL="3200400" marR="0" lvl="6"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7pPr>
            <a:lvl8pPr marL="3657600" marR="0" lvl="7"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8pPr>
            <a:lvl9pPr marL="4114800" marR="0" lvl="8"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en-IN" sz="2400" b="1" dirty="0">
                <a:solidFill>
                  <a:srgbClr val="903059"/>
                </a:solidFill>
                <a:effectLst/>
                <a:latin typeface="Times New Roman" panose="02020603050405020304" pitchFamily="18" charset="0"/>
                <a:ea typeface="Times New Roman" panose="02020603050405020304" pitchFamily="18" charset="0"/>
              </a:rPr>
              <a:t>Introducing blockchain as a customer loyalty :</a:t>
            </a:r>
          </a:p>
          <a:p>
            <a:pPr marL="0" indent="0">
              <a:spcBef>
                <a:spcPts val="0"/>
              </a:spcBef>
              <a:buFont typeface="Source Sans Pro"/>
              <a:buNone/>
            </a:pP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spcBef>
                <a:spcPts val="0"/>
              </a:spcBef>
              <a:buNone/>
            </a:pPr>
            <a:r>
              <a:rPr lang="en-IN" b="1"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Customer loyalty and engagement can make or break companies, and as such, rewards programs represent strategic investments for all types of organizations. But as they have been growing rapidly, they are also still ailing due to inefficiencies. There are several reasons for this, but first and foremost is we believe the paucity of uniform management systems is a primary source of members’ lack of activity.</a:t>
            </a:r>
            <a:endParaRPr lang="en-IN" b="1" dirty="0">
              <a:solidFill>
                <a:schemeClr val="accent6">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Font typeface="Source Sans Pro"/>
              <a:buNone/>
            </a:pPr>
            <a:endParaRPr lang="en-US" sz="1800" dirty="0">
              <a:solidFill>
                <a:srgbClr val="00FFFF"/>
              </a:solidFill>
            </a:endParaRPr>
          </a:p>
        </p:txBody>
      </p:sp>
    </p:spTree>
    <p:extLst>
      <p:ext uri="{BB962C8B-B14F-4D97-AF65-F5344CB8AC3E}">
        <p14:creationId xmlns:p14="http://schemas.microsoft.com/office/powerpoint/2010/main" val="16647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86286" y="81292"/>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Key benefits for loyalty rewards programs</a:t>
            </a:r>
            <a:r>
              <a:rPr lang="en-US" sz="3200" b="1" dirty="0">
                <a:effectLst/>
                <a:latin typeface="Calibri" panose="020F0502020204030204" pitchFamily="34" charset="0"/>
                <a:ea typeface="Calibri" panose="020F0502020204030204" pitchFamily="34" charset="0"/>
                <a:cs typeface="Times New Roman" panose="02020603050405020304" pitchFamily="18" charset="0"/>
              </a:rPr>
              <a:t>:</a:t>
            </a:r>
            <a:endParaRPr sz="3200" b="1" dirty="0"/>
          </a:p>
        </p:txBody>
      </p:sp>
      <p:sp>
        <p:nvSpPr>
          <p:cNvPr id="4" name="Google Shape;98;p15">
            <a:extLst>
              <a:ext uri="{FF2B5EF4-FFF2-40B4-BE49-F238E27FC236}">
                <a16:creationId xmlns:a16="http://schemas.microsoft.com/office/drawing/2014/main" id="{69D8D1D1-1712-52C0-470A-C0871508D21D}"/>
              </a:ext>
            </a:extLst>
          </p:cNvPr>
          <p:cNvSpPr txBox="1">
            <a:spLocks/>
          </p:cNvSpPr>
          <p:nvPr/>
        </p:nvSpPr>
        <p:spPr>
          <a:xfrm>
            <a:off x="213505" y="1211926"/>
            <a:ext cx="8520224" cy="291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2pPr>
            <a:lvl3pPr marL="1371600" marR="0" lvl="2"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3pPr>
            <a:lvl4pPr marL="1828800" marR="0" lvl="3"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4pPr>
            <a:lvl5pPr marL="2286000" marR="0" lvl="4"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5pPr>
            <a:lvl6pPr marL="2743200" marR="0" lvl="5"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6pPr>
            <a:lvl7pPr marL="3200400" marR="0" lvl="6"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7pPr>
            <a:lvl8pPr marL="3657600" marR="0" lvl="7"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8pPr>
            <a:lvl9pPr marL="4114800" marR="0" lvl="8"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en-IN" sz="1800" b="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Loyal customers are one of the primary drivers of any for-profit business. By building loyalty rewards programs, companies aim to heighten the customer experience. In many cases, however, the opposite has occurred. The implementation of blockchain can drive the customer experience to the next level, Loyal customers are one of the primary drivers of any for-profit business. By building loyalty rewards programs, companies aim to heighten the customer experience. In many cases, however, the opposite has occurred. The implementation of blockchain can drive the customer experience to the next level and this can be done by :</a:t>
            </a:r>
          </a:p>
          <a:p>
            <a:pPr marL="0" indent="0">
              <a:spcBef>
                <a:spcPts val="0"/>
              </a:spcBef>
              <a:buFont typeface="Source Sans Pro"/>
              <a:buNone/>
            </a:pPr>
            <a:r>
              <a:rPr lang="en-IN" sz="1800" b="1" dirty="0">
                <a:solidFill>
                  <a:srgbClr val="C00000"/>
                </a:solidFill>
                <a:effectLst/>
                <a:latin typeface="Times New Roman" panose="02020603050405020304" pitchFamily="18" charset="0"/>
                <a:ea typeface="Calibri" panose="020F0502020204030204" pitchFamily="34" charset="0"/>
              </a:rPr>
              <a:t>1. Reducing costs</a:t>
            </a:r>
            <a:r>
              <a:rPr lang="en-IN" sz="1800" b="1" dirty="0">
                <a:solidFill>
                  <a:srgbClr val="C00000"/>
                </a:solidFill>
                <a:latin typeface="Times New Roman" panose="02020603050405020304" pitchFamily="18" charset="0"/>
                <a:ea typeface="Calibri" panose="020F0502020204030204" pitchFamily="34" charset="0"/>
              </a:rPr>
              <a:t>  2. </a:t>
            </a:r>
            <a:r>
              <a:rPr lang="en-IN" sz="1800" b="1" dirty="0">
                <a:solidFill>
                  <a:srgbClr val="C00000"/>
                </a:solidFill>
                <a:effectLst/>
                <a:latin typeface="Times New Roman" panose="02020603050405020304" pitchFamily="18" charset="0"/>
                <a:ea typeface="Calibri" panose="020F0502020204030204" pitchFamily="34" charset="0"/>
              </a:rPr>
              <a:t>Enabling a frictionless system 3. Making the process near real-time 4. Providing a secure environment 5. Creating unique business opportunities</a:t>
            </a:r>
            <a:endParaRPr lang="en-IN" sz="2400" b="1" dirty="0">
              <a:solidFill>
                <a:srgbClr val="C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446567" y="974427"/>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b="1" dirty="0">
                <a:effectLst/>
                <a:latin typeface="Roboto Slab" panose="020B0604020202020204" charset="0"/>
                <a:ea typeface="Calibri" panose="020F0502020204030204" pitchFamily="34" charset="0"/>
                <a:cs typeface="Times New Roman" panose="02020603050405020304" pitchFamily="18" charset="0"/>
              </a:rPr>
              <a:t>Blockchain revolution for crypto reward programs</a:t>
            </a:r>
            <a:r>
              <a:rPr lang="en-US" sz="3600" b="1" dirty="0">
                <a:latin typeface="Calibri" panose="020F0502020204030204" pitchFamily="34" charset="0"/>
                <a:ea typeface="Calibri" panose="020F0502020204030204" pitchFamily="34" charset="0"/>
                <a:cs typeface="Times New Roman" panose="02020603050405020304" pitchFamily="18" charset="0"/>
              </a:rPr>
              <a:t>:</a:t>
            </a:r>
            <a:endParaRPr sz="3600" b="1" dirty="0"/>
          </a:p>
        </p:txBody>
      </p:sp>
      <p:sp>
        <p:nvSpPr>
          <p:cNvPr id="4" name="Google Shape;98;p15">
            <a:extLst>
              <a:ext uri="{FF2B5EF4-FFF2-40B4-BE49-F238E27FC236}">
                <a16:creationId xmlns:a16="http://schemas.microsoft.com/office/drawing/2014/main" id="{69D8D1D1-1712-52C0-470A-C0871508D21D}"/>
              </a:ext>
            </a:extLst>
          </p:cNvPr>
          <p:cNvSpPr txBox="1">
            <a:spLocks/>
          </p:cNvSpPr>
          <p:nvPr/>
        </p:nvSpPr>
        <p:spPr>
          <a:xfrm>
            <a:off x="446567" y="1842792"/>
            <a:ext cx="8520224" cy="291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2pPr>
            <a:lvl3pPr marL="1371600" marR="0" lvl="2"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3pPr>
            <a:lvl4pPr marL="1828800" marR="0" lvl="3"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4pPr>
            <a:lvl5pPr marL="2286000" marR="0" lvl="4"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5pPr>
            <a:lvl6pPr marL="2743200" marR="0" lvl="5"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6pPr>
            <a:lvl7pPr marL="3200400" marR="0" lvl="6"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7pPr>
            <a:lvl8pPr marL="3657600" marR="0" lvl="7"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8pPr>
            <a:lvl9pPr marL="4114800" marR="0" lvl="8"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9pPr>
          </a:lstStyle>
          <a:p>
            <a:pPr marL="0" indent="0">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Customer loyalty programs offer direct financial benefits to companies, and also better customer information for strategic decision-making. According to a Tuck School of Business at Dartmouth study, crypto and points reward programs incentivize customers to complete more purchases if there’s a reward in place. In consequence, companies can increase loyalty, reduce CAC and increase sales.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Font typeface="Source Sans Pro"/>
              <a:buNone/>
            </a:pPr>
            <a:endParaRPr lang="en-IN" sz="2400" b="1" dirty="0">
              <a:solidFill>
                <a:srgbClr val="C00000"/>
              </a:solidFill>
              <a:latin typeface="Times New Roman" panose="02020603050405020304" pitchFamily="18" charset="0"/>
              <a:ea typeface="Times New Roman" panose="02020603050405020304" pitchFamily="18" charset="0"/>
            </a:endParaRPr>
          </a:p>
          <a:p>
            <a:pPr marL="0" indent="0">
              <a:spcBef>
                <a:spcPts val="0"/>
              </a:spcBef>
              <a:buFont typeface="Source Sans Pro"/>
              <a:buNone/>
            </a:pPr>
            <a:r>
              <a:rPr lang="en-IN" sz="2400" b="1" dirty="0">
                <a:solidFill>
                  <a:srgbClr val="C00000"/>
                </a:solidFill>
                <a:effectLst/>
                <a:latin typeface="Times New Roman" panose="02020603050405020304" pitchFamily="18" charset="0"/>
                <a:ea typeface="Times New Roman" panose="02020603050405020304" pitchFamily="18" charset="0"/>
              </a:rPr>
              <a:t>BENEFITS:</a:t>
            </a:r>
          </a:p>
          <a:p>
            <a:pPr marL="0" indent="0">
              <a:spcBef>
                <a:spcPts val="0"/>
              </a:spcBef>
              <a:buNone/>
            </a:pPr>
            <a:r>
              <a:rPr lang="en-IN" sz="1800" b="1" dirty="0">
                <a:solidFill>
                  <a:srgbClr val="C00000"/>
                </a:solidFill>
                <a:effectLst/>
                <a:latin typeface="Times New Roman" panose="02020603050405020304" pitchFamily="18" charset="0"/>
                <a:ea typeface="Calibri" panose="020F0502020204030204" pitchFamily="34" charset="0"/>
              </a:rPr>
              <a:t>1.Crypto-linking or card-linked rewards</a:t>
            </a:r>
            <a:r>
              <a:rPr lang="en-IN" sz="1800" b="1" dirty="0">
                <a:solidFill>
                  <a:srgbClr val="C00000"/>
                </a:solidFill>
                <a:effectLst/>
                <a:latin typeface="Times New Roman" panose="02020603050405020304" pitchFamily="18" charset="0"/>
                <a:ea typeface="Times New Roman" panose="02020603050405020304" pitchFamily="18" charset="0"/>
              </a:rPr>
              <a:t>    2. </a:t>
            </a:r>
            <a:r>
              <a:rPr lang="en-IN" sz="1800" b="1" dirty="0">
                <a:solidFill>
                  <a:srgbClr val="C00000"/>
                </a:solidFill>
                <a:effectLst/>
                <a:latin typeface="Times New Roman" panose="02020603050405020304" pitchFamily="18" charset="0"/>
                <a:ea typeface="Calibri" panose="020F0502020204030204" pitchFamily="34" charset="0"/>
              </a:rPr>
              <a:t>global nature of cryptocurrencies</a:t>
            </a:r>
          </a:p>
          <a:p>
            <a:pPr marL="0" indent="0">
              <a:spcBef>
                <a:spcPts val="0"/>
              </a:spcBef>
              <a:buNone/>
            </a:pPr>
            <a:r>
              <a:rPr lang="en-IN" sz="1800" b="1" dirty="0">
                <a:solidFill>
                  <a:srgbClr val="C00000"/>
                </a:solidFill>
                <a:latin typeface="Times New Roman" panose="02020603050405020304" pitchFamily="18" charset="0"/>
                <a:ea typeface="Times New Roman" panose="02020603050405020304" pitchFamily="18" charset="0"/>
              </a:rPr>
              <a:t>3.</a:t>
            </a:r>
            <a:r>
              <a:rPr lang="en-IN" sz="1800" b="1" dirty="0">
                <a:solidFill>
                  <a:srgbClr val="C00000"/>
                </a:solidFill>
                <a:effectLst/>
                <a:latin typeface="Times New Roman" panose="02020603050405020304" pitchFamily="18" charset="0"/>
                <a:ea typeface="Calibri" panose="020F0502020204030204" pitchFamily="34" charset="0"/>
              </a:rPr>
              <a:t> limit a company’s financial</a:t>
            </a:r>
            <a:r>
              <a:rPr lang="en-IN" sz="1800" dirty="0">
                <a:solidFill>
                  <a:srgbClr val="C00000"/>
                </a:solidFill>
                <a:effectLst/>
                <a:latin typeface="Times New Roman" panose="02020603050405020304" pitchFamily="18" charset="0"/>
                <a:ea typeface="Calibri" panose="020F0502020204030204" pitchFamily="34" charset="0"/>
              </a:rPr>
              <a:t>       </a:t>
            </a:r>
            <a:r>
              <a:rPr lang="en-IN" sz="1800" b="1" dirty="0">
                <a:solidFill>
                  <a:srgbClr val="C00000"/>
                </a:solidFill>
                <a:latin typeface="Times New Roman" panose="02020603050405020304" pitchFamily="18" charset="0"/>
                <a:ea typeface="Calibri" panose="020F0502020204030204" pitchFamily="34" charset="0"/>
              </a:rPr>
              <a:t>4.</a:t>
            </a:r>
            <a:r>
              <a:rPr lang="en-IN" sz="1800" b="1" dirty="0">
                <a:solidFill>
                  <a:srgbClr val="C00000"/>
                </a:solidFill>
                <a:effectLst/>
                <a:latin typeface="Times New Roman" panose="02020603050405020304" pitchFamily="18" charset="0"/>
                <a:ea typeface="Calibri" panose="020F0502020204030204" pitchFamily="34" charset="0"/>
              </a:rPr>
              <a:t>marketing opportunity.</a:t>
            </a:r>
            <a:endParaRPr lang="en-IN" sz="1800" b="1" dirty="0">
              <a:solidFill>
                <a:srgbClr val="C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581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233207" y="151467"/>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t>SURVEY:</a:t>
            </a:r>
            <a:endParaRPr sz="3600" b="1" dirty="0"/>
          </a:p>
        </p:txBody>
      </p:sp>
      <p:sp>
        <p:nvSpPr>
          <p:cNvPr id="4" name="Google Shape;98;p15">
            <a:extLst>
              <a:ext uri="{FF2B5EF4-FFF2-40B4-BE49-F238E27FC236}">
                <a16:creationId xmlns:a16="http://schemas.microsoft.com/office/drawing/2014/main" id="{69D8D1D1-1712-52C0-470A-C0871508D21D}"/>
              </a:ext>
            </a:extLst>
          </p:cNvPr>
          <p:cNvSpPr txBox="1">
            <a:spLocks/>
          </p:cNvSpPr>
          <p:nvPr/>
        </p:nvSpPr>
        <p:spPr>
          <a:xfrm>
            <a:off x="446567" y="1842792"/>
            <a:ext cx="8520224" cy="291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2pPr>
            <a:lvl3pPr marL="1371600" marR="0" lvl="2"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3pPr>
            <a:lvl4pPr marL="1828800" marR="0" lvl="3"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4pPr>
            <a:lvl5pPr marL="2286000" marR="0" lvl="4"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5pPr>
            <a:lvl6pPr marL="2743200" marR="0" lvl="5"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6pPr>
            <a:lvl7pPr marL="3200400" marR="0" lvl="6"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7pPr>
            <a:lvl8pPr marL="3657600" marR="0" lvl="7"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8pPr>
            <a:lvl9pPr marL="4114800" marR="0" lvl="8"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9pPr>
          </a:lstStyle>
          <a:p>
            <a:pPr marL="0" indent="0">
              <a:spcBef>
                <a:spcPts val="0"/>
              </a:spcBef>
              <a:buNone/>
            </a:pPr>
            <a:endParaRPr lang="en-IN" sz="1800" b="1" dirty="0">
              <a:solidFill>
                <a:srgbClr val="C00000"/>
              </a:solidFill>
              <a:effectLst/>
              <a:latin typeface="Times New Roman" panose="02020603050405020304" pitchFamily="18" charset="0"/>
              <a:ea typeface="Times New Roman" panose="02020603050405020304" pitchFamily="18" charset="0"/>
            </a:endParaRPr>
          </a:p>
        </p:txBody>
      </p:sp>
      <p:graphicFrame>
        <p:nvGraphicFramePr>
          <p:cNvPr id="3" name="Table 4">
            <a:extLst>
              <a:ext uri="{FF2B5EF4-FFF2-40B4-BE49-F238E27FC236}">
                <a16:creationId xmlns:a16="http://schemas.microsoft.com/office/drawing/2014/main" id="{21E71735-41D1-365A-089F-E21870A5FAF8}"/>
              </a:ext>
            </a:extLst>
          </p:cNvPr>
          <p:cNvGraphicFramePr>
            <a:graphicFrameLocks noGrp="1"/>
          </p:cNvGraphicFramePr>
          <p:nvPr>
            <p:extLst>
              <p:ext uri="{D42A27DB-BD31-4B8C-83A1-F6EECF244321}">
                <p14:modId xmlns:p14="http://schemas.microsoft.com/office/powerpoint/2010/main" val="1464311734"/>
              </p:ext>
            </p:extLst>
          </p:nvPr>
        </p:nvGraphicFramePr>
        <p:xfrm>
          <a:off x="784860" y="727506"/>
          <a:ext cx="7421880" cy="4206240"/>
        </p:xfrm>
        <a:graphic>
          <a:graphicData uri="http://schemas.openxmlformats.org/drawingml/2006/table">
            <a:tbl>
              <a:tblPr firstRow="1" bandRow="1">
                <a:tableStyleId>{701FB10D-A61A-4DE4-8506-F670E7A89527}</a:tableStyleId>
              </a:tblPr>
              <a:tblGrid>
                <a:gridCol w="868680">
                  <a:extLst>
                    <a:ext uri="{9D8B030D-6E8A-4147-A177-3AD203B41FA5}">
                      <a16:colId xmlns:a16="http://schemas.microsoft.com/office/drawing/2014/main" val="2679599396"/>
                    </a:ext>
                  </a:extLst>
                </a:gridCol>
                <a:gridCol w="2004060">
                  <a:extLst>
                    <a:ext uri="{9D8B030D-6E8A-4147-A177-3AD203B41FA5}">
                      <a16:colId xmlns:a16="http://schemas.microsoft.com/office/drawing/2014/main" val="3590339535"/>
                    </a:ext>
                  </a:extLst>
                </a:gridCol>
                <a:gridCol w="4549140">
                  <a:extLst>
                    <a:ext uri="{9D8B030D-6E8A-4147-A177-3AD203B41FA5}">
                      <a16:colId xmlns:a16="http://schemas.microsoft.com/office/drawing/2014/main" val="593441722"/>
                    </a:ext>
                  </a:extLst>
                </a:gridCol>
              </a:tblGrid>
              <a:tr h="51412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S.NO.</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TITLE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IMPLIMENTATION</a:t>
                      </a:r>
                      <a:endParaRPr lang="en-IN" dirty="0"/>
                    </a:p>
                    <a:p>
                      <a:endParaRPr lang="en-IN" dirty="0"/>
                    </a:p>
                  </a:txBody>
                  <a:tcPr/>
                </a:tc>
                <a:extLst>
                  <a:ext uri="{0D108BD9-81ED-4DB2-BD59-A6C34878D82A}">
                    <a16:rowId xmlns:a16="http://schemas.microsoft.com/office/drawing/2014/main" val="2598274803"/>
                  </a:ext>
                </a:extLst>
              </a:tr>
              <a:tr h="367952">
                <a:tc>
                  <a:txBody>
                    <a:bodyPr/>
                    <a:lstStyle/>
                    <a:p>
                      <a:r>
                        <a:rPr lang="en-US" dirty="0"/>
                        <a:t>1.</a:t>
                      </a:r>
                      <a:endParaRPr lang="en-IN" dirty="0"/>
                    </a:p>
                  </a:txBody>
                  <a:tcPr/>
                </a:tc>
                <a:tc>
                  <a:txBody>
                    <a:bodyPr/>
                    <a:lstStyle/>
                    <a:p>
                      <a:r>
                        <a:rPr lang="en-US" dirty="0"/>
                        <a:t>Rewarding reviews with tokens: An Ethereum-based approach</a:t>
                      </a:r>
                      <a:endParaRPr lang="en-IN" dirty="0"/>
                    </a:p>
                  </a:txBody>
                  <a:tcPr/>
                </a:tc>
                <a:tc>
                  <a:txBody>
                    <a:bodyPr/>
                    <a:lstStyle/>
                    <a:p>
                      <a:r>
                        <a:rPr lang="en-US" dirty="0"/>
                        <a:t>proposes a general decentralized rating framework based on blockchain, supporting recommender systems and rewarding its users for their reviews to compensate them for the cost they incurred due to the permissionless blockchain</a:t>
                      </a:r>
                      <a:endParaRPr lang="en-IN" dirty="0"/>
                    </a:p>
                  </a:txBody>
                  <a:tcPr/>
                </a:tc>
                <a:extLst>
                  <a:ext uri="{0D108BD9-81ED-4DB2-BD59-A6C34878D82A}">
                    <a16:rowId xmlns:a16="http://schemas.microsoft.com/office/drawing/2014/main" val="3555679459"/>
                  </a:ext>
                </a:extLst>
              </a:tr>
              <a:tr h="367952">
                <a:tc>
                  <a:txBody>
                    <a:bodyPr/>
                    <a:lstStyle/>
                    <a:p>
                      <a:r>
                        <a:rPr lang="en-US" dirty="0"/>
                        <a:t>2.</a:t>
                      </a:r>
                      <a:endParaRPr lang="en-IN" dirty="0"/>
                    </a:p>
                  </a:txBody>
                  <a:tcPr/>
                </a:tc>
                <a:tc>
                  <a:txBody>
                    <a:bodyPr/>
                    <a:lstStyle/>
                    <a:p>
                      <a:r>
                        <a:rPr lang="en-US" dirty="0"/>
                        <a:t>Online service or virtual community? Building platform loyalty in reward-based crowdfunding</a:t>
                      </a:r>
                      <a:endParaRPr lang="en-IN" dirty="0"/>
                    </a:p>
                  </a:txBody>
                  <a:tcPr/>
                </a:tc>
                <a:tc>
                  <a:txBody>
                    <a:bodyPr/>
                    <a:lstStyle/>
                    <a:p>
                      <a:r>
                        <a:rPr lang="en-US" dirty="0"/>
                        <a:t>research focused on campaign success, , this study extends the scope of research to the relationship between individual contributors and crowdfunding platforms.</a:t>
                      </a:r>
                      <a:endParaRPr lang="en-IN" dirty="0"/>
                    </a:p>
                  </a:txBody>
                  <a:tcPr/>
                </a:tc>
                <a:extLst>
                  <a:ext uri="{0D108BD9-81ED-4DB2-BD59-A6C34878D82A}">
                    <a16:rowId xmlns:a16="http://schemas.microsoft.com/office/drawing/2014/main" val="2281994867"/>
                  </a:ext>
                </a:extLst>
              </a:tr>
              <a:tr h="367952">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Blockchain-Based Cross-Organizational Integrated Platform for Issuing and Redeeming Reward Points</a:t>
                      </a:r>
                    </a:p>
                  </a:txBody>
                  <a:tcPr/>
                </a:tc>
                <a:tc>
                  <a:txBody>
                    <a:bodyPr/>
                    <a:lstStyle/>
                    <a:p>
                      <a:r>
                        <a:rPr lang="en-US" dirty="0"/>
                        <a:t>The implementation of reward points is the smart contract running on the blockchain. Whenever a request for transferring reward points arises or getting the information about the point state, the function calls are invoked to trigger the corresponding functions in the point smart contract. </a:t>
                      </a:r>
                      <a:endParaRPr lang="en-IN" dirty="0"/>
                    </a:p>
                  </a:txBody>
                  <a:tcPr/>
                </a:tc>
                <a:extLst>
                  <a:ext uri="{0D108BD9-81ED-4DB2-BD59-A6C34878D82A}">
                    <a16:rowId xmlns:a16="http://schemas.microsoft.com/office/drawing/2014/main" val="4092240364"/>
                  </a:ext>
                </a:extLst>
              </a:tr>
            </a:tbl>
          </a:graphicData>
        </a:graphic>
      </p:graphicFrame>
    </p:spTree>
    <p:extLst>
      <p:ext uri="{BB962C8B-B14F-4D97-AF65-F5344CB8AC3E}">
        <p14:creationId xmlns:p14="http://schemas.microsoft.com/office/powerpoint/2010/main" val="3685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TextBox 3">
            <a:extLst>
              <a:ext uri="{FF2B5EF4-FFF2-40B4-BE49-F238E27FC236}">
                <a16:creationId xmlns:a16="http://schemas.microsoft.com/office/drawing/2014/main" id="{F6015285-1CC9-4161-A62D-426CC6A43549}"/>
              </a:ext>
            </a:extLst>
          </p:cNvPr>
          <p:cNvSpPr txBox="1"/>
          <p:nvPr/>
        </p:nvSpPr>
        <p:spPr>
          <a:xfrm>
            <a:off x="946298" y="576214"/>
            <a:ext cx="5775343" cy="707886"/>
          </a:xfrm>
          <a:prstGeom prst="rect">
            <a:avLst/>
          </a:prstGeom>
          <a:noFill/>
        </p:spPr>
        <p:txBody>
          <a:bodyPr wrap="square">
            <a:spAutoFit/>
          </a:bodyPr>
          <a:lstStyle/>
          <a:p>
            <a:r>
              <a:rPr lang="en-US" sz="4000" b="1" dirty="0">
                <a:solidFill>
                  <a:schemeClr val="accent6">
                    <a:lumMod val="10000"/>
                  </a:schemeClr>
                </a:solidFill>
                <a:latin typeface="Amasis MT Pro Black" panose="02040A04050005020304" pitchFamily="18" charset="0"/>
              </a:rPr>
              <a:t>GITHUB COMMITS:</a:t>
            </a:r>
            <a:endParaRPr lang="en-IN" sz="4000" b="1" dirty="0">
              <a:solidFill>
                <a:schemeClr val="accent6">
                  <a:lumMod val="10000"/>
                </a:schemeClr>
              </a:solidFill>
              <a:latin typeface="Amasis MT Pro Black" panose="02040A04050005020304" pitchFamily="18" charset="0"/>
            </a:endParaRPr>
          </a:p>
        </p:txBody>
      </p:sp>
      <p:sp>
        <p:nvSpPr>
          <p:cNvPr id="5" name="TextBox 4">
            <a:extLst>
              <a:ext uri="{FF2B5EF4-FFF2-40B4-BE49-F238E27FC236}">
                <a16:creationId xmlns:a16="http://schemas.microsoft.com/office/drawing/2014/main" id="{0BD463A6-5E72-C993-993D-14EEAD16F5B8}"/>
              </a:ext>
            </a:extLst>
          </p:cNvPr>
          <p:cNvSpPr txBox="1"/>
          <p:nvPr/>
        </p:nvSpPr>
        <p:spPr>
          <a:xfrm>
            <a:off x="265102" y="1558019"/>
            <a:ext cx="8049739" cy="830997"/>
          </a:xfrm>
          <a:prstGeom prst="rect">
            <a:avLst/>
          </a:prstGeom>
          <a:noFill/>
        </p:spPr>
        <p:txBody>
          <a:bodyPr wrap="square">
            <a:spAutoFit/>
          </a:bodyPr>
          <a:lstStyle/>
          <a:p>
            <a:r>
              <a:rPr lang="en-US" sz="2400" dirty="0">
                <a:hlinkClick r:id="rId3"/>
              </a:rPr>
              <a:t>KLH-IBCC/3.-Reward-Platform-Blockchain-Based-Issue-of-Customer-Loyalty-Points- (github.com)</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27"/>
          <p:cNvSpPr txBox="1">
            <a:spLocks noGrp="1"/>
          </p:cNvSpPr>
          <p:nvPr>
            <p:ph type="subTitle" idx="4294967295"/>
          </p:nvPr>
        </p:nvSpPr>
        <p:spPr>
          <a:xfrm>
            <a:off x="685800" y="178695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b="1" dirty="0">
              <a:solidFill>
                <a:schemeClr val="accent6">
                  <a:lumMod val="25000"/>
                </a:schemeClr>
              </a:solidFill>
            </a:endParaRPr>
          </a:p>
        </p:txBody>
      </p:sp>
      <p:pic>
        <p:nvPicPr>
          <p:cNvPr id="3" name="Picture 2">
            <a:extLst>
              <a:ext uri="{FF2B5EF4-FFF2-40B4-BE49-F238E27FC236}">
                <a16:creationId xmlns:a16="http://schemas.microsoft.com/office/drawing/2014/main" id="{6139203D-D2CA-CC61-EE08-B97791C8CD44}"/>
              </a:ext>
            </a:extLst>
          </p:cNvPr>
          <p:cNvPicPr>
            <a:picLocks noChangeAspect="1"/>
          </p:cNvPicPr>
          <p:nvPr/>
        </p:nvPicPr>
        <p:blipFill>
          <a:blip r:embed="rId3"/>
          <a:stretch>
            <a:fillRect/>
          </a:stretch>
        </p:blipFill>
        <p:spPr>
          <a:xfrm>
            <a:off x="125065" y="456260"/>
            <a:ext cx="8893870" cy="4349658"/>
          </a:xfrm>
          <a:prstGeom prst="rect">
            <a:avLst/>
          </a:prstGeom>
        </p:spPr>
      </p:pic>
    </p:spTree>
    <p:extLst>
      <p:ext uri="{BB962C8B-B14F-4D97-AF65-F5344CB8AC3E}">
        <p14:creationId xmlns:p14="http://schemas.microsoft.com/office/powerpoint/2010/main" val="368716799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648</Words>
  <Application>Microsoft Office PowerPoint</Application>
  <PresentationFormat>On-screen Show (16:9)</PresentationFormat>
  <Paragraphs>48</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Roboto Slab</vt:lpstr>
      <vt:lpstr>Amasis MT Pro Black</vt:lpstr>
      <vt:lpstr>Source Sans Pro</vt:lpstr>
      <vt:lpstr>Book Antiqua</vt:lpstr>
      <vt:lpstr>Algerian</vt:lpstr>
      <vt:lpstr>Arial</vt:lpstr>
      <vt:lpstr>Calibri</vt:lpstr>
      <vt:lpstr>Times New Roman</vt:lpstr>
      <vt:lpstr>Cordelia template</vt:lpstr>
      <vt:lpstr>  REWARD             PLATFORM</vt:lpstr>
      <vt:lpstr>TEAM MEMBERS:</vt:lpstr>
      <vt:lpstr>PROBLEM STATEMENT:</vt:lpstr>
      <vt:lpstr>INTRODUCTION:</vt:lpstr>
      <vt:lpstr>Key benefits for loyalty rewards programs:</vt:lpstr>
      <vt:lpstr>Blockchain revolution for crypto reward programs:</vt:lpstr>
      <vt:lpstr>SURVEY: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WEP on a wireless Router</dc:title>
  <dc:creator>Srinivas Susheela</dc:creator>
  <cp:lastModifiedBy>sirishareddy55@outlook.com</cp:lastModifiedBy>
  <cp:revision>23</cp:revision>
  <dcterms:modified xsi:type="dcterms:W3CDTF">2022-08-09T10:03:53Z</dcterms:modified>
</cp:coreProperties>
</file>