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9" r:id="rId4"/>
    <p:sldId id="271" r:id="rId5"/>
    <p:sldId id="313" r:id="rId6"/>
    <p:sldId id="303" r:id="rId7"/>
    <p:sldId id="304" r:id="rId8"/>
    <p:sldId id="309" r:id="rId9"/>
    <p:sldId id="302" r:id="rId10"/>
    <p:sldId id="305" r:id="rId11"/>
    <p:sldId id="307" r:id="rId12"/>
    <p:sldId id="298" r:id="rId13"/>
    <p:sldId id="277" r:id="rId14"/>
  </p:sldIdLst>
  <p:sldSz cx="9144000" cy="5143500" type="screen16x9"/>
  <p:notesSz cx="6858000" cy="9144000"/>
  <p:embeddedFontLst>
    <p:embeddedFont>
      <p:font typeface="Algerian" panose="04020705040A02060702" pitchFamily="82" charset="0"/>
      <p:regular r:id="rId16"/>
    </p:embeddedFont>
    <p:embeddedFont>
      <p:font typeface="Amasis MT Pro Black" panose="02040A04050005020304" pitchFamily="18" charset="0"/>
      <p:bold r:id="rId17"/>
      <p:boldItalic r:id="rId18"/>
    </p:embeddedFont>
    <p:embeddedFont>
      <p:font typeface="Book Antiqua" panose="020406020503050303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Slab" panose="020B0604020202020204" charset="0"/>
      <p:regular r:id="rId27"/>
      <p:bold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ishareddy55@outlook.com" initials="s" lastIdx="1" clrIdx="0">
    <p:extLst>
      <p:ext uri="{19B8F6BF-5375-455C-9EA6-DF929625EA0E}">
        <p15:presenceInfo xmlns:p15="http://schemas.microsoft.com/office/powerpoint/2012/main" userId="e9baa519405ff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05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72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KLH-IBCC/3.-Reward-Platform-Blockchain-Based-Issue-of-Customer-Loyalty-Point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006009" y="1474381"/>
            <a:ext cx="5791200" cy="16161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b="1" dirty="0">
                <a:solidFill>
                  <a:srgbClr val="000000"/>
                </a:solidFill>
                <a:effectLst/>
                <a:latin typeface="Times New Roman" panose="02020603050405020304" pitchFamily="18" charset="0"/>
                <a:ea typeface="Times New Roman" panose="02020603050405020304" pitchFamily="18" charset="0"/>
              </a:rPr>
              <a:t>  </a:t>
            </a:r>
            <a:r>
              <a:rPr lang="en-IN" sz="6000" b="1" dirty="0">
                <a:solidFill>
                  <a:srgbClr val="903059"/>
                </a:solidFill>
                <a:effectLst/>
                <a:latin typeface="Times New Roman" panose="02020603050405020304" pitchFamily="18" charset="0"/>
                <a:ea typeface="Times New Roman" panose="02020603050405020304" pitchFamily="18" charset="0"/>
              </a:rPr>
              <a:t>REWARD             PLATFORM</a:t>
            </a:r>
            <a:endParaRPr sz="19900" dirty="0">
              <a:solidFill>
                <a:srgbClr val="9030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69C62F-A38B-0536-E57B-08DDC388CE6E}"/>
              </a:ext>
            </a:extLst>
          </p:cNvPr>
          <p:cNvSpPr txBox="1">
            <a:spLocks/>
          </p:cNvSpPr>
          <p:nvPr/>
        </p:nvSpPr>
        <p:spPr>
          <a:xfrm>
            <a:off x="212650" y="287502"/>
            <a:ext cx="8555665"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2">
                    <a:lumMod val="60000"/>
                    <a:lumOff val="40000"/>
                  </a:schemeClr>
                </a:solidFill>
              </a:rPr>
              <a:t>Front End </a:t>
            </a:r>
          </a:p>
          <a:p>
            <a:r>
              <a:rPr lang="en-US" sz="2800" dirty="0">
                <a:solidFill>
                  <a:schemeClr val="accent2">
                    <a:lumMod val="60000"/>
                    <a:lumOff val="40000"/>
                  </a:schemeClr>
                </a:solidFill>
              </a:rPr>
              <a:t>    </a:t>
            </a:r>
          </a:p>
        </p:txBody>
      </p:sp>
      <p:pic>
        <p:nvPicPr>
          <p:cNvPr id="4" name="Picture 3">
            <a:extLst>
              <a:ext uri="{FF2B5EF4-FFF2-40B4-BE49-F238E27FC236}">
                <a16:creationId xmlns:a16="http://schemas.microsoft.com/office/drawing/2014/main" id="{517D5814-0D54-69FD-7898-140C4E2910C6}"/>
              </a:ext>
            </a:extLst>
          </p:cNvPr>
          <p:cNvPicPr>
            <a:picLocks noChangeAspect="1"/>
          </p:cNvPicPr>
          <p:nvPr/>
        </p:nvPicPr>
        <p:blipFill>
          <a:blip r:embed="rId2"/>
          <a:stretch>
            <a:fillRect/>
          </a:stretch>
        </p:blipFill>
        <p:spPr>
          <a:xfrm>
            <a:off x="1977993" y="120504"/>
            <a:ext cx="4531492" cy="22946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BA353C0F-407C-CBF0-A6C1-9DA64B8DA3A1}"/>
              </a:ext>
            </a:extLst>
          </p:cNvPr>
          <p:cNvPicPr>
            <a:picLocks noChangeAspect="1"/>
          </p:cNvPicPr>
          <p:nvPr/>
        </p:nvPicPr>
        <p:blipFill>
          <a:blip r:embed="rId3"/>
          <a:stretch>
            <a:fillRect/>
          </a:stretch>
        </p:blipFill>
        <p:spPr>
          <a:xfrm>
            <a:off x="1977993" y="2559545"/>
            <a:ext cx="4531492" cy="23790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813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CE5A84-4573-02CD-DDE5-0E2B05746C70}"/>
              </a:ext>
            </a:extLst>
          </p:cNvPr>
          <p:cNvSpPr txBox="1">
            <a:spLocks/>
          </p:cNvSpPr>
          <p:nvPr/>
        </p:nvSpPr>
        <p:spPr>
          <a:xfrm>
            <a:off x="212651" y="287502"/>
            <a:ext cx="2544726" cy="11159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2">
                    <a:lumMod val="60000"/>
                    <a:lumOff val="40000"/>
                  </a:schemeClr>
                </a:solidFill>
              </a:rPr>
              <a:t> </a:t>
            </a:r>
            <a:endParaRPr lang="en-IN" sz="2000" dirty="0">
              <a:solidFill>
                <a:schemeClr val="accent1">
                  <a:lumMod val="75000"/>
                </a:schemeClr>
              </a:solidFill>
            </a:endParaRPr>
          </a:p>
        </p:txBody>
      </p:sp>
      <p:pic>
        <p:nvPicPr>
          <p:cNvPr id="4" name="Picture 3">
            <a:extLst>
              <a:ext uri="{FF2B5EF4-FFF2-40B4-BE49-F238E27FC236}">
                <a16:creationId xmlns:a16="http://schemas.microsoft.com/office/drawing/2014/main" id="{224A1F3F-EDB2-10EE-7ECB-E92220D4FFC6}"/>
              </a:ext>
            </a:extLst>
          </p:cNvPr>
          <p:cNvPicPr>
            <a:picLocks noChangeAspect="1"/>
          </p:cNvPicPr>
          <p:nvPr/>
        </p:nvPicPr>
        <p:blipFill>
          <a:blip r:embed="rId2"/>
          <a:stretch>
            <a:fillRect/>
          </a:stretch>
        </p:blipFill>
        <p:spPr>
          <a:xfrm>
            <a:off x="113414" y="67394"/>
            <a:ext cx="4056647" cy="23144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B5C372B-60C9-EF6C-C9CA-3A770036EB0B}"/>
              </a:ext>
            </a:extLst>
          </p:cNvPr>
          <p:cNvPicPr>
            <a:picLocks noChangeAspect="1"/>
          </p:cNvPicPr>
          <p:nvPr/>
        </p:nvPicPr>
        <p:blipFill>
          <a:blip r:embed="rId3"/>
          <a:stretch>
            <a:fillRect/>
          </a:stretch>
        </p:blipFill>
        <p:spPr>
          <a:xfrm>
            <a:off x="4316820" y="67393"/>
            <a:ext cx="4614529" cy="2314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A814A666-3CCF-2D5F-B365-7E8407ABC856}"/>
              </a:ext>
            </a:extLst>
          </p:cNvPr>
          <p:cNvPicPr>
            <a:picLocks noChangeAspect="1"/>
          </p:cNvPicPr>
          <p:nvPr/>
        </p:nvPicPr>
        <p:blipFill>
          <a:blip r:embed="rId4"/>
          <a:stretch>
            <a:fillRect/>
          </a:stretch>
        </p:blipFill>
        <p:spPr>
          <a:xfrm>
            <a:off x="1974681" y="2508796"/>
            <a:ext cx="4614529" cy="2567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712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080521-A793-455B-A365-9240E1296F5B}"/>
              </a:ext>
            </a:extLst>
          </p:cNvPr>
          <p:cNvSpPr txBox="1">
            <a:spLocks/>
          </p:cNvSpPr>
          <p:nvPr/>
        </p:nvSpPr>
        <p:spPr>
          <a:xfrm>
            <a:off x="684026" y="617171"/>
            <a:ext cx="8938437" cy="702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accent2">
                    <a:lumMod val="60000"/>
                    <a:lumOff val="40000"/>
                  </a:schemeClr>
                </a:solidFill>
                <a:latin typeface="Amasis MT Pro Black" panose="02040A04050005020304" pitchFamily="18" charset="0"/>
              </a:rPr>
              <a:t>CONCLUSION:</a:t>
            </a:r>
            <a:endParaRPr lang="en-IN" sz="3200" b="1" dirty="0">
              <a:solidFill>
                <a:schemeClr val="accent2">
                  <a:lumMod val="60000"/>
                  <a:lumOff val="40000"/>
                </a:schemeClr>
              </a:solidFill>
              <a:latin typeface="Amasis MT Pro Black" panose="02040A04050005020304" pitchFamily="18" charset="0"/>
            </a:endParaRPr>
          </a:p>
        </p:txBody>
      </p:sp>
      <p:sp>
        <p:nvSpPr>
          <p:cNvPr id="6" name="TextBox 5">
            <a:extLst>
              <a:ext uri="{FF2B5EF4-FFF2-40B4-BE49-F238E27FC236}">
                <a16:creationId xmlns:a16="http://schemas.microsoft.com/office/drawing/2014/main" id="{10C73425-B33C-616C-D482-7D1B2EF69A50}"/>
              </a:ext>
            </a:extLst>
          </p:cNvPr>
          <p:cNvSpPr txBox="1"/>
          <p:nvPr/>
        </p:nvSpPr>
        <p:spPr>
          <a:xfrm>
            <a:off x="783265" y="1457569"/>
            <a:ext cx="7332921" cy="2839111"/>
          </a:xfrm>
          <a:prstGeom prst="rect">
            <a:avLst/>
          </a:prstGeom>
          <a:noFill/>
        </p:spPr>
        <p:txBody>
          <a:bodyPr wrap="square">
            <a:spAutoFit/>
          </a:bodyPr>
          <a:lstStyle/>
          <a:p>
            <a:pPr>
              <a:lnSpc>
                <a:spcPct val="107000"/>
              </a:lnSpc>
              <a:spcAft>
                <a:spcPts val="800"/>
              </a:spcAft>
            </a:pPr>
            <a:r>
              <a:rPr lang="en-IN" sz="2400" b="1" dirty="0">
                <a:solidFill>
                  <a:srgbClr val="903059"/>
                </a:solidFill>
                <a:effectLst/>
                <a:latin typeface="Times New Roman" panose="02020603050405020304" pitchFamily="18" charset="0"/>
                <a:ea typeface="Calibri" panose="020F0502020204030204" pitchFamily="34" charset="0"/>
                <a:cs typeface="Times New Roman" panose="02020603050405020304" pitchFamily="18" charset="0"/>
              </a:rPr>
              <a:t>Cryptocurrencies are changing fast, and they’re changing the financial scenario at the same speed. Blockchain technology is one of the best mechanisms for redeeming digital rewards in the form of crypto assets. The ability to issue a desirable reward is crucial for those companies that want to succeed in the new era of digital money.</a:t>
            </a:r>
            <a:endParaRPr lang="en-IN" sz="1800" b="1" dirty="0">
              <a:solidFill>
                <a:srgbClr val="903059"/>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056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8" name="TextBox 7">
            <a:extLst>
              <a:ext uri="{FF2B5EF4-FFF2-40B4-BE49-F238E27FC236}">
                <a16:creationId xmlns:a16="http://schemas.microsoft.com/office/drawing/2014/main" id="{1EC6A2E6-0014-499F-B559-50FA8A941108}"/>
              </a:ext>
            </a:extLst>
          </p:cNvPr>
          <p:cNvSpPr txBox="1"/>
          <p:nvPr/>
        </p:nvSpPr>
        <p:spPr>
          <a:xfrm>
            <a:off x="1038448" y="923544"/>
            <a:ext cx="7644808" cy="3046988"/>
          </a:xfrm>
          <a:prstGeom prst="rect">
            <a:avLst/>
          </a:prstGeom>
          <a:noFill/>
        </p:spPr>
        <p:txBody>
          <a:bodyPr wrap="square">
            <a:spAutoFit/>
          </a:bodyPr>
          <a:lstStyle/>
          <a:p>
            <a:r>
              <a:rPr lang="en-US" sz="9600" b="1" dirty="0">
                <a:solidFill>
                  <a:schemeClr val="accent6">
                    <a:lumMod val="10000"/>
                  </a:schemeClr>
                </a:solidFill>
                <a:latin typeface="Algerian" panose="04020705040A02060702" pitchFamily="82" charset="0"/>
              </a:rPr>
              <a:t>THANK </a:t>
            </a:r>
          </a:p>
          <a:p>
            <a:r>
              <a:rPr lang="en-US" sz="9600" b="1" dirty="0">
                <a:solidFill>
                  <a:schemeClr val="accent6">
                    <a:lumMod val="10000"/>
                  </a:schemeClr>
                </a:solidFill>
                <a:latin typeface="Algerian" panose="04020705040A02060702" pitchFamily="82" charset="0"/>
              </a:rPr>
              <a:t>          YOU</a:t>
            </a:r>
            <a:endParaRPr lang="en-IN" sz="9600" b="1" dirty="0">
              <a:solidFill>
                <a:schemeClr val="accent6">
                  <a:lumMod val="10000"/>
                </a:schemeClr>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3"/>
          <p:cNvSpPr txBox="1"/>
          <p:nvPr/>
        </p:nvSpPr>
        <p:spPr>
          <a:xfrm>
            <a:off x="552232" y="1209713"/>
            <a:ext cx="6011599" cy="2302800"/>
          </a:xfrm>
          <a:prstGeom prst="rect">
            <a:avLst/>
          </a:prstGeom>
          <a:noFill/>
          <a:ln>
            <a:noFill/>
          </a:ln>
        </p:spPr>
        <p:txBody>
          <a:bodyPr spcFirstLastPara="1" wrap="square" lIns="91425" tIns="91425" rIns="91425" bIns="91425" anchor="t" anchorCtr="0">
            <a:noAutofit/>
          </a:bodyPr>
          <a:lstStyle/>
          <a:p>
            <a:r>
              <a:rPr lang="en-IN" sz="2800" b="1" dirty="0">
                <a:solidFill>
                  <a:schemeClr val="accent6">
                    <a:lumMod val="25000"/>
                  </a:schemeClr>
                </a:solidFill>
                <a:latin typeface="Book Antiqua" panose="02040602050305030304" pitchFamily="18" charset="0"/>
              </a:rPr>
              <a:t>2010030436_K.DIMPLE</a:t>
            </a:r>
          </a:p>
          <a:p>
            <a:r>
              <a:rPr lang="en-IN" sz="2800" b="1" dirty="0">
                <a:solidFill>
                  <a:schemeClr val="accent6">
                    <a:lumMod val="25000"/>
                  </a:schemeClr>
                </a:solidFill>
                <a:latin typeface="Book Antiqua" panose="02040602050305030304" pitchFamily="18" charset="0"/>
              </a:rPr>
              <a:t>2010030438_K.SIRISHA</a:t>
            </a:r>
          </a:p>
        </p:txBody>
      </p:sp>
      <p:sp>
        <p:nvSpPr>
          <p:cNvPr id="7" name="Title 6">
            <a:extLst>
              <a:ext uri="{FF2B5EF4-FFF2-40B4-BE49-F238E27FC236}">
                <a16:creationId xmlns:a16="http://schemas.microsoft.com/office/drawing/2014/main" id="{E939739D-7CCB-4263-83A9-59EFBF5891A0}"/>
              </a:ext>
            </a:extLst>
          </p:cNvPr>
          <p:cNvSpPr txBox="1">
            <a:spLocks noGrp="1"/>
          </p:cNvSpPr>
          <p:nvPr>
            <p:ph type="title"/>
          </p:nvPr>
        </p:nvSpPr>
        <p:spPr>
          <a:xfrm>
            <a:off x="552233" y="409524"/>
            <a:ext cx="7572375" cy="800189"/>
          </a:xfrm>
          <a:prstGeom prst="rect">
            <a:avLst/>
          </a:prstGeom>
          <a:noFill/>
        </p:spPr>
        <p:txBody>
          <a:bodyPr wrap="square">
            <a:spAutoFit/>
          </a:bodyPr>
          <a:lstStyle/>
          <a:p>
            <a:r>
              <a:rPr lang="en-IN" sz="4000" dirty="0">
                <a:solidFill>
                  <a:schemeClr val="accent1">
                    <a:lumMod val="75000"/>
                  </a:schemeClr>
                </a:solidFill>
                <a:latin typeface="Algerian" panose="04020705040A02060702" pitchFamily="82" charset="0"/>
              </a:rPr>
              <a:t>TEAM MEMBERS:</a:t>
            </a:r>
            <a:endParaRPr lang="en-IN" sz="4000" dirty="0">
              <a:solidFill>
                <a:schemeClr val="accent1">
                  <a:lumMod val="75000"/>
                </a:schemeClr>
              </a:solidFill>
            </a:endParaRPr>
          </a:p>
        </p:txBody>
      </p:sp>
      <p:sp>
        <p:nvSpPr>
          <p:cNvPr id="8" name="Title 6">
            <a:extLst>
              <a:ext uri="{FF2B5EF4-FFF2-40B4-BE49-F238E27FC236}">
                <a16:creationId xmlns:a16="http://schemas.microsoft.com/office/drawing/2014/main" id="{D96F7455-309B-43A3-9CE5-8D6A10086C0B}"/>
              </a:ext>
            </a:extLst>
          </p:cNvPr>
          <p:cNvSpPr txBox="1">
            <a:spLocks/>
          </p:cNvSpPr>
          <p:nvPr/>
        </p:nvSpPr>
        <p:spPr>
          <a:xfrm>
            <a:off x="552233" y="2993867"/>
            <a:ext cx="7572375" cy="1415742"/>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IN" sz="4000" dirty="0">
                <a:solidFill>
                  <a:schemeClr val="accent1">
                    <a:lumMod val="75000"/>
                  </a:schemeClr>
                </a:solidFill>
                <a:latin typeface="Algerian" panose="04020705040A02060702" pitchFamily="82" charset="0"/>
              </a:rPr>
              <a:t>GUIDED BY:</a:t>
            </a:r>
          </a:p>
          <a:p>
            <a:r>
              <a:rPr lang="en-IN" sz="4000" dirty="0"/>
              <a:t>                    </a:t>
            </a:r>
            <a:r>
              <a:rPr lang="en-IN" sz="2800" b="1" dirty="0" err="1">
                <a:solidFill>
                  <a:schemeClr val="accent6">
                    <a:lumMod val="25000"/>
                  </a:schemeClr>
                </a:solidFill>
                <a:latin typeface="Book Antiqua" panose="02040602050305030304" pitchFamily="18" charset="0"/>
              </a:rPr>
              <a:t>Dr.</a:t>
            </a:r>
            <a:r>
              <a:rPr lang="en-IN" sz="2800" b="1" dirty="0">
                <a:solidFill>
                  <a:schemeClr val="accent6">
                    <a:lumMod val="25000"/>
                  </a:schemeClr>
                </a:solidFill>
                <a:latin typeface="Book Antiqua" panose="02040602050305030304" pitchFamily="18" charset="0"/>
              </a:rPr>
              <a:t> P Lalitha Surya Kumari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3346471" y="793898"/>
            <a:ext cx="5513994" cy="9073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PROBLEM STATEMENT:</a:t>
            </a:r>
            <a:endParaRPr sz="3200" dirty="0"/>
          </a:p>
        </p:txBody>
      </p:sp>
      <p:sp>
        <p:nvSpPr>
          <p:cNvPr id="98" name="Google Shape;98;p15"/>
          <p:cNvSpPr txBox="1">
            <a:spLocks noGrp="1"/>
          </p:cNvSpPr>
          <p:nvPr>
            <p:ph type="subTitle" idx="1"/>
          </p:nvPr>
        </p:nvSpPr>
        <p:spPr>
          <a:xfrm>
            <a:off x="623776" y="2085252"/>
            <a:ext cx="8520224" cy="1423489"/>
          </a:xfrm>
          <a:prstGeom prst="rect">
            <a:avLst/>
          </a:prstGeom>
        </p:spPr>
        <p:txBody>
          <a:bodyPr spcFirstLastPara="1" wrap="square" lIns="91425" tIns="91425" rIns="91425" bIns="91425" anchor="t" anchorCtr="0">
            <a:noAutofit/>
          </a:bodyPr>
          <a:lstStyle/>
          <a:p>
            <a:pPr marL="0" indent="0"/>
            <a:r>
              <a:rPr lang="en-IN" sz="2400" b="1" dirty="0">
                <a:solidFill>
                  <a:srgbClr val="903059"/>
                </a:solidFill>
                <a:effectLst/>
                <a:latin typeface="Times New Roman" panose="02020603050405020304" pitchFamily="18" charset="0"/>
                <a:ea typeface="Times New Roman" panose="02020603050405020304" pitchFamily="18" charset="0"/>
                <a:cs typeface="Times New Roman" panose="02020603050405020304" pitchFamily="18" charset="0"/>
              </a:rPr>
              <a:t>Rewards Platform is a Blockchain-based solution for keeping track of customer reward points, creating a shared transaction ledger between all involved brands.</a:t>
            </a:r>
            <a:endParaRPr lang="en-IN" sz="2400" b="1" dirty="0">
              <a:solidFill>
                <a:srgbClr val="903059"/>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800" dirty="0">
              <a:solidFill>
                <a:srgbClr val="00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TextBox 3">
            <a:extLst>
              <a:ext uri="{FF2B5EF4-FFF2-40B4-BE49-F238E27FC236}">
                <a16:creationId xmlns:a16="http://schemas.microsoft.com/office/drawing/2014/main" id="{F6015285-1CC9-4161-A62D-426CC6A43549}"/>
              </a:ext>
            </a:extLst>
          </p:cNvPr>
          <p:cNvSpPr txBox="1"/>
          <p:nvPr/>
        </p:nvSpPr>
        <p:spPr>
          <a:xfrm>
            <a:off x="946298" y="576214"/>
            <a:ext cx="5775343" cy="707886"/>
          </a:xfrm>
          <a:prstGeom prst="rect">
            <a:avLst/>
          </a:prstGeom>
          <a:noFill/>
        </p:spPr>
        <p:txBody>
          <a:bodyPr wrap="square">
            <a:spAutoFit/>
          </a:bodyPr>
          <a:lstStyle/>
          <a:p>
            <a:r>
              <a:rPr lang="en-US" sz="4000" b="1" dirty="0">
                <a:solidFill>
                  <a:schemeClr val="accent6">
                    <a:lumMod val="10000"/>
                  </a:schemeClr>
                </a:solidFill>
                <a:latin typeface="Amasis MT Pro Black" panose="02040A04050005020304" pitchFamily="18" charset="0"/>
              </a:rPr>
              <a:t>GITHUB COMMITS:</a:t>
            </a:r>
            <a:endParaRPr lang="en-IN" sz="4000" b="1" dirty="0">
              <a:solidFill>
                <a:schemeClr val="accent6">
                  <a:lumMod val="10000"/>
                </a:schemeClr>
              </a:solidFill>
              <a:latin typeface="Amasis MT Pro Black" panose="02040A04050005020304" pitchFamily="18" charset="0"/>
            </a:endParaRPr>
          </a:p>
        </p:txBody>
      </p:sp>
      <p:sp>
        <p:nvSpPr>
          <p:cNvPr id="5" name="TextBox 4">
            <a:extLst>
              <a:ext uri="{FF2B5EF4-FFF2-40B4-BE49-F238E27FC236}">
                <a16:creationId xmlns:a16="http://schemas.microsoft.com/office/drawing/2014/main" id="{0BD463A6-5E72-C993-993D-14EEAD16F5B8}"/>
              </a:ext>
            </a:extLst>
          </p:cNvPr>
          <p:cNvSpPr txBox="1"/>
          <p:nvPr/>
        </p:nvSpPr>
        <p:spPr>
          <a:xfrm>
            <a:off x="265102" y="1380810"/>
            <a:ext cx="8049739" cy="707886"/>
          </a:xfrm>
          <a:prstGeom prst="rect">
            <a:avLst/>
          </a:prstGeom>
          <a:noFill/>
        </p:spPr>
        <p:txBody>
          <a:bodyPr wrap="square">
            <a:spAutoFit/>
          </a:bodyPr>
          <a:lstStyle/>
          <a:p>
            <a:r>
              <a:rPr lang="en-US" sz="2000" dirty="0">
                <a:hlinkClick r:id="rId3"/>
              </a:rPr>
              <a:t>KLH-IBCC/3.-Reward-Platform-Blockchain-Based-Issue-of-Customer-Loyalty-Points- (github.com)</a:t>
            </a:r>
            <a:endParaRPr lang="en-IN" sz="2000" dirty="0"/>
          </a:p>
        </p:txBody>
      </p:sp>
      <p:pic>
        <p:nvPicPr>
          <p:cNvPr id="2" name="Picture 1">
            <a:extLst>
              <a:ext uri="{FF2B5EF4-FFF2-40B4-BE49-F238E27FC236}">
                <a16:creationId xmlns:a16="http://schemas.microsoft.com/office/drawing/2014/main" id="{AE211104-7EA8-1E27-709E-670DB4040188}"/>
              </a:ext>
            </a:extLst>
          </p:cNvPr>
          <p:cNvPicPr>
            <a:picLocks noChangeAspect="1"/>
          </p:cNvPicPr>
          <p:nvPr/>
        </p:nvPicPr>
        <p:blipFill rotWithShape="1">
          <a:blip r:embed="rId4"/>
          <a:srcRect t="1" r="7416" b="1863"/>
          <a:stretch/>
        </p:blipFill>
        <p:spPr>
          <a:xfrm>
            <a:off x="2210080" y="2185406"/>
            <a:ext cx="5041324" cy="2613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64215-0148-8F74-DBD0-72F7DF049282}"/>
              </a:ext>
            </a:extLst>
          </p:cNvPr>
          <p:cNvSpPr txBox="1">
            <a:spLocks/>
          </p:cNvSpPr>
          <p:nvPr/>
        </p:nvSpPr>
        <p:spPr>
          <a:xfrm>
            <a:off x="262270" y="684450"/>
            <a:ext cx="6903704"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accent2">
                    <a:lumMod val="60000"/>
                    <a:lumOff val="40000"/>
                  </a:schemeClr>
                </a:solidFill>
              </a:rPr>
              <a:t>TOOLS:</a:t>
            </a:r>
          </a:p>
          <a:p>
            <a:endParaRPr lang="en-US" sz="2800" b="1" dirty="0">
              <a:solidFill>
                <a:schemeClr val="accent6">
                  <a:lumMod val="25000"/>
                </a:schemeClr>
              </a:solidFill>
            </a:endParaRPr>
          </a:p>
          <a:p>
            <a:pPr marL="457200" indent="-457200">
              <a:buFont typeface="Arial" panose="020B0604020202020204" pitchFamily="34" charset="0"/>
              <a:buChar char="•"/>
            </a:pPr>
            <a:r>
              <a:rPr lang="en-US" sz="2800" b="1" dirty="0" err="1">
                <a:solidFill>
                  <a:schemeClr val="accent6">
                    <a:lumMod val="25000"/>
                  </a:schemeClr>
                </a:solidFill>
              </a:rPr>
              <a:t>Metamask</a:t>
            </a:r>
            <a:endParaRPr lang="en-US" sz="2800" b="1" dirty="0">
              <a:solidFill>
                <a:schemeClr val="accent6">
                  <a:lumMod val="25000"/>
                </a:schemeClr>
              </a:solidFill>
            </a:endParaRPr>
          </a:p>
          <a:p>
            <a:pPr marL="457200" indent="-457200">
              <a:buFont typeface="Arial" panose="020B0604020202020204" pitchFamily="34" charset="0"/>
              <a:buChar char="•"/>
            </a:pPr>
            <a:r>
              <a:rPr lang="en-US" sz="2800" b="1" dirty="0">
                <a:solidFill>
                  <a:schemeClr val="accent6">
                    <a:lumMod val="25000"/>
                  </a:schemeClr>
                </a:solidFill>
              </a:rPr>
              <a:t>Alchemy</a:t>
            </a:r>
          </a:p>
          <a:p>
            <a:pPr marL="457200" indent="-457200">
              <a:buFont typeface="Arial" panose="020B0604020202020204" pitchFamily="34" charset="0"/>
              <a:buChar char="•"/>
            </a:pPr>
            <a:r>
              <a:rPr lang="en-US" sz="2800" b="1" dirty="0">
                <a:solidFill>
                  <a:schemeClr val="accent6">
                    <a:lumMod val="25000"/>
                  </a:schemeClr>
                </a:solidFill>
              </a:rPr>
              <a:t>Remix IDE</a:t>
            </a:r>
          </a:p>
          <a:p>
            <a:pPr marL="457200" indent="-457200">
              <a:buFont typeface="Arial" panose="020B0604020202020204" pitchFamily="34" charset="0"/>
              <a:buChar char="•"/>
            </a:pPr>
            <a:r>
              <a:rPr lang="en-US" sz="2800" b="1" dirty="0">
                <a:solidFill>
                  <a:schemeClr val="accent6">
                    <a:lumMod val="25000"/>
                  </a:schemeClr>
                </a:solidFill>
              </a:rPr>
              <a:t>Visual Studio Code</a:t>
            </a:r>
          </a:p>
        </p:txBody>
      </p:sp>
      <p:sp>
        <p:nvSpPr>
          <p:cNvPr id="4" name="Title 2">
            <a:extLst>
              <a:ext uri="{FF2B5EF4-FFF2-40B4-BE49-F238E27FC236}">
                <a16:creationId xmlns:a16="http://schemas.microsoft.com/office/drawing/2014/main" id="{40D2EFD7-ED62-7F5C-C89D-B471BB69FF8A}"/>
              </a:ext>
            </a:extLst>
          </p:cNvPr>
          <p:cNvSpPr txBox="1">
            <a:spLocks/>
          </p:cNvSpPr>
          <p:nvPr/>
        </p:nvSpPr>
        <p:spPr>
          <a:xfrm>
            <a:off x="4325257" y="810100"/>
            <a:ext cx="5029814" cy="72343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2">
                    <a:lumMod val="60000"/>
                    <a:lumOff val="40000"/>
                  </a:schemeClr>
                </a:solidFill>
              </a:rPr>
              <a:t>LANGUAGES USED:</a:t>
            </a:r>
          </a:p>
          <a:p>
            <a:endParaRPr lang="en-US" sz="2800" b="1" dirty="0">
              <a:solidFill>
                <a:schemeClr val="accent6">
                  <a:lumMod val="25000"/>
                </a:schemeClr>
              </a:solidFill>
            </a:endParaRPr>
          </a:p>
          <a:p>
            <a:pPr marL="457200" indent="-457200">
              <a:buFont typeface="Arial" panose="020B0604020202020204" pitchFamily="34" charset="0"/>
              <a:buChar char="•"/>
            </a:pPr>
            <a:r>
              <a:rPr lang="en-US" sz="2800" b="1" dirty="0">
                <a:solidFill>
                  <a:schemeClr val="accent6">
                    <a:lumMod val="25000"/>
                  </a:schemeClr>
                </a:solidFill>
              </a:rPr>
              <a:t>Solidity</a:t>
            </a:r>
          </a:p>
          <a:p>
            <a:pPr marL="457200" indent="-457200">
              <a:buFont typeface="Arial" panose="020B0604020202020204" pitchFamily="34" charset="0"/>
              <a:buChar char="•"/>
            </a:pPr>
            <a:r>
              <a:rPr lang="en-US" sz="2800" b="1" dirty="0">
                <a:solidFill>
                  <a:schemeClr val="accent6">
                    <a:lumMod val="25000"/>
                  </a:schemeClr>
                </a:solidFill>
              </a:rPr>
              <a:t>HTML</a:t>
            </a:r>
          </a:p>
        </p:txBody>
      </p:sp>
    </p:spTree>
    <p:extLst>
      <p:ext uri="{BB962C8B-B14F-4D97-AF65-F5344CB8AC3E}">
        <p14:creationId xmlns:p14="http://schemas.microsoft.com/office/powerpoint/2010/main" val="266165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B66E121-354E-8B93-A15E-34FFBB64CEBD}"/>
              </a:ext>
            </a:extLst>
          </p:cNvPr>
          <p:cNvSpPr txBox="1">
            <a:spLocks/>
          </p:cNvSpPr>
          <p:nvPr/>
        </p:nvSpPr>
        <p:spPr>
          <a:xfrm>
            <a:off x="212651" y="287502"/>
            <a:ext cx="7853916"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2">
                    <a:lumMod val="60000"/>
                    <a:lumOff val="40000"/>
                  </a:schemeClr>
                </a:solidFill>
              </a:rPr>
              <a:t>REMIX IDE: </a:t>
            </a:r>
            <a:r>
              <a:rPr lang="en-US" sz="2000" dirty="0">
                <a:solidFill>
                  <a:schemeClr val="accent1">
                    <a:lumMod val="75000"/>
                  </a:schemeClr>
                </a:solidFill>
              </a:rPr>
              <a:t>Solidity code</a:t>
            </a:r>
            <a:endParaRPr lang="en-IN" sz="2000" dirty="0">
              <a:solidFill>
                <a:schemeClr val="accent1">
                  <a:lumMod val="75000"/>
                </a:schemeClr>
              </a:solidFill>
            </a:endParaRPr>
          </a:p>
        </p:txBody>
      </p:sp>
      <p:pic>
        <p:nvPicPr>
          <p:cNvPr id="5" name="Picture 4">
            <a:extLst>
              <a:ext uri="{FF2B5EF4-FFF2-40B4-BE49-F238E27FC236}">
                <a16:creationId xmlns:a16="http://schemas.microsoft.com/office/drawing/2014/main" id="{F94DD572-B22D-BA69-C1D3-BAB1733576ED}"/>
              </a:ext>
            </a:extLst>
          </p:cNvPr>
          <p:cNvPicPr>
            <a:picLocks noChangeAspect="1"/>
          </p:cNvPicPr>
          <p:nvPr/>
        </p:nvPicPr>
        <p:blipFill rotWithShape="1">
          <a:blip r:embed="rId2"/>
          <a:srcRect b="11175"/>
          <a:stretch/>
        </p:blipFill>
        <p:spPr>
          <a:xfrm>
            <a:off x="1687032" y="1002783"/>
            <a:ext cx="5412761" cy="2704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a:extLst>
              <a:ext uri="{FF2B5EF4-FFF2-40B4-BE49-F238E27FC236}">
                <a16:creationId xmlns:a16="http://schemas.microsoft.com/office/drawing/2014/main" id="{4CCE4F71-2FEF-FE6C-C962-AA482DD0A8A9}"/>
              </a:ext>
            </a:extLst>
          </p:cNvPr>
          <p:cNvSpPr txBox="1">
            <a:spLocks/>
          </p:cNvSpPr>
          <p:nvPr/>
        </p:nvSpPr>
        <p:spPr>
          <a:xfrm>
            <a:off x="1488558" y="4036605"/>
            <a:ext cx="6684335"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accent1">
                    <a:lumMod val="75000"/>
                  </a:schemeClr>
                </a:solidFill>
              </a:rPr>
              <a:t>Solidity Code for developing a NFT </a:t>
            </a:r>
            <a:r>
              <a:rPr lang="en-US" sz="2000" dirty="0" err="1">
                <a:solidFill>
                  <a:schemeClr val="accent1">
                    <a:lumMod val="75000"/>
                  </a:schemeClr>
                </a:solidFill>
              </a:rPr>
              <a:t>smartContract</a:t>
            </a:r>
            <a:endParaRPr lang="en-IN" sz="2000" dirty="0">
              <a:solidFill>
                <a:schemeClr val="accent1">
                  <a:lumMod val="75000"/>
                </a:schemeClr>
              </a:solidFill>
            </a:endParaRPr>
          </a:p>
        </p:txBody>
      </p:sp>
    </p:spTree>
    <p:extLst>
      <p:ext uri="{BB962C8B-B14F-4D97-AF65-F5344CB8AC3E}">
        <p14:creationId xmlns:p14="http://schemas.microsoft.com/office/powerpoint/2010/main" val="194839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77EC86-16C4-EE5A-DB04-767F147A87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3" name="Picture 2">
            <a:extLst>
              <a:ext uri="{FF2B5EF4-FFF2-40B4-BE49-F238E27FC236}">
                <a16:creationId xmlns:a16="http://schemas.microsoft.com/office/drawing/2014/main" id="{DBAF2DB8-F7EC-413E-DF20-15F5742645FB}"/>
              </a:ext>
            </a:extLst>
          </p:cNvPr>
          <p:cNvPicPr>
            <a:picLocks noChangeAspect="1"/>
          </p:cNvPicPr>
          <p:nvPr/>
        </p:nvPicPr>
        <p:blipFill rotWithShape="1">
          <a:blip r:embed="rId2"/>
          <a:srcRect b="11111"/>
          <a:stretch/>
        </p:blipFill>
        <p:spPr>
          <a:xfrm>
            <a:off x="141298" y="1601344"/>
            <a:ext cx="3969489" cy="2360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C3A4B87-BE64-178A-9A79-54D72447D620}"/>
              </a:ext>
            </a:extLst>
          </p:cNvPr>
          <p:cNvPicPr>
            <a:picLocks noChangeAspect="1"/>
          </p:cNvPicPr>
          <p:nvPr/>
        </p:nvPicPr>
        <p:blipFill rotWithShape="1">
          <a:blip r:embed="rId3"/>
          <a:srcRect b="11111"/>
          <a:stretch/>
        </p:blipFill>
        <p:spPr>
          <a:xfrm>
            <a:off x="4281847" y="1601344"/>
            <a:ext cx="4720855" cy="2360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2">
            <a:extLst>
              <a:ext uri="{FF2B5EF4-FFF2-40B4-BE49-F238E27FC236}">
                <a16:creationId xmlns:a16="http://schemas.microsoft.com/office/drawing/2014/main" id="{11B02B4C-E5DF-0CB5-7A87-A6CDE219C9E5}"/>
              </a:ext>
            </a:extLst>
          </p:cNvPr>
          <p:cNvSpPr txBox="1">
            <a:spLocks/>
          </p:cNvSpPr>
          <p:nvPr/>
        </p:nvSpPr>
        <p:spPr>
          <a:xfrm>
            <a:off x="415789" y="632800"/>
            <a:ext cx="7853916" cy="5489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accent1">
                    <a:lumMod val="75000"/>
                  </a:schemeClr>
                </a:solidFill>
              </a:rPr>
              <a:t>Deployed smart contract:</a:t>
            </a:r>
            <a:endParaRPr lang="en-IN" sz="2000" dirty="0">
              <a:solidFill>
                <a:schemeClr val="accent1">
                  <a:lumMod val="75000"/>
                </a:schemeClr>
              </a:solidFill>
            </a:endParaRPr>
          </a:p>
        </p:txBody>
      </p:sp>
    </p:spTree>
    <p:extLst>
      <p:ext uri="{BB962C8B-B14F-4D97-AF65-F5344CB8AC3E}">
        <p14:creationId xmlns:p14="http://schemas.microsoft.com/office/powerpoint/2010/main" val="222310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6587FA-414C-8052-9493-426B9AB9D40C}"/>
              </a:ext>
            </a:extLst>
          </p:cNvPr>
          <p:cNvSpPr>
            <a:spLocks noGrp="1"/>
          </p:cNvSpPr>
          <p:nvPr>
            <p:ph type="ctrTitle"/>
          </p:nvPr>
        </p:nvSpPr>
        <p:spPr>
          <a:xfrm>
            <a:off x="262270" y="684450"/>
            <a:ext cx="6903704" cy="548927"/>
          </a:xfrm>
        </p:spPr>
        <p:txBody>
          <a:bodyPr/>
          <a:lstStyle/>
          <a:p>
            <a:r>
              <a:rPr lang="en-US" sz="4000" dirty="0"/>
              <a:t>METAMASK</a:t>
            </a:r>
            <a:endParaRPr lang="en-IN" sz="4000" dirty="0"/>
          </a:p>
        </p:txBody>
      </p:sp>
      <p:sp>
        <p:nvSpPr>
          <p:cNvPr id="4" name="Subtitle 3">
            <a:extLst>
              <a:ext uri="{FF2B5EF4-FFF2-40B4-BE49-F238E27FC236}">
                <a16:creationId xmlns:a16="http://schemas.microsoft.com/office/drawing/2014/main" id="{396906ED-E949-2287-7684-8364599B102A}"/>
              </a:ext>
            </a:extLst>
          </p:cNvPr>
          <p:cNvSpPr>
            <a:spLocks noGrp="1"/>
          </p:cNvSpPr>
          <p:nvPr>
            <p:ph type="subTitle" idx="1"/>
          </p:nvPr>
        </p:nvSpPr>
        <p:spPr>
          <a:xfrm>
            <a:off x="1261731" y="1417675"/>
            <a:ext cx="6429153" cy="3041376"/>
          </a:xfrm>
        </p:spPr>
        <p:txBody>
          <a:bodyPr/>
          <a:lstStyle/>
          <a:p>
            <a:pPr marL="381000" indent="-342900" algn="just">
              <a:buFont typeface="Wingdings" panose="05000000000000000000" pitchFamily="2" charset="2"/>
              <a:buChar char="Ø"/>
            </a:pPr>
            <a:r>
              <a:rPr lang="en-US" sz="2400" b="1" dirty="0">
                <a:solidFill>
                  <a:srgbClr val="C00000"/>
                </a:solidFill>
              </a:rPr>
              <a:t> </a:t>
            </a:r>
            <a:r>
              <a:rPr lang="en-US" sz="2400" b="1" dirty="0" err="1">
                <a:solidFill>
                  <a:srgbClr val="903059"/>
                </a:solidFill>
              </a:rPr>
              <a:t>MetaMask</a:t>
            </a:r>
            <a:r>
              <a:rPr lang="en-US" sz="2400" b="1" dirty="0">
                <a:solidFill>
                  <a:srgbClr val="903059"/>
                </a:solidFill>
              </a:rPr>
              <a:t> is a cryptocurrency wallet that enables users to store Ether and other ERC-720 tokens.</a:t>
            </a:r>
          </a:p>
          <a:p>
            <a:pPr marL="38100" indent="0" algn="just"/>
            <a:endParaRPr lang="en-US" sz="2400" b="1" dirty="0">
              <a:solidFill>
                <a:srgbClr val="903059"/>
              </a:solidFill>
            </a:endParaRPr>
          </a:p>
          <a:p>
            <a:pPr marL="381000" indent="-342900">
              <a:buFont typeface="Wingdings" panose="05000000000000000000" pitchFamily="2" charset="2"/>
              <a:buChar char="Ø"/>
            </a:pPr>
            <a:r>
              <a:rPr lang="en-US" sz="2400" b="1" dirty="0">
                <a:solidFill>
                  <a:srgbClr val="903059"/>
                </a:solidFill>
              </a:rPr>
              <a:t>The wallet can also be used to interact with decentralized applications, or </a:t>
            </a:r>
            <a:r>
              <a:rPr lang="en-US" sz="2400" b="1" dirty="0" err="1">
                <a:solidFill>
                  <a:srgbClr val="903059"/>
                </a:solidFill>
              </a:rPr>
              <a:t>dapps</a:t>
            </a:r>
            <a:r>
              <a:rPr lang="en-US" sz="2000" b="1" dirty="0">
                <a:solidFill>
                  <a:srgbClr val="903059"/>
                </a:solidFill>
              </a:rPr>
              <a:t>.</a:t>
            </a:r>
            <a:endParaRPr lang="en-IN" sz="2000" b="1" dirty="0">
              <a:solidFill>
                <a:srgbClr val="903059"/>
              </a:solidFill>
            </a:endParaRPr>
          </a:p>
        </p:txBody>
      </p:sp>
    </p:spTree>
    <p:extLst>
      <p:ext uri="{BB962C8B-B14F-4D97-AF65-F5344CB8AC3E}">
        <p14:creationId xmlns:p14="http://schemas.microsoft.com/office/powerpoint/2010/main" val="263199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4" name="Picture 3">
            <a:extLst>
              <a:ext uri="{FF2B5EF4-FFF2-40B4-BE49-F238E27FC236}">
                <a16:creationId xmlns:a16="http://schemas.microsoft.com/office/drawing/2014/main" id="{B091210E-7C7B-CDCA-4DF6-F65AFB6A0C7F}"/>
              </a:ext>
            </a:extLst>
          </p:cNvPr>
          <p:cNvPicPr>
            <a:picLocks noChangeAspect="1"/>
          </p:cNvPicPr>
          <p:nvPr/>
        </p:nvPicPr>
        <p:blipFill>
          <a:blip r:embed="rId3"/>
          <a:stretch>
            <a:fillRect/>
          </a:stretch>
        </p:blipFill>
        <p:spPr>
          <a:xfrm>
            <a:off x="1323722" y="1268818"/>
            <a:ext cx="6496556" cy="34056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E1059FE0-D566-5367-21A3-725E91FE54B4}"/>
              </a:ext>
            </a:extLst>
          </p:cNvPr>
          <p:cNvSpPr txBox="1"/>
          <p:nvPr/>
        </p:nvSpPr>
        <p:spPr>
          <a:xfrm>
            <a:off x="726559" y="264326"/>
            <a:ext cx="4600352" cy="523220"/>
          </a:xfrm>
          <a:prstGeom prst="rect">
            <a:avLst/>
          </a:prstGeom>
          <a:noFill/>
        </p:spPr>
        <p:txBody>
          <a:bodyPr wrap="square">
            <a:spAutoFit/>
          </a:bodyPr>
          <a:lstStyle/>
          <a:p>
            <a:r>
              <a:rPr lang="en-US" sz="2800" dirty="0">
                <a:solidFill>
                  <a:schemeClr val="accent1">
                    <a:lumMod val="75000"/>
                  </a:schemeClr>
                </a:solidFill>
              </a:rPr>
              <a:t>NFT is safely minting</a:t>
            </a:r>
            <a:endParaRPr lang="en-IN" sz="2800" dirty="0"/>
          </a:p>
        </p:txBody>
      </p:sp>
    </p:spTree>
    <p:extLst>
      <p:ext uri="{BB962C8B-B14F-4D97-AF65-F5344CB8AC3E}">
        <p14:creationId xmlns:p14="http://schemas.microsoft.com/office/powerpoint/2010/main" val="368716799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202</Words>
  <Application>Microsoft Office PowerPoint</Application>
  <PresentationFormat>On-screen Show (16:9)</PresentationFormat>
  <Paragraphs>36</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Calibri</vt:lpstr>
      <vt:lpstr>Times New Roman</vt:lpstr>
      <vt:lpstr>Wingdings</vt:lpstr>
      <vt:lpstr>Source Sans Pro</vt:lpstr>
      <vt:lpstr>Amasis MT Pro Black</vt:lpstr>
      <vt:lpstr>Roboto Slab</vt:lpstr>
      <vt:lpstr>Arial</vt:lpstr>
      <vt:lpstr>Book Antiqua</vt:lpstr>
      <vt:lpstr>Cordelia template</vt:lpstr>
      <vt:lpstr>  REWARD             PLATFORM</vt:lpstr>
      <vt:lpstr>TEAM MEMBERS:</vt:lpstr>
      <vt:lpstr>PROBLEM STATEMENT:</vt:lpstr>
      <vt:lpstr>PowerPoint Presentation</vt:lpstr>
      <vt:lpstr>PowerPoint Presentation</vt:lpstr>
      <vt:lpstr>PowerPoint Presentation</vt:lpstr>
      <vt:lpstr>PowerPoint Presentation</vt:lpstr>
      <vt:lpstr>METAMASK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WEP on a wireless Router</dc:title>
  <dc:creator>Srinivas Susheela</dc:creator>
  <cp:lastModifiedBy>sirishareddy55@outlook.com</cp:lastModifiedBy>
  <cp:revision>38</cp:revision>
  <dcterms:modified xsi:type="dcterms:W3CDTF">2022-11-26T10:59:38Z</dcterms:modified>
</cp:coreProperties>
</file>