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1" r:id="rId8"/>
    <p:sldId id="262" r:id="rId9"/>
    <p:sldId id="269" r:id="rId10"/>
    <p:sldId id="276" r:id="rId11"/>
    <p:sldId id="275" r:id="rId12"/>
    <p:sldId id="265" r:id="rId13"/>
    <p:sldId id="277" r:id="rId14"/>
    <p:sldId id="273" r:id="rId15"/>
  </p:sldIdLst>
  <p:sldSz cx="18288000" cy="10287000"/>
  <p:notesSz cx="6858000" cy="9144000"/>
  <p:embeddedFontLst>
    <p:embeddedFont>
      <p:font typeface="Arial Black" panose="020B0A04020102020204" pitchFamily="34" charset="0"/>
      <p:bold r:id="rId16"/>
    </p:embeddedFont>
    <p:embeddedFont>
      <p:font typeface="Baskerville Old Face" panose="02020602080505020303" pitchFamily="18" charset="0"/>
      <p:regular r:id="rId17"/>
    </p:embeddedFont>
    <p:embeddedFont>
      <p:font typeface="Calibri" panose="020F0502020204030204" pitchFamily="34" charset="0"/>
      <p:regular r:id="rId18"/>
      <p:bold r:id="rId19"/>
      <p:italic r:id="rId20"/>
      <p:boldItalic r:id="rId21"/>
    </p:embeddedFont>
    <p:embeddedFont>
      <p:font typeface="Eras Bold ITC" panose="020B0907030504020204" pitchFamily="34" charset="0"/>
      <p:regular r:id="rId22"/>
    </p:embeddedFont>
    <p:embeddedFont>
      <p:font typeface="Goudy Old Style" panose="02020502050305020303" pitchFamily="18" charset="0"/>
      <p:regular r:id="rId23"/>
      <p:bold r:id="rId24"/>
      <p:italic r:id="rId25"/>
    </p:embeddedFont>
    <p:embeddedFont>
      <p:font typeface="Haettenschweiler" panose="020B0706040902060204" pitchFamily="34" charset="0"/>
      <p:regular r:id="rId26"/>
    </p:embeddedFont>
    <p:embeddedFont>
      <p:font typeface="Marcellus" panose="020B0604020202020204" charset="0"/>
      <p:regular r:id="rId27"/>
    </p:embeddedFont>
    <p:embeddedFont>
      <p:font typeface="Roboto" panose="02000000000000000000" pitchFamily="2" charset="0"/>
      <p:regular r:id="rId28"/>
      <p:bold r:id="rId29"/>
      <p:italic r:id="rId30"/>
      <p:boldItalic r:id="rId31"/>
    </p:embeddedFont>
    <p:embeddedFont>
      <p:font typeface="Segoe UI Emoji" panose="020B0502040204020203" pitchFamily="34" charset="0"/>
      <p:regular r:id="rId32"/>
    </p:embeddedFont>
    <p:embeddedFont>
      <p:font typeface="Segoe UI Symbol" panose="020B0502040204020203" pitchFamily="34" charset="0"/>
      <p:regular r:id="rId33"/>
    </p:embeddedFont>
    <p:embeddedFont>
      <p:font typeface="Sitka Display" panose="02000505000000020004" pitchFamily="2" charset="0"/>
      <p:regular r:id="rId34"/>
      <p:bold r:id="rId35"/>
      <p:italic r:id="rId36"/>
      <p:boldItalic r:id="rId37"/>
    </p:embeddedFont>
    <p:embeddedFont>
      <p:font typeface="Wingdings 2" panose="05020102010507070707" pitchFamily="18" charset="2"/>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42"/>
    <a:srgbClr val="6B736E"/>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90" autoAdjust="0"/>
    <p:restoredTop sz="94622" autoAdjust="0"/>
  </p:normalViewPr>
  <p:slideViewPr>
    <p:cSldViewPr>
      <p:cViewPr varScale="1">
        <p:scale>
          <a:sx n="55" d="100"/>
          <a:sy n="55" d="100"/>
        </p:scale>
        <p:origin x="91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LH-JFSD/Smart-city-regulation-websit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77268" y="7298323"/>
            <a:ext cx="3810732" cy="2988677"/>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4239687">
            <a:off x="460256" y="-254900"/>
            <a:ext cx="4308317" cy="4675533"/>
          </a:xfrm>
          <a:prstGeom prst="rect">
            <a:avLst/>
          </a:prstGeom>
        </p:spPr>
      </p:pic>
      <p:sp>
        <p:nvSpPr>
          <p:cNvPr id="6" name="TextBox 6"/>
          <p:cNvSpPr txBox="1"/>
          <p:nvPr/>
        </p:nvSpPr>
        <p:spPr>
          <a:xfrm>
            <a:off x="3200400" y="3543300"/>
            <a:ext cx="12129260" cy="1981504"/>
          </a:xfrm>
          <a:prstGeom prst="rect">
            <a:avLst/>
          </a:prstGeom>
        </p:spPr>
        <p:txBody>
          <a:bodyPr lIns="0" tIns="0" rIns="0" bIns="0" rtlCol="0" anchor="t">
            <a:spAutoFit/>
          </a:bodyPr>
          <a:lstStyle/>
          <a:p>
            <a:pPr algn="ctr">
              <a:lnSpc>
                <a:spcPts val="18199"/>
              </a:lnSpc>
            </a:pPr>
            <a:r>
              <a:rPr lang="en-US" sz="12999" dirty="0">
                <a:solidFill>
                  <a:schemeClr val="accent2">
                    <a:lumMod val="50000"/>
                  </a:schemeClr>
                </a:solidFill>
                <a:latin typeface="Haettenschweiler" panose="020B0706040902060204" pitchFamily="34" charset="0"/>
              </a:rPr>
              <a:t>TOUR GUIDE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8D698-522D-4913-8887-B098F27DCC59}"/>
              </a:ext>
            </a:extLst>
          </p:cNvPr>
          <p:cNvSpPr txBox="1"/>
          <p:nvPr/>
        </p:nvSpPr>
        <p:spPr>
          <a:xfrm>
            <a:off x="1143000" y="647700"/>
            <a:ext cx="9144000" cy="1323439"/>
          </a:xfrm>
          <a:prstGeom prst="rect">
            <a:avLst/>
          </a:prstGeom>
          <a:noFill/>
        </p:spPr>
        <p:txBody>
          <a:bodyPr wrap="square">
            <a:spAutoFit/>
          </a:bodyPr>
          <a:lstStyle/>
          <a:p>
            <a:r>
              <a:rPr lang="en-US" sz="8000" b="1" dirty="0">
                <a:solidFill>
                  <a:schemeClr val="tx2">
                    <a:lumMod val="50000"/>
                  </a:schemeClr>
                </a:solidFill>
              </a:rPr>
              <a:t>TOOLS:</a:t>
            </a:r>
            <a:endParaRPr lang="en-IN" sz="8000" b="1" dirty="0">
              <a:solidFill>
                <a:schemeClr val="tx2">
                  <a:lumMod val="50000"/>
                </a:schemeClr>
              </a:solidFill>
            </a:endParaRPr>
          </a:p>
        </p:txBody>
      </p:sp>
      <p:sp>
        <p:nvSpPr>
          <p:cNvPr id="5" name="TextBox 4">
            <a:extLst>
              <a:ext uri="{FF2B5EF4-FFF2-40B4-BE49-F238E27FC236}">
                <a16:creationId xmlns:a16="http://schemas.microsoft.com/office/drawing/2014/main" id="{C725BC9E-DC55-FD9A-292B-1E4854DEEAEF}"/>
              </a:ext>
            </a:extLst>
          </p:cNvPr>
          <p:cNvSpPr txBox="1"/>
          <p:nvPr/>
        </p:nvSpPr>
        <p:spPr>
          <a:xfrm>
            <a:off x="2362200" y="1971139"/>
            <a:ext cx="13106400" cy="2123658"/>
          </a:xfrm>
          <a:prstGeom prst="rect">
            <a:avLst/>
          </a:prstGeom>
          <a:noFill/>
        </p:spPr>
        <p:txBody>
          <a:bodyPr wrap="square">
            <a:spAutoFit/>
          </a:bodyPr>
          <a:lstStyle/>
          <a:p>
            <a:r>
              <a:rPr lang="en-US" sz="4400" b="1" dirty="0">
                <a:solidFill>
                  <a:srgbClr val="C00000"/>
                </a:solidFill>
                <a:latin typeface="Sitka Display" panose="02000505000000020004" pitchFamily="2" charset="0"/>
              </a:rPr>
              <a:t>ECLIPSE ENTERPRISE</a:t>
            </a:r>
          </a:p>
          <a:p>
            <a:r>
              <a:rPr lang="en-US" sz="4400" b="1" dirty="0">
                <a:solidFill>
                  <a:srgbClr val="C00000"/>
                </a:solidFill>
                <a:latin typeface="Sitka Display" panose="02000505000000020004" pitchFamily="2" charset="0"/>
              </a:rPr>
              <a:t>MYSQL WORKBENCH</a:t>
            </a:r>
          </a:p>
          <a:p>
            <a:r>
              <a:rPr lang="en-US" sz="4400" b="1" dirty="0">
                <a:solidFill>
                  <a:srgbClr val="C00000"/>
                </a:solidFill>
                <a:latin typeface="Sitka Display" panose="02000505000000020004" pitchFamily="2" charset="0"/>
              </a:rPr>
              <a:t>APACHE TOMCAT SERVER V.10</a:t>
            </a:r>
          </a:p>
        </p:txBody>
      </p:sp>
      <p:sp>
        <p:nvSpPr>
          <p:cNvPr id="7" name="TextBox 6">
            <a:extLst>
              <a:ext uri="{FF2B5EF4-FFF2-40B4-BE49-F238E27FC236}">
                <a16:creationId xmlns:a16="http://schemas.microsoft.com/office/drawing/2014/main" id="{741BFD0D-0AC6-B6B6-1943-A5B6439CCEB5}"/>
              </a:ext>
            </a:extLst>
          </p:cNvPr>
          <p:cNvSpPr txBox="1"/>
          <p:nvPr/>
        </p:nvSpPr>
        <p:spPr>
          <a:xfrm>
            <a:off x="7162800" y="4501902"/>
            <a:ext cx="10744200" cy="4585871"/>
          </a:xfrm>
          <a:prstGeom prst="rect">
            <a:avLst/>
          </a:prstGeom>
          <a:noFill/>
        </p:spPr>
        <p:txBody>
          <a:bodyPr wrap="square">
            <a:spAutoFit/>
          </a:bodyPr>
          <a:lstStyle/>
          <a:p>
            <a:r>
              <a:rPr lang="en-US" sz="8000" b="1" dirty="0">
                <a:solidFill>
                  <a:schemeClr val="tx2">
                    <a:lumMod val="50000"/>
                  </a:schemeClr>
                </a:solidFill>
              </a:rPr>
              <a:t>LANGUAGES:</a:t>
            </a:r>
          </a:p>
          <a:p>
            <a:r>
              <a:rPr lang="en-US" sz="4400" b="1" dirty="0">
                <a:solidFill>
                  <a:srgbClr val="C00000"/>
                </a:solidFill>
                <a:latin typeface="Sitka Display" panose="02000505000000020004" pitchFamily="2" charset="0"/>
              </a:rPr>
              <a:t>HTML /JSP</a:t>
            </a:r>
          </a:p>
          <a:p>
            <a:r>
              <a:rPr lang="en-US" sz="4400" b="1" dirty="0">
                <a:solidFill>
                  <a:srgbClr val="C00000"/>
                </a:solidFill>
                <a:latin typeface="Sitka Display" panose="02000505000000020004" pitchFamily="2" charset="0"/>
              </a:rPr>
              <a:t>MYSQL</a:t>
            </a:r>
          </a:p>
          <a:p>
            <a:r>
              <a:rPr lang="en-US" sz="4400" b="1" dirty="0">
                <a:solidFill>
                  <a:srgbClr val="C00000"/>
                </a:solidFill>
                <a:latin typeface="Sitka Display" panose="02000505000000020004" pitchFamily="2" charset="0"/>
              </a:rPr>
              <a:t>JAVA</a:t>
            </a:r>
          </a:p>
          <a:p>
            <a:endParaRPr lang="en-IN" sz="8000" b="1" dirty="0">
              <a:solidFill>
                <a:schemeClr val="tx2">
                  <a:lumMod val="50000"/>
                </a:schemeClr>
              </a:solidFill>
            </a:endParaRPr>
          </a:p>
        </p:txBody>
      </p:sp>
    </p:spTree>
    <p:extLst>
      <p:ext uri="{BB962C8B-B14F-4D97-AF65-F5344CB8AC3E}">
        <p14:creationId xmlns:p14="http://schemas.microsoft.com/office/powerpoint/2010/main" val="13292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8D698-522D-4913-8887-B098F27DCC59}"/>
              </a:ext>
            </a:extLst>
          </p:cNvPr>
          <p:cNvSpPr txBox="1"/>
          <p:nvPr/>
        </p:nvSpPr>
        <p:spPr>
          <a:xfrm>
            <a:off x="1143000" y="647700"/>
            <a:ext cx="9144000" cy="1323439"/>
          </a:xfrm>
          <a:prstGeom prst="rect">
            <a:avLst/>
          </a:prstGeom>
          <a:noFill/>
        </p:spPr>
        <p:txBody>
          <a:bodyPr wrap="square">
            <a:spAutoFit/>
          </a:bodyPr>
          <a:lstStyle/>
          <a:p>
            <a:r>
              <a:rPr lang="en-US" sz="8000" b="1" dirty="0">
                <a:solidFill>
                  <a:schemeClr val="tx2">
                    <a:lumMod val="50000"/>
                  </a:schemeClr>
                </a:solidFill>
              </a:rPr>
              <a:t>GITHUB:</a:t>
            </a:r>
            <a:endParaRPr lang="en-IN" sz="8000" b="1" dirty="0">
              <a:solidFill>
                <a:schemeClr val="tx2">
                  <a:lumMod val="50000"/>
                </a:schemeClr>
              </a:solidFill>
            </a:endParaRPr>
          </a:p>
        </p:txBody>
      </p:sp>
      <p:sp>
        <p:nvSpPr>
          <p:cNvPr id="5" name="TextBox 4">
            <a:extLst>
              <a:ext uri="{FF2B5EF4-FFF2-40B4-BE49-F238E27FC236}">
                <a16:creationId xmlns:a16="http://schemas.microsoft.com/office/drawing/2014/main" id="{C725BC9E-DC55-FD9A-292B-1E4854DEEAEF}"/>
              </a:ext>
            </a:extLst>
          </p:cNvPr>
          <p:cNvSpPr txBox="1"/>
          <p:nvPr/>
        </p:nvSpPr>
        <p:spPr>
          <a:xfrm>
            <a:off x="2590800" y="2476500"/>
            <a:ext cx="13106400" cy="1446550"/>
          </a:xfrm>
          <a:prstGeom prst="rect">
            <a:avLst/>
          </a:prstGeom>
          <a:noFill/>
        </p:spPr>
        <p:txBody>
          <a:bodyPr wrap="square">
            <a:spAutoFit/>
          </a:bodyPr>
          <a:lstStyle/>
          <a:p>
            <a:r>
              <a:rPr lang="en-IN" sz="4400" b="0" i="0" u="sng" dirty="0">
                <a:solidFill>
                  <a:srgbClr val="1155CC"/>
                </a:solidFill>
                <a:effectLst/>
                <a:latin typeface="Arial" panose="020B0604020202020204" pitchFamily="34" charset="0"/>
                <a:hlinkClick r:id="rId2"/>
              </a:rPr>
              <a:t>https://github.com/KLH-JFSD/Smart-city-regulation-website</a:t>
            </a:r>
            <a:endParaRPr lang="en-IN" sz="4400" b="0" i="0" u="sng" dirty="0">
              <a:solidFill>
                <a:srgbClr val="1155CC"/>
              </a:solidFill>
              <a:effectLst/>
              <a:latin typeface="Arial" panose="020B0604020202020204" pitchFamily="34" charset="0"/>
            </a:endParaRPr>
          </a:p>
        </p:txBody>
      </p:sp>
    </p:spTree>
    <p:extLst>
      <p:ext uri="{BB962C8B-B14F-4D97-AF65-F5344CB8AC3E}">
        <p14:creationId xmlns:p14="http://schemas.microsoft.com/office/powerpoint/2010/main" val="28359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58BAA-EE17-4859-BE52-BEEFEF3C678E}"/>
              </a:ext>
            </a:extLst>
          </p:cNvPr>
          <p:cNvSpPr txBox="1"/>
          <p:nvPr/>
        </p:nvSpPr>
        <p:spPr>
          <a:xfrm>
            <a:off x="533400" y="266700"/>
            <a:ext cx="9144000" cy="9941183"/>
          </a:xfrm>
          <a:prstGeom prst="rect">
            <a:avLst/>
          </a:prstGeom>
          <a:noFill/>
        </p:spPr>
        <p:txBody>
          <a:bodyPr wrap="square">
            <a:spAutoFit/>
          </a:bodyPr>
          <a:lstStyle/>
          <a:p>
            <a:r>
              <a:rPr lang="en-US" sz="8000" b="1" dirty="0">
                <a:solidFill>
                  <a:schemeClr val="tx1">
                    <a:lumMod val="85000"/>
                  </a:schemeClr>
                </a:solidFill>
              </a:rPr>
              <a:t>GITHUB:</a:t>
            </a: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p:txBody>
      </p:sp>
      <p:sp>
        <p:nvSpPr>
          <p:cNvPr id="6" name="TextBox 5">
            <a:extLst>
              <a:ext uri="{FF2B5EF4-FFF2-40B4-BE49-F238E27FC236}">
                <a16:creationId xmlns:a16="http://schemas.microsoft.com/office/drawing/2014/main" id="{6BE7237A-03FE-4F58-A5B0-CBF4BA6735B5}"/>
              </a:ext>
            </a:extLst>
          </p:cNvPr>
          <p:cNvSpPr txBox="1"/>
          <p:nvPr/>
        </p:nvSpPr>
        <p:spPr>
          <a:xfrm>
            <a:off x="0" y="1562429"/>
            <a:ext cx="18288000" cy="7971413"/>
          </a:xfrm>
          <a:prstGeom prst="rect">
            <a:avLst/>
          </a:prstGeom>
          <a:noFill/>
        </p:spPr>
        <p:txBody>
          <a:bodyPr wrap="square">
            <a:spAutoFit/>
          </a:bodyPr>
          <a:lstStyle/>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p:txBody>
      </p:sp>
      <p:pic>
        <p:nvPicPr>
          <p:cNvPr id="4" name="Picture 3">
            <a:extLst>
              <a:ext uri="{FF2B5EF4-FFF2-40B4-BE49-F238E27FC236}">
                <a16:creationId xmlns:a16="http://schemas.microsoft.com/office/drawing/2014/main" id="{2DAD3F0D-C8AE-C028-A6B0-E29B03A06611}"/>
              </a:ext>
            </a:extLst>
          </p:cNvPr>
          <p:cNvPicPr>
            <a:picLocks noChangeAspect="1"/>
          </p:cNvPicPr>
          <p:nvPr/>
        </p:nvPicPr>
        <p:blipFill>
          <a:blip r:embed="rId2"/>
          <a:stretch>
            <a:fillRect/>
          </a:stretch>
        </p:blipFill>
        <p:spPr>
          <a:xfrm>
            <a:off x="2514600" y="1793374"/>
            <a:ext cx="14631668" cy="75095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58BAA-EE17-4859-BE52-BEEFEF3C678E}"/>
              </a:ext>
            </a:extLst>
          </p:cNvPr>
          <p:cNvSpPr txBox="1"/>
          <p:nvPr/>
        </p:nvSpPr>
        <p:spPr>
          <a:xfrm>
            <a:off x="533400" y="266700"/>
            <a:ext cx="9144000" cy="12403395"/>
          </a:xfrm>
          <a:prstGeom prst="rect">
            <a:avLst/>
          </a:prstGeom>
          <a:noFill/>
        </p:spPr>
        <p:txBody>
          <a:bodyPr wrap="square">
            <a:spAutoFit/>
          </a:bodyPr>
          <a:lstStyle/>
          <a:p>
            <a:r>
              <a:rPr lang="en-US" sz="8000" b="1" dirty="0">
                <a:solidFill>
                  <a:schemeClr val="tx1">
                    <a:lumMod val="85000"/>
                  </a:schemeClr>
                </a:solidFill>
              </a:rPr>
              <a:t>WORK ALLOCATION:</a:t>
            </a: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a:p>
            <a:endParaRPr lang="en-US" sz="8000" b="1" dirty="0">
              <a:solidFill>
                <a:schemeClr val="tx1">
                  <a:lumMod val="85000"/>
                </a:schemeClr>
              </a:solidFill>
            </a:endParaRPr>
          </a:p>
        </p:txBody>
      </p:sp>
      <p:sp>
        <p:nvSpPr>
          <p:cNvPr id="6" name="TextBox 5">
            <a:extLst>
              <a:ext uri="{FF2B5EF4-FFF2-40B4-BE49-F238E27FC236}">
                <a16:creationId xmlns:a16="http://schemas.microsoft.com/office/drawing/2014/main" id="{6BE7237A-03FE-4F58-A5B0-CBF4BA6735B5}"/>
              </a:ext>
            </a:extLst>
          </p:cNvPr>
          <p:cNvSpPr txBox="1"/>
          <p:nvPr/>
        </p:nvSpPr>
        <p:spPr>
          <a:xfrm>
            <a:off x="304800" y="1790700"/>
            <a:ext cx="16840200" cy="8217634"/>
          </a:xfrm>
          <a:prstGeom prst="rect">
            <a:avLst/>
          </a:prstGeom>
          <a:noFill/>
        </p:spPr>
        <p:txBody>
          <a:bodyPr wrap="square">
            <a:spAutoFit/>
          </a:bodyPr>
          <a:lstStyle/>
          <a:p>
            <a:pPr marL="36900"/>
            <a:endParaRPr lang="en-US" sz="3200" b="1" dirty="0">
              <a:solidFill>
                <a:srgbClr val="07244F"/>
              </a:solidFill>
            </a:endParaRPr>
          </a:p>
          <a:p>
            <a:pPr marL="322650" indent="-285750">
              <a:buFont typeface="Arial" panose="020B0604020202020204" pitchFamily="34" charset="0"/>
              <a:buChar char="•"/>
            </a:pPr>
            <a:r>
              <a:rPr lang="en-US" sz="4400" b="1" dirty="0">
                <a:solidFill>
                  <a:srgbClr val="07244F"/>
                </a:solidFill>
              </a:rPr>
              <a:t>2010030362_M.RUSHITHA     :     FRONT-END(FRONT END MODULES)</a:t>
            </a:r>
          </a:p>
          <a:p>
            <a:pPr marL="322650" indent="-285750">
              <a:buFont typeface="Arial" panose="020B0604020202020204" pitchFamily="34" charset="0"/>
              <a:buChar char="•"/>
            </a:pPr>
            <a:r>
              <a:rPr lang="en-US" sz="4400" b="1" dirty="0">
                <a:solidFill>
                  <a:srgbClr val="07244F"/>
                </a:solidFill>
              </a:rPr>
              <a:t>2010030436_K.DIMPLE           :     BACK-END(DATABASE CONNECTIVITY) </a:t>
            </a:r>
          </a:p>
          <a:p>
            <a:pPr marL="322650" indent="-285750">
              <a:buFont typeface="Arial" panose="020B0604020202020204" pitchFamily="34" charset="0"/>
              <a:buChar char="•"/>
            </a:pPr>
            <a:r>
              <a:rPr lang="en-US" sz="4400" b="1" dirty="0">
                <a:solidFill>
                  <a:srgbClr val="07244F"/>
                </a:solidFill>
              </a:rPr>
              <a:t>2010030438_K.SIRISHA           :     FRONT-END(FRONT END MODULES)</a:t>
            </a:r>
          </a:p>
          <a:p>
            <a:pPr marL="36900"/>
            <a:r>
              <a:rPr lang="en-US" sz="4400" b="1" dirty="0">
                <a:solidFill>
                  <a:srgbClr val="07244F"/>
                </a:solidFill>
              </a:rPr>
              <a:t>                                                                  </a:t>
            </a: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a:p>
            <a:pPr marL="36900"/>
            <a:endParaRPr lang="en-US" sz="3200" b="1" dirty="0">
              <a:solidFill>
                <a:srgbClr val="07244F"/>
              </a:solidFill>
            </a:endParaRPr>
          </a:p>
        </p:txBody>
      </p:sp>
    </p:spTree>
    <p:extLst>
      <p:ext uri="{BB962C8B-B14F-4D97-AF65-F5344CB8AC3E}">
        <p14:creationId xmlns:p14="http://schemas.microsoft.com/office/powerpoint/2010/main" val="236223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9" name="TextBox 8">
            <a:extLst>
              <a:ext uri="{FF2B5EF4-FFF2-40B4-BE49-F238E27FC236}">
                <a16:creationId xmlns:a16="http://schemas.microsoft.com/office/drawing/2014/main" id="{B1995D1A-05F1-4E29-9651-67E4B42B9BB7}"/>
              </a:ext>
            </a:extLst>
          </p:cNvPr>
          <p:cNvSpPr txBox="1"/>
          <p:nvPr/>
        </p:nvSpPr>
        <p:spPr>
          <a:xfrm>
            <a:off x="2514600" y="3771900"/>
            <a:ext cx="14173200" cy="2400657"/>
          </a:xfrm>
          <a:prstGeom prst="rect">
            <a:avLst/>
          </a:prstGeom>
          <a:noFill/>
        </p:spPr>
        <p:txBody>
          <a:bodyPr wrap="square">
            <a:spAutoFit/>
          </a:bodyPr>
          <a:lstStyle/>
          <a:p>
            <a:pPr marL="36900" indent="0">
              <a:buNone/>
            </a:pPr>
            <a:r>
              <a:rPr lang="en-US" sz="15000" dirty="0">
                <a:solidFill>
                  <a:schemeClr val="accent6">
                    <a:lumMod val="50000"/>
                  </a:schemeClr>
                </a:solidFill>
                <a:latin typeface="Eras Bold ITC" panose="020B0907030504020204" pitchFamily="34" charset="0"/>
              </a:rPr>
              <a:t>THANK   YOU</a:t>
            </a:r>
          </a:p>
        </p:txBody>
      </p:sp>
    </p:spTree>
    <p:extLst>
      <p:ext uri="{BB962C8B-B14F-4D97-AF65-F5344CB8AC3E}">
        <p14:creationId xmlns:p14="http://schemas.microsoft.com/office/powerpoint/2010/main" val="25218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5" name="Group 5"/>
          <p:cNvGrpSpPr/>
          <p:nvPr/>
        </p:nvGrpSpPr>
        <p:grpSpPr>
          <a:xfrm>
            <a:off x="2133600" y="918865"/>
            <a:ext cx="8612340" cy="1700995"/>
            <a:chOff x="0" y="0"/>
            <a:chExt cx="16124156" cy="2311400"/>
          </a:xfrm>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grpSp>
        <p:nvGrpSpPr>
          <p:cNvPr id="7" name="Group 7"/>
          <p:cNvGrpSpPr/>
          <p:nvPr/>
        </p:nvGrpSpPr>
        <p:grpSpPr>
          <a:xfrm>
            <a:off x="7429662" y="4666384"/>
            <a:ext cx="10669416" cy="1595995"/>
            <a:chOff x="0" y="0"/>
            <a:chExt cx="16228818" cy="2311400"/>
          </a:xfrm>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solidFill>
              <a:srgbClr val="F1D1C7"/>
            </a:solidFill>
          </p:spPr>
        </p:sp>
      </p:grpSp>
      <p:grpSp>
        <p:nvGrpSpPr>
          <p:cNvPr id="9" name="Group 9"/>
          <p:cNvGrpSpPr/>
          <p:nvPr/>
        </p:nvGrpSpPr>
        <p:grpSpPr>
          <a:xfrm>
            <a:off x="7429662" y="6533120"/>
            <a:ext cx="10669415" cy="1595385"/>
            <a:chOff x="0" y="0"/>
            <a:chExt cx="16124156" cy="2311400"/>
          </a:xfrm>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sp>
        <p:nvSpPr>
          <p:cNvPr id="13" name="TextBox 13"/>
          <p:cNvSpPr txBox="1"/>
          <p:nvPr/>
        </p:nvSpPr>
        <p:spPr>
          <a:xfrm>
            <a:off x="990601" y="1392398"/>
            <a:ext cx="11353799" cy="1047460"/>
          </a:xfrm>
          <a:prstGeom prst="rect">
            <a:avLst/>
          </a:prstGeom>
        </p:spPr>
        <p:txBody>
          <a:bodyPr wrap="square"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066632" y="6911712"/>
            <a:ext cx="8141796" cy="846386"/>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  2010030438_K.SIRISHA</a:t>
            </a:r>
          </a:p>
        </p:txBody>
      </p:sp>
      <p:sp>
        <p:nvSpPr>
          <p:cNvPr id="15" name="TextBox 15"/>
          <p:cNvSpPr txBox="1"/>
          <p:nvPr/>
        </p:nvSpPr>
        <p:spPr>
          <a:xfrm>
            <a:off x="6713694" y="4944364"/>
            <a:ext cx="8847671" cy="846386"/>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    2010030436_K.DIMPLE</a:t>
            </a:r>
          </a:p>
        </p:txBody>
      </p:sp>
      <p:grpSp>
        <p:nvGrpSpPr>
          <p:cNvPr id="17" name="Group 17"/>
          <p:cNvGrpSpPr/>
          <p:nvPr/>
        </p:nvGrpSpPr>
        <p:grpSpPr>
          <a:xfrm>
            <a:off x="7429663" y="2799862"/>
            <a:ext cx="10669414" cy="1606355"/>
            <a:chOff x="0" y="0"/>
            <a:chExt cx="16124156" cy="2311400"/>
          </a:xfrm>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sp>
        <p:nvSpPr>
          <p:cNvPr id="19" name="TextBox 19"/>
          <p:cNvSpPr txBox="1"/>
          <p:nvPr/>
        </p:nvSpPr>
        <p:spPr>
          <a:xfrm>
            <a:off x="6118305" y="3338009"/>
            <a:ext cx="11560095" cy="756617"/>
          </a:xfrm>
          <a:prstGeom prst="rect">
            <a:avLst/>
          </a:prstGeom>
        </p:spPr>
        <p:txBody>
          <a:bodyPr wrap="square" lIns="0" tIns="0" rIns="0" bIns="0" rtlCol="0" anchor="t">
            <a:spAutoFit/>
          </a:bodyPr>
          <a:lstStyle/>
          <a:p>
            <a:pPr algn="ctr">
              <a:lnSpc>
                <a:spcPts val="5851"/>
              </a:lnSpc>
              <a:spcBef>
                <a:spcPct val="0"/>
              </a:spcBef>
            </a:pPr>
            <a:r>
              <a:rPr lang="en-US" sz="5400" dirty="0">
                <a:solidFill>
                  <a:srgbClr val="000000"/>
                </a:solidFill>
                <a:latin typeface="Marcellus"/>
              </a:rPr>
              <a:t>        2010030362_M.RUSHITHA SRI</a:t>
            </a:r>
          </a:p>
        </p:txBody>
      </p:sp>
      <p:sp>
        <p:nvSpPr>
          <p:cNvPr id="11" name="Title 10">
            <a:extLst>
              <a:ext uri="{FF2B5EF4-FFF2-40B4-BE49-F238E27FC236}">
                <a16:creationId xmlns:a16="http://schemas.microsoft.com/office/drawing/2014/main" id="{6F52BA6C-26CC-AF1C-B47D-C91D60F62C51}"/>
              </a:ext>
            </a:extLst>
          </p:cNvPr>
          <p:cNvSpPr>
            <a:spLocks noGrp="1"/>
          </p:cNvSpPr>
          <p:nvPr>
            <p:ph type="title"/>
          </p:nvPr>
        </p:nvSpPr>
        <p:spPr>
          <a:xfrm>
            <a:off x="457200" y="6911712"/>
            <a:ext cx="6858000" cy="3063371"/>
          </a:xfrm>
        </p:spPr>
        <p:txBody>
          <a:bodyPr>
            <a:normAutofit fontScale="90000"/>
          </a:bodyPr>
          <a:lstStyle/>
          <a:p>
            <a:r>
              <a:rPr lang="en-IN" sz="6000" b="1" u="sng" dirty="0"/>
              <a:t>GUIDED BY:</a:t>
            </a:r>
            <a:br>
              <a:rPr lang="en-IN" sz="6000" dirty="0"/>
            </a:br>
            <a:r>
              <a:rPr lang="en-IN" sz="6000" dirty="0"/>
              <a:t>          MADHUKAR RAO</a:t>
            </a:r>
            <a:br>
              <a:rPr lang="en-IN" sz="6000" dirty="0"/>
            </a:br>
            <a:r>
              <a:rPr lang="en-IN" sz="6000" dirty="0"/>
              <a:t>SASIDHAR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859000" y="7540384"/>
            <a:ext cx="3472856" cy="2077399"/>
          </a:xfrm>
          <a:prstGeom prst="rect">
            <a:avLst/>
          </a:prstGeom>
        </p:spPr>
      </p:pic>
      <p:sp>
        <p:nvSpPr>
          <p:cNvPr id="9" name="Text Placeholder 8">
            <a:extLst>
              <a:ext uri="{FF2B5EF4-FFF2-40B4-BE49-F238E27FC236}">
                <a16:creationId xmlns:a16="http://schemas.microsoft.com/office/drawing/2014/main" id="{A22B89B2-DFE4-48F3-8481-32539CE40DF2}"/>
              </a:ext>
            </a:extLst>
          </p:cNvPr>
          <p:cNvSpPr>
            <a:spLocks noGrp="1"/>
          </p:cNvSpPr>
          <p:nvPr>
            <p:ph type="body" idx="1"/>
          </p:nvPr>
        </p:nvSpPr>
        <p:spPr>
          <a:xfrm>
            <a:off x="3429001" y="1104900"/>
            <a:ext cx="11277600" cy="8512883"/>
          </a:xfrm>
        </p:spPr>
        <p:txBody>
          <a:bodyPr>
            <a:normAutofit fontScale="47500" lnSpcReduction="20000"/>
          </a:bodyPr>
          <a:lstStyle/>
          <a:p>
            <a:pPr marL="36900" indent="0">
              <a:buFont typeface="Wingdings 2" charset="2"/>
              <a:buNone/>
            </a:pPr>
            <a:endParaRPr lang="en-US" sz="8000" b="1" dirty="0">
              <a:solidFill>
                <a:schemeClr val="bg2">
                  <a:lumMod val="10000"/>
                </a:schemeClr>
              </a:solidFill>
            </a:endParaRPr>
          </a:p>
          <a:p>
            <a:pPr marL="36900" indent="0">
              <a:buFont typeface="Wingdings 2" charset="2"/>
              <a:buNone/>
            </a:pPr>
            <a:endParaRPr lang="en-US" sz="8000" b="1" dirty="0">
              <a:solidFill>
                <a:schemeClr val="bg2">
                  <a:lumMod val="10000"/>
                </a:schemeClr>
              </a:solidFill>
            </a:endParaRPr>
          </a:p>
          <a:p>
            <a:pPr marL="36900" indent="0">
              <a:buFont typeface="Wingdings 2" charset="2"/>
              <a:buNone/>
            </a:pPr>
            <a:r>
              <a:rPr lang="en-US" sz="16500" b="1" dirty="0">
                <a:solidFill>
                  <a:schemeClr val="bg2">
                    <a:lumMod val="10000"/>
                  </a:schemeClr>
                </a:solidFill>
              </a:rPr>
              <a:t>TABLE OF CONTENT:</a:t>
            </a:r>
            <a:endParaRPr lang="en-US" sz="100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r>
              <a:rPr lang="en-US" sz="6700" dirty="0">
                <a:solidFill>
                  <a:schemeClr val="accent5">
                    <a:lumMod val="50000"/>
                  </a:schemeClr>
                </a:solidFill>
                <a:latin typeface="Arial Black" panose="020B0A04020102020204" pitchFamily="34" charset="0"/>
              </a:rPr>
              <a:t>•  INTRODUCTION</a:t>
            </a:r>
          </a:p>
          <a:p>
            <a:pPr marL="36900" indent="0">
              <a:buNone/>
            </a:pPr>
            <a:endParaRPr lang="en-US" sz="6700" dirty="0">
              <a:solidFill>
                <a:schemeClr val="accent5">
                  <a:lumMod val="50000"/>
                </a:schemeClr>
              </a:solidFill>
              <a:latin typeface="Arial Black" panose="020B0A04020102020204" pitchFamily="34" charset="0"/>
            </a:endParaRPr>
          </a:p>
          <a:p>
            <a:pPr marL="36900" indent="0">
              <a:buNone/>
            </a:pPr>
            <a:r>
              <a:rPr lang="en-US" sz="6700" dirty="0">
                <a:solidFill>
                  <a:schemeClr val="accent5">
                    <a:lumMod val="50000"/>
                  </a:schemeClr>
                </a:solidFill>
                <a:latin typeface="Arial Black" panose="020B0A04020102020204" pitchFamily="34" charset="0"/>
              </a:rPr>
              <a:t>•  ABSTRACT</a:t>
            </a:r>
          </a:p>
          <a:p>
            <a:pPr marL="36900"/>
            <a:endParaRPr lang="en-US" sz="6700" dirty="0">
              <a:solidFill>
                <a:schemeClr val="accent5">
                  <a:lumMod val="50000"/>
                </a:schemeClr>
              </a:solidFill>
              <a:latin typeface="Arial Black" panose="020B0A04020102020204" pitchFamily="34" charset="0"/>
            </a:endParaRPr>
          </a:p>
          <a:p>
            <a:pPr marL="36900" indent="0">
              <a:buNone/>
            </a:pPr>
            <a:r>
              <a:rPr lang="en-US" sz="6700" dirty="0">
                <a:solidFill>
                  <a:schemeClr val="accent5">
                    <a:lumMod val="50000"/>
                  </a:schemeClr>
                </a:solidFill>
                <a:latin typeface="Arial Black" panose="020B0A04020102020204" pitchFamily="34" charset="0"/>
              </a:rPr>
              <a:t>•  LITERATURE SURVEY</a:t>
            </a:r>
          </a:p>
          <a:p>
            <a:pPr marL="36900" indent="0">
              <a:buNone/>
            </a:pPr>
            <a:endParaRPr lang="en-US" sz="6700" dirty="0">
              <a:solidFill>
                <a:schemeClr val="accent5">
                  <a:lumMod val="50000"/>
                </a:schemeClr>
              </a:solidFill>
              <a:latin typeface="Arial Black" panose="020B0A04020102020204" pitchFamily="34" charset="0"/>
            </a:endParaRPr>
          </a:p>
          <a:p>
            <a:pPr marL="36900" indent="0">
              <a:buNone/>
            </a:pPr>
            <a:r>
              <a:rPr lang="en-US" sz="6700" dirty="0">
                <a:solidFill>
                  <a:schemeClr val="accent5">
                    <a:lumMod val="50000"/>
                  </a:schemeClr>
                </a:solidFill>
                <a:latin typeface="Arial Black" panose="020B0A04020102020204" pitchFamily="34" charset="0"/>
              </a:rPr>
              <a:t>•  MODULES</a:t>
            </a:r>
          </a:p>
          <a:p>
            <a:pPr marL="36900" indent="0">
              <a:buNone/>
            </a:pPr>
            <a:endParaRPr lang="en-US" sz="6700" dirty="0">
              <a:solidFill>
                <a:schemeClr val="accent5">
                  <a:lumMod val="50000"/>
                </a:schemeClr>
              </a:solidFill>
              <a:latin typeface="Arial Black" panose="020B0A04020102020204" pitchFamily="34" charset="0"/>
            </a:endParaRPr>
          </a:p>
          <a:p>
            <a:pPr marL="36900"/>
            <a:r>
              <a:rPr lang="en-US" sz="6700" dirty="0">
                <a:solidFill>
                  <a:schemeClr val="accent5">
                    <a:lumMod val="50000"/>
                  </a:schemeClr>
                </a:solidFill>
                <a:latin typeface="Arial Black" panose="020B0A04020102020204" pitchFamily="34" charset="0"/>
              </a:rPr>
              <a:t>•  TOOLS AND LANGUAGES</a:t>
            </a:r>
          </a:p>
          <a:p>
            <a:pPr marL="36900" indent="0">
              <a:buNone/>
            </a:pPr>
            <a:endParaRPr lang="en-US" sz="6700" dirty="0">
              <a:solidFill>
                <a:schemeClr val="accent5">
                  <a:lumMod val="50000"/>
                </a:schemeClr>
              </a:solidFill>
              <a:latin typeface="Arial Black" panose="020B0A04020102020204" pitchFamily="34" charset="0"/>
            </a:endParaRPr>
          </a:p>
          <a:p>
            <a:pPr marL="36900"/>
            <a:r>
              <a:rPr lang="en-US" sz="6700" dirty="0">
                <a:solidFill>
                  <a:schemeClr val="accent5">
                    <a:lumMod val="50000"/>
                  </a:schemeClr>
                </a:solidFill>
                <a:latin typeface="Arial Black" panose="020B0A04020102020204" pitchFamily="34" charset="0"/>
              </a:rPr>
              <a:t>•  GITHUB SETUP </a:t>
            </a: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pPr marL="36900" indent="0">
              <a:buNone/>
            </a:pPr>
            <a:endParaRPr lang="en-US" sz="4400" dirty="0">
              <a:solidFill>
                <a:schemeClr val="accent5">
                  <a:lumMod val="50000"/>
                </a:schemeClr>
              </a:solidFill>
              <a:latin typeface="Arial Black" panose="020B0A0402010202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763414" y="2955131"/>
            <a:ext cx="16230600" cy="6198205"/>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8" name="TextBox 8"/>
          <p:cNvSpPr txBox="1"/>
          <p:nvPr/>
        </p:nvSpPr>
        <p:spPr>
          <a:xfrm>
            <a:off x="1856548" y="3059993"/>
            <a:ext cx="15137466" cy="1018541"/>
          </a:xfrm>
          <a:prstGeom prst="rect">
            <a:avLst/>
          </a:prstGeom>
        </p:spPr>
        <p:txBody>
          <a:bodyPr lIns="0" tIns="0" rIns="0" bIns="0" rtlCol="0" anchor="t">
            <a:spAutoFit/>
          </a:bodyPr>
          <a:lstStyle/>
          <a:p>
            <a:pPr algn="ctr">
              <a:lnSpc>
                <a:spcPts val="8020"/>
              </a:lnSpc>
              <a:spcBef>
                <a:spcPct val="0"/>
              </a:spcBef>
            </a:pPr>
            <a:endParaRPr/>
          </a:p>
        </p:txBody>
      </p:sp>
      <p:sp>
        <p:nvSpPr>
          <p:cNvPr id="9" name="TextBox 6">
            <a:extLst>
              <a:ext uri="{FF2B5EF4-FFF2-40B4-BE49-F238E27FC236}">
                <a16:creationId xmlns:a16="http://schemas.microsoft.com/office/drawing/2014/main" id="{BDDAB06E-222C-4450-B834-ACA5E8638747}"/>
              </a:ext>
            </a:extLst>
          </p:cNvPr>
          <p:cNvSpPr txBox="1"/>
          <p:nvPr/>
        </p:nvSpPr>
        <p:spPr>
          <a:xfrm>
            <a:off x="1856548" y="1724025"/>
            <a:ext cx="12316652" cy="1231106"/>
          </a:xfrm>
          <a:prstGeom prst="rect">
            <a:avLst/>
          </a:prstGeom>
        </p:spPr>
        <p:txBody>
          <a:bodyPr wrap="square" lIns="0" tIns="0" rIns="0" bIns="0" rtlCol="0" anchor="t">
            <a:spAutoFit/>
          </a:bodyPr>
          <a:lstStyle/>
          <a:p>
            <a:pPr algn="ctr">
              <a:lnSpc>
                <a:spcPts val="9600"/>
              </a:lnSpc>
            </a:pPr>
            <a:r>
              <a:rPr lang="en-US" sz="8000" b="1" dirty="0">
                <a:solidFill>
                  <a:srgbClr val="000000"/>
                </a:solidFill>
                <a:latin typeface="Marcellus"/>
              </a:rPr>
              <a:t>   INTRODUCTION</a:t>
            </a:r>
            <a:r>
              <a:rPr lang="en-US" sz="8000" dirty="0">
                <a:solidFill>
                  <a:srgbClr val="000000"/>
                </a:solidFill>
                <a:latin typeface="Marcellus"/>
              </a:rPr>
              <a:t> </a:t>
            </a:r>
          </a:p>
        </p:txBody>
      </p:sp>
      <p:sp>
        <p:nvSpPr>
          <p:cNvPr id="11" name="TextBox 10">
            <a:extLst>
              <a:ext uri="{FF2B5EF4-FFF2-40B4-BE49-F238E27FC236}">
                <a16:creationId xmlns:a16="http://schemas.microsoft.com/office/drawing/2014/main" id="{C4A1B228-6424-46AF-A660-CD8227BEE0CD}"/>
              </a:ext>
            </a:extLst>
          </p:cNvPr>
          <p:cNvSpPr txBox="1"/>
          <p:nvPr/>
        </p:nvSpPr>
        <p:spPr>
          <a:xfrm>
            <a:off x="914401" y="3569263"/>
            <a:ext cx="16002000" cy="5057795"/>
          </a:xfrm>
          <a:prstGeom prst="rect">
            <a:avLst/>
          </a:prstGeom>
          <a:noFill/>
        </p:spPr>
        <p:txBody>
          <a:bodyPr wrap="square">
            <a:spAutoFit/>
          </a:bodyPr>
          <a:lstStyle/>
          <a:p>
            <a:pPr marL="0" indent="0">
              <a:spcAft>
                <a:spcPts val="1600"/>
              </a:spcAft>
              <a:buNone/>
            </a:pPr>
            <a:r>
              <a:rPr lang="en-US" sz="3600" b="1" i="0" dirty="0">
                <a:solidFill>
                  <a:srgbClr val="4A6642"/>
                </a:solidFill>
                <a:effectLst/>
                <a:latin typeface="Segoe UI Symbol" panose="020B0502040204020203" pitchFamily="34" charset="0"/>
                <a:ea typeface="Segoe UI Symbol" panose="020B0502040204020203" pitchFamily="34" charset="0"/>
              </a:rPr>
              <a:t>Smart Cities demand new strategies and forms of control. The traditional model of public regulation is challenged by a renewed relationship between technology, government, and society. We see smart economy, smart mobility, smart environment, smart people, smart living, smart governance, etc.</a:t>
            </a:r>
            <a:endParaRPr lang="en-US" sz="3600" b="1" dirty="0">
              <a:solidFill>
                <a:srgbClr val="4A6642"/>
              </a:solidFill>
              <a:effectLst/>
              <a:latin typeface="Segoe UI Symbol" panose="020B0502040204020203" pitchFamily="34" charset="0"/>
              <a:ea typeface="Segoe UI Symbol" panose="020B0502040204020203" pitchFamily="34" charset="0"/>
              <a:cs typeface="Times New Roman" panose="02020603050405020304" pitchFamily="18" charset="0"/>
            </a:endParaRPr>
          </a:p>
          <a:p>
            <a:pPr marL="0" indent="0">
              <a:spcAft>
                <a:spcPts val="1600"/>
              </a:spcAft>
              <a:buNone/>
            </a:pPr>
            <a:r>
              <a:rPr lang="en-US" sz="3600" b="1" dirty="0">
                <a:solidFill>
                  <a:srgbClr val="4A6642"/>
                </a:solidFill>
                <a:effectLst/>
                <a:latin typeface="Segoe UI Symbol" panose="020B0502040204020203" pitchFamily="34" charset="0"/>
                <a:ea typeface="Segoe UI Symbol" panose="020B0502040204020203" pitchFamily="34" charset="0"/>
                <a:cs typeface="Times New Roman" panose="02020603050405020304" pitchFamily="18" charset="0"/>
              </a:rPr>
              <a:t>The main aim of this project is to </a:t>
            </a:r>
            <a:r>
              <a:rPr lang="en-US" sz="3600" i="0" dirty="0">
                <a:solidFill>
                  <a:srgbClr val="4A6642"/>
                </a:solidFill>
                <a:effectLst/>
                <a:latin typeface="Roboto" panose="02000000000000000000" pitchFamily="2" charset="0"/>
              </a:rPr>
              <a:t>promote city, that provides core infrastructure and give a decent quality of life to its citizens, a clean and sustainable environment and application of 'Smart' Solutions.</a:t>
            </a:r>
            <a:endParaRPr lang="en-IN" sz="3600" dirty="0">
              <a:solidFill>
                <a:srgbClr val="4A6642"/>
              </a:solidFill>
              <a:effectLst/>
              <a:latin typeface="Segoe UI Emoji" panose="020B0502040204020203" pitchFamily="34" charset="0"/>
              <a:ea typeface="Segoe UI Emoji" panose="020B0502040204020203" pitchFamily="34" charset="0"/>
              <a:cs typeface="Times New Roman" panose="02020603050405020304" pitchFamily="18" charset="0"/>
            </a:endParaRPr>
          </a:p>
          <a:p>
            <a:pPr marL="36900" indent="0">
              <a:buNone/>
            </a:pPr>
            <a:endParaRPr lang="en-US" sz="4400" b="1"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DD0139A-2669-4483-A28B-7668B4553858}"/>
              </a:ext>
            </a:extLst>
          </p:cNvPr>
          <p:cNvSpPr>
            <a:spLocks noGrp="1"/>
          </p:cNvSpPr>
          <p:nvPr>
            <p:ph type="title"/>
          </p:nvPr>
        </p:nvSpPr>
        <p:spPr>
          <a:xfrm>
            <a:off x="685800" y="903288"/>
            <a:ext cx="16306800" cy="1820862"/>
          </a:xfrm>
        </p:spPr>
        <p:txBody>
          <a:bodyPr>
            <a:normAutofit/>
          </a:bodyPr>
          <a:lstStyle/>
          <a:p>
            <a:r>
              <a:rPr lang="en-IN" sz="8000" b="1" dirty="0">
                <a:latin typeface="+mn-lt"/>
                <a:cs typeface="Times New Roman" panose="02020603050405020304" pitchFamily="18" charset="0"/>
              </a:rPr>
              <a:t>ABSTRACT</a:t>
            </a:r>
            <a:endParaRPr lang="en-IN" sz="8000" b="1" dirty="0">
              <a:latin typeface="+mn-lt"/>
            </a:endParaRPr>
          </a:p>
        </p:txBody>
      </p:sp>
      <p:sp>
        <p:nvSpPr>
          <p:cNvPr id="10" name="Content Placeholder 9">
            <a:extLst>
              <a:ext uri="{FF2B5EF4-FFF2-40B4-BE49-F238E27FC236}">
                <a16:creationId xmlns:a16="http://schemas.microsoft.com/office/drawing/2014/main" id="{1652D666-5CD5-4FD5-B001-E0C5F29DFFAB}"/>
              </a:ext>
            </a:extLst>
          </p:cNvPr>
          <p:cNvSpPr>
            <a:spLocks noGrp="1"/>
          </p:cNvSpPr>
          <p:nvPr>
            <p:ph idx="1"/>
          </p:nvPr>
        </p:nvSpPr>
        <p:spPr>
          <a:xfrm>
            <a:off x="1181100" y="3086100"/>
            <a:ext cx="16306800" cy="6172200"/>
          </a:xfrm>
        </p:spPr>
        <p:txBody>
          <a:bodyPr>
            <a:normAutofit/>
          </a:bodyPr>
          <a:lstStyle/>
          <a:p>
            <a:pPr marL="0" indent="0">
              <a:buNone/>
            </a:pPr>
            <a:r>
              <a:rPr lang="en-US" sz="4800" b="0" i="0" dirty="0">
                <a:solidFill>
                  <a:srgbClr val="202124"/>
                </a:solidFill>
                <a:effectLst/>
                <a:latin typeface="Segoe UI Symbol" panose="020B0502040204020203" pitchFamily="34" charset="0"/>
                <a:ea typeface="Segoe UI Symbol" panose="020B0502040204020203" pitchFamily="34" charset="0"/>
              </a:rPr>
              <a:t>Smart Cities are a concept that has gained a lot of attention over the last decade – from solutions that ensure more efficient use and monitoring of air quality, lighting, and traffic to concepts that are designed to ensure citizen engagement and “fun” technology – and has been seen as an opportunity to redefine how we live, work, and play in our urban environments.</a:t>
            </a:r>
            <a:endParaRPr lang="en-US" sz="4800" b="1" dirty="0">
              <a:solidFill>
                <a:srgbClr val="003399"/>
              </a:solidFill>
              <a:latin typeface="Segoe UI Symbol" panose="020B0502040204020203" pitchFamily="34" charset="0"/>
              <a:ea typeface="Segoe UI Symbol"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602F0-A0AC-4EF5-81BB-5540885AABF1}"/>
              </a:ext>
            </a:extLst>
          </p:cNvPr>
          <p:cNvSpPr txBox="1"/>
          <p:nvPr/>
        </p:nvSpPr>
        <p:spPr>
          <a:xfrm>
            <a:off x="4953000" y="723900"/>
            <a:ext cx="11201400" cy="1107996"/>
          </a:xfrm>
          <a:prstGeom prst="rect">
            <a:avLst/>
          </a:prstGeom>
          <a:noFill/>
        </p:spPr>
        <p:txBody>
          <a:bodyPr wrap="square">
            <a:spAutoFit/>
          </a:bodyPr>
          <a:lstStyle/>
          <a:p>
            <a:r>
              <a:rPr lang="en-US" sz="6600" b="1" dirty="0">
                <a:solidFill>
                  <a:schemeClr val="tx2">
                    <a:lumMod val="50000"/>
                  </a:schemeClr>
                </a:solidFill>
              </a:rPr>
              <a:t>LITERATURE SURVEY</a:t>
            </a:r>
            <a:endParaRPr lang="en-IN" sz="6600" b="1" dirty="0">
              <a:solidFill>
                <a:schemeClr val="tx2">
                  <a:lumMod val="50000"/>
                </a:schemeClr>
              </a:solidFill>
            </a:endParaRPr>
          </a:p>
        </p:txBody>
      </p:sp>
      <p:graphicFrame>
        <p:nvGraphicFramePr>
          <p:cNvPr id="9" name="Table 8">
            <a:extLst>
              <a:ext uri="{FF2B5EF4-FFF2-40B4-BE49-F238E27FC236}">
                <a16:creationId xmlns:a16="http://schemas.microsoft.com/office/drawing/2014/main" id="{D4AB0243-B3B1-4B57-AE48-BB4052571BA7}"/>
              </a:ext>
            </a:extLst>
          </p:cNvPr>
          <p:cNvGraphicFramePr>
            <a:graphicFrameLocks noGrp="1"/>
          </p:cNvGraphicFramePr>
          <p:nvPr>
            <p:extLst>
              <p:ext uri="{D42A27DB-BD31-4B8C-83A1-F6EECF244321}">
                <p14:modId xmlns:p14="http://schemas.microsoft.com/office/powerpoint/2010/main" val="2890712612"/>
              </p:ext>
            </p:extLst>
          </p:nvPr>
        </p:nvGraphicFramePr>
        <p:xfrm>
          <a:off x="972508" y="2095500"/>
          <a:ext cx="16096292" cy="7239000"/>
        </p:xfrm>
        <a:graphic>
          <a:graphicData uri="http://schemas.openxmlformats.org/drawingml/2006/table">
            <a:tbl>
              <a:tblPr firstRow="1" bandRow="1"/>
              <a:tblGrid>
                <a:gridCol w="1276742">
                  <a:extLst>
                    <a:ext uri="{9D8B030D-6E8A-4147-A177-3AD203B41FA5}">
                      <a16:colId xmlns:a16="http://schemas.microsoft.com/office/drawing/2014/main" val="788454977"/>
                    </a:ext>
                  </a:extLst>
                </a:gridCol>
                <a:gridCol w="2611001">
                  <a:extLst>
                    <a:ext uri="{9D8B030D-6E8A-4147-A177-3AD203B41FA5}">
                      <a16:colId xmlns:a16="http://schemas.microsoft.com/office/drawing/2014/main" val="4077270828"/>
                    </a:ext>
                  </a:extLst>
                </a:gridCol>
                <a:gridCol w="2444020">
                  <a:extLst>
                    <a:ext uri="{9D8B030D-6E8A-4147-A177-3AD203B41FA5}">
                      <a16:colId xmlns:a16="http://schemas.microsoft.com/office/drawing/2014/main" val="3233563656"/>
                    </a:ext>
                  </a:extLst>
                </a:gridCol>
                <a:gridCol w="3157491">
                  <a:extLst>
                    <a:ext uri="{9D8B030D-6E8A-4147-A177-3AD203B41FA5}">
                      <a16:colId xmlns:a16="http://schemas.microsoft.com/office/drawing/2014/main" val="3114489211"/>
                    </a:ext>
                  </a:extLst>
                </a:gridCol>
                <a:gridCol w="3036048">
                  <a:extLst>
                    <a:ext uri="{9D8B030D-6E8A-4147-A177-3AD203B41FA5}">
                      <a16:colId xmlns:a16="http://schemas.microsoft.com/office/drawing/2014/main" val="1974375956"/>
                    </a:ext>
                  </a:extLst>
                </a:gridCol>
                <a:gridCol w="3570990">
                  <a:extLst>
                    <a:ext uri="{9D8B030D-6E8A-4147-A177-3AD203B41FA5}">
                      <a16:colId xmlns:a16="http://schemas.microsoft.com/office/drawing/2014/main" val="2220086599"/>
                    </a:ext>
                  </a:extLst>
                </a:gridCol>
              </a:tblGrid>
              <a:tr h="1038931">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Pros</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Cons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2737591942"/>
                  </a:ext>
                </a:extLst>
              </a:tr>
              <a:tr h="6200069">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1.</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pPr marL="514350" indent="-514350">
                        <a:buAutoNum type="arabicPeriod"/>
                      </a:pPr>
                      <a:r>
                        <a:rPr lang="en-IN" sz="2800" dirty="0" err="1"/>
                        <a:t>Xiaoxi</a:t>
                      </a:r>
                      <a:r>
                        <a:rPr lang="en-IN" sz="2800" dirty="0"/>
                        <a:t> Liu </a:t>
                      </a:r>
                    </a:p>
                    <a:p>
                      <a:pPr marL="514350" indent="-514350">
                        <a:buAutoNum type="arabicPeriod"/>
                      </a:pPr>
                      <a:r>
                        <a:rPr lang="en-IN" sz="2800" dirty="0" err="1"/>
                        <a:t>Xiaoling</a:t>
                      </a:r>
                      <a:r>
                        <a:rPr lang="en-IN" sz="2800" dirty="0"/>
                        <a:t> Yuan</a:t>
                      </a:r>
                    </a:p>
                    <a:p>
                      <a:pPr marL="514350" indent="-514350">
                        <a:buAutoNum type="arabicPeriod" startAt="3"/>
                      </a:pPr>
                      <a:r>
                        <a:rPr lang="en-IN" sz="2800" dirty="0"/>
                        <a:t>Rui Zhang</a:t>
                      </a:r>
                    </a:p>
                    <a:p>
                      <a:pPr marL="514350" indent="-514350">
                        <a:buAutoNum type="arabicPeriod" startAt="3"/>
                      </a:pPr>
                      <a:r>
                        <a:rPr lang="en-IN" sz="2800" dirty="0"/>
                        <a:t>Nan Ye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Risk Assessment and Regulation Algorithm for Financial Technology Platforms in Smart City</a:t>
                      </a:r>
                      <a:endParaRPr lang="en-IN" sz="2800" b="1"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b="0" i="0" kern="1200" dirty="0">
                          <a:solidFill>
                            <a:schemeClr val="dk1"/>
                          </a:solidFill>
                          <a:effectLst/>
                          <a:latin typeface="Goudy Old Style"/>
                          <a:ea typeface="+mn-ea"/>
                          <a:cs typeface="+mn-cs"/>
                        </a:rPr>
                        <a:t>School of Economics and Finance, Xi’an </a:t>
                      </a:r>
                      <a:r>
                        <a:rPr lang="en-IN" sz="2400" b="0" i="0" kern="1200" dirty="0" err="1">
                          <a:solidFill>
                            <a:schemeClr val="dk1"/>
                          </a:solidFill>
                          <a:effectLst/>
                          <a:latin typeface="Goudy Old Style"/>
                          <a:ea typeface="+mn-ea"/>
                          <a:cs typeface="+mn-cs"/>
                        </a:rPr>
                        <a:t>Jiaotong</a:t>
                      </a:r>
                      <a:r>
                        <a:rPr lang="en-IN" sz="2400" b="0" i="0" kern="1200" dirty="0">
                          <a:solidFill>
                            <a:schemeClr val="dk1"/>
                          </a:solidFill>
                          <a:effectLst/>
                          <a:latin typeface="Goudy Old Style"/>
                          <a:ea typeface="+mn-ea"/>
                          <a:cs typeface="+mn-cs"/>
                        </a:rPr>
                        <a:t> University, Xi’an City 710049, Shaanxi, China 2Xi’an Institute of Space Radio Technology, Xi’an City 710100, Shaanxi, China.</a:t>
                      </a:r>
                    </a:p>
                    <a:p>
                      <a:r>
                        <a:rPr lang="en-IN" sz="2400" b="0" i="0" kern="1200" dirty="0">
                          <a:solidFill>
                            <a:schemeClr val="dk1"/>
                          </a:solidFill>
                          <a:effectLst/>
                          <a:latin typeface="Goudy Old Style"/>
                          <a:ea typeface="+mn-ea"/>
                          <a:cs typeface="+mn-cs"/>
                        </a:rPr>
                        <a:t>Computational Intelligence and Neuroscience 2022 (2022).</a:t>
                      </a:r>
                      <a:endParaRPr lang="en-IN" sz="3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b="0" i="0" kern="1200" dirty="0">
                          <a:solidFill>
                            <a:schemeClr val="dk1"/>
                          </a:solidFill>
                          <a:effectLst/>
                          <a:latin typeface="Goudy Old Style"/>
                          <a:ea typeface="+mn-ea"/>
                          <a:cs typeface="+mn-cs"/>
                        </a:rPr>
                        <a:t>This study analyzes the investor’s emotional decision-making ability based on the information asymmetry theory and the bounded rationality theory of economic behavior.</a:t>
                      </a:r>
                      <a:endParaRPr lang="en-IN" sz="40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b="0" i="0" kern="1200" dirty="0">
                          <a:solidFill>
                            <a:schemeClr val="dk1"/>
                          </a:solidFill>
                          <a:effectLst/>
                          <a:latin typeface="Goudy Old Style"/>
                          <a:ea typeface="+mn-ea"/>
                          <a:cs typeface="+mn-cs"/>
                        </a:rPr>
                        <a:t>The research on the paradigm of information regulation in the context of “financial technology” is still insufficient, and the research on the characteristics of the integration of information regulation and technology needs to be in-depth.</a:t>
                      </a:r>
                      <a:endParaRPr lang="en-IN" sz="4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44360919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63730D6-7DF8-4594-933E-0744296EFE49}"/>
              </a:ext>
            </a:extLst>
          </p:cNvPr>
          <p:cNvGraphicFramePr>
            <a:graphicFrameLocks noGrp="1"/>
          </p:cNvGraphicFramePr>
          <p:nvPr>
            <p:extLst>
              <p:ext uri="{D42A27DB-BD31-4B8C-83A1-F6EECF244321}">
                <p14:modId xmlns:p14="http://schemas.microsoft.com/office/powerpoint/2010/main" val="2679548490"/>
              </p:ext>
            </p:extLst>
          </p:nvPr>
        </p:nvGraphicFramePr>
        <p:xfrm>
          <a:off x="0" y="0"/>
          <a:ext cx="18288001" cy="11856720"/>
        </p:xfrm>
        <a:graphic>
          <a:graphicData uri="http://schemas.openxmlformats.org/drawingml/2006/table">
            <a:tbl>
              <a:tblPr firstRow="1" bandRow="1"/>
              <a:tblGrid>
                <a:gridCol w="1321518">
                  <a:extLst>
                    <a:ext uri="{9D8B030D-6E8A-4147-A177-3AD203B41FA5}">
                      <a16:colId xmlns:a16="http://schemas.microsoft.com/office/drawing/2014/main" val="3627368340"/>
                    </a:ext>
                  </a:extLst>
                </a:gridCol>
                <a:gridCol w="2775814">
                  <a:extLst>
                    <a:ext uri="{9D8B030D-6E8A-4147-A177-3AD203B41FA5}">
                      <a16:colId xmlns:a16="http://schemas.microsoft.com/office/drawing/2014/main" val="3269383603"/>
                    </a:ext>
                  </a:extLst>
                </a:gridCol>
                <a:gridCol w="2875548">
                  <a:extLst>
                    <a:ext uri="{9D8B030D-6E8A-4147-A177-3AD203B41FA5}">
                      <a16:colId xmlns:a16="http://schemas.microsoft.com/office/drawing/2014/main" val="1591729322"/>
                    </a:ext>
                  </a:extLst>
                </a:gridCol>
                <a:gridCol w="3370892">
                  <a:extLst>
                    <a:ext uri="{9D8B030D-6E8A-4147-A177-3AD203B41FA5}">
                      <a16:colId xmlns:a16="http://schemas.microsoft.com/office/drawing/2014/main" val="3602823300"/>
                    </a:ext>
                  </a:extLst>
                </a:gridCol>
                <a:gridCol w="3307836">
                  <a:extLst>
                    <a:ext uri="{9D8B030D-6E8A-4147-A177-3AD203B41FA5}">
                      <a16:colId xmlns:a16="http://schemas.microsoft.com/office/drawing/2014/main" val="1590190202"/>
                    </a:ext>
                  </a:extLst>
                </a:gridCol>
                <a:gridCol w="4636393">
                  <a:extLst>
                    <a:ext uri="{9D8B030D-6E8A-4147-A177-3AD203B41FA5}">
                      <a16:colId xmlns:a16="http://schemas.microsoft.com/office/drawing/2014/main" val="719041883"/>
                    </a:ext>
                  </a:extLst>
                </a:gridCol>
              </a:tblGrid>
              <a:tr h="799152">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Pros</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IN" sz="2800" dirty="0"/>
                    </a:p>
                    <a:p>
                      <a:endParaRPr lang="en-IN" sz="2800" dirty="0"/>
                    </a:p>
                    <a:p>
                      <a:r>
                        <a:rPr lang="en-IN" sz="2800" dirty="0"/>
                        <a:t>Cons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3957324114"/>
                  </a:ext>
                </a:extLst>
              </a:tr>
              <a:tr h="3625106">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2.</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HADI HABIBZADEH,</a:t>
                      </a:r>
                    </a:p>
                    <a:p>
                      <a:r>
                        <a:rPr lang="en-IN" sz="2400" dirty="0"/>
                        <a:t>CEM KAPTAN,</a:t>
                      </a:r>
                    </a:p>
                    <a:p>
                      <a:r>
                        <a:rPr lang="en-IN" sz="2400" dirty="0"/>
                        <a:t>TOLGA SOYATA,</a:t>
                      </a:r>
                    </a:p>
                    <a:p>
                      <a:r>
                        <a:rPr lang="en-IN" sz="2400" dirty="0"/>
                        <a:t>BURAK KANTARCI,</a:t>
                      </a:r>
                    </a:p>
                    <a:p>
                      <a:r>
                        <a:rPr lang="en-IN" sz="2400" dirty="0"/>
                        <a:t>d AZZEDINE BOUKERCHE.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Smart City System Design: A Comprehensive Study of the Application and Data Planes</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b="0" i="0" kern="1200" dirty="0" err="1">
                          <a:solidFill>
                            <a:schemeClr val="dk1"/>
                          </a:solidFill>
                          <a:effectLst/>
                          <a:latin typeface="Goudy Old Style"/>
                          <a:ea typeface="+mn-ea"/>
                          <a:cs typeface="+mn-cs"/>
                        </a:rPr>
                        <a:t>Habibzadeh</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Hadi</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Cem</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Kaptan</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Tolga</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Soyata</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Burak</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Kantarci</a:t>
                      </a:r>
                      <a:r>
                        <a:rPr lang="en-IN" sz="2400" b="0" i="0" kern="1200" dirty="0">
                          <a:solidFill>
                            <a:schemeClr val="dk1"/>
                          </a:solidFill>
                          <a:effectLst/>
                          <a:latin typeface="Goudy Old Style"/>
                          <a:ea typeface="+mn-ea"/>
                          <a:cs typeface="+mn-cs"/>
                        </a:rPr>
                        <a:t>, and </a:t>
                      </a:r>
                      <a:r>
                        <a:rPr lang="en-IN" sz="2400" b="0" i="0" kern="1200" dirty="0" err="1">
                          <a:solidFill>
                            <a:schemeClr val="dk1"/>
                          </a:solidFill>
                          <a:effectLst/>
                          <a:latin typeface="Goudy Old Style"/>
                          <a:ea typeface="+mn-ea"/>
                          <a:cs typeface="+mn-cs"/>
                        </a:rPr>
                        <a:t>Azzedine</a:t>
                      </a:r>
                      <a:r>
                        <a:rPr lang="en-IN" sz="2400" b="0" i="0" kern="1200" dirty="0">
                          <a:solidFill>
                            <a:schemeClr val="dk1"/>
                          </a:solidFill>
                          <a:effectLst/>
                          <a:latin typeface="Goudy Old Style"/>
                          <a:ea typeface="+mn-ea"/>
                          <a:cs typeface="+mn-cs"/>
                        </a:rPr>
                        <a:t> </a:t>
                      </a:r>
                      <a:r>
                        <a:rPr lang="en-IN" sz="2400" b="0" i="0" kern="1200" dirty="0" err="1">
                          <a:solidFill>
                            <a:schemeClr val="dk1"/>
                          </a:solidFill>
                          <a:effectLst/>
                          <a:latin typeface="Goudy Old Style"/>
                          <a:ea typeface="+mn-ea"/>
                          <a:cs typeface="+mn-cs"/>
                        </a:rPr>
                        <a:t>Boukerche</a:t>
                      </a:r>
                      <a:r>
                        <a:rPr lang="en-IN" sz="2400" b="0" i="0" kern="1200" dirty="0">
                          <a:solidFill>
                            <a:schemeClr val="dk1"/>
                          </a:solidFill>
                          <a:effectLst/>
                          <a:latin typeface="Goudy Old Style"/>
                          <a:ea typeface="+mn-ea"/>
                          <a:cs typeface="+mn-cs"/>
                        </a:rPr>
                        <a:t>. "Smart city system design: A comprehensive study of the application and data planes." ACM Computing Surveys (CSUR) 52, no. 2 (2019): 1-38.</a:t>
                      </a:r>
                    </a:p>
                    <a:p>
                      <a:endParaRPr lang="en-IN"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a:solidFill>
                            <a:schemeClr val="dk1"/>
                          </a:solidFill>
                          <a:effectLst/>
                          <a:latin typeface="Goudy Old Style"/>
                          <a:ea typeface="+mn-ea"/>
                          <a:cs typeface="+mn-cs"/>
                        </a:rPr>
                        <a:t>Communication protocols utilize techniques such as frequency hopping to curtail these adverse effects to some extent.</a:t>
                      </a:r>
                      <a:endParaRPr lang="en-IN" sz="32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3200" b="0" i="0" kern="1200" dirty="0">
                          <a:solidFill>
                            <a:schemeClr val="dk1"/>
                          </a:solidFill>
                          <a:effectLst/>
                          <a:latin typeface="Goudy Old Style"/>
                          <a:ea typeface="+mn-ea"/>
                          <a:cs typeface="+mn-cs"/>
                        </a:rPr>
                        <a:t>communication modules cannot support a direct and reliable connection to the cloud.</a:t>
                      </a:r>
                      <a:endParaRPr lang="en-IN" sz="4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2054666108"/>
                  </a:ext>
                </a:extLst>
              </a:tr>
              <a:tr h="5039781">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3.</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Ruben </a:t>
                      </a:r>
                      <a:r>
                        <a:rPr lang="en-IN" sz="2400" dirty="0" err="1"/>
                        <a:t>Sa´nchez-Corcuera</a:t>
                      </a:r>
                      <a:r>
                        <a:rPr lang="en-IN" sz="2400" dirty="0"/>
                        <a:t>, </a:t>
                      </a:r>
                    </a:p>
                    <a:p>
                      <a:r>
                        <a:rPr lang="en-IN" sz="2400" dirty="0" err="1"/>
                        <a:t>Adria´n</a:t>
                      </a:r>
                      <a:r>
                        <a:rPr lang="en-IN" sz="2400" dirty="0"/>
                        <a:t> </a:t>
                      </a:r>
                      <a:r>
                        <a:rPr lang="en-IN" sz="2400" dirty="0" err="1"/>
                        <a:t>Nun˜ez-Marcos</a:t>
                      </a:r>
                      <a:r>
                        <a:rPr lang="en-IN" sz="2400" dirty="0"/>
                        <a:t>, Jesus </a:t>
                      </a:r>
                      <a:r>
                        <a:rPr lang="en-IN" sz="2400" dirty="0" err="1"/>
                        <a:t>Sesma-Solance</a:t>
                      </a:r>
                      <a:r>
                        <a:rPr lang="en-IN" sz="2400" dirty="0"/>
                        <a:t>, </a:t>
                      </a:r>
                      <a:r>
                        <a:rPr lang="en-IN" sz="2400" dirty="0" err="1"/>
                        <a:t>Aritz</a:t>
                      </a:r>
                      <a:r>
                        <a:rPr lang="en-IN" sz="2400" dirty="0"/>
                        <a:t> Bilbao-</a:t>
                      </a:r>
                      <a:r>
                        <a:rPr lang="en-IN" sz="2400" dirty="0" err="1"/>
                        <a:t>Jayo</a:t>
                      </a:r>
                      <a:r>
                        <a:rPr lang="en-IN" sz="2400" dirty="0"/>
                        <a:t>, </a:t>
                      </a:r>
                      <a:r>
                        <a:rPr lang="en-IN" sz="2400" dirty="0" err="1"/>
                        <a:t>Rube´n</a:t>
                      </a:r>
                      <a:r>
                        <a:rPr lang="en-IN" sz="2400" dirty="0"/>
                        <a:t> </a:t>
                      </a:r>
                      <a:r>
                        <a:rPr lang="en-IN" sz="2400" dirty="0" err="1"/>
                        <a:t>Mulero</a:t>
                      </a:r>
                      <a:r>
                        <a:rPr lang="en-IN" sz="2400" dirty="0"/>
                        <a:t>, Unai </a:t>
                      </a:r>
                      <a:r>
                        <a:rPr lang="en-IN" sz="2400" dirty="0" err="1"/>
                        <a:t>Zulaika</a:t>
                      </a:r>
                      <a:r>
                        <a:rPr lang="en-IN" sz="2400" dirty="0"/>
                        <a:t>, </a:t>
                      </a:r>
                      <a:r>
                        <a:rPr lang="en-IN" sz="2400" dirty="0" err="1"/>
                        <a:t>Gorka</a:t>
                      </a:r>
                      <a:r>
                        <a:rPr lang="en-IN" sz="2400" dirty="0"/>
                        <a:t> </a:t>
                      </a:r>
                      <a:r>
                        <a:rPr lang="en-IN" sz="2400" dirty="0" err="1"/>
                        <a:t>Azkune</a:t>
                      </a:r>
                      <a:r>
                        <a:rPr lang="en-IN" sz="2400" dirty="0"/>
                        <a:t> and </a:t>
                      </a:r>
                      <a:r>
                        <a:rPr lang="en-IN" sz="2400" dirty="0" err="1"/>
                        <a:t>Aitor</a:t>
                      </a:r>
                      <a:r>
                        <a:rPr lang="en-IN" sz="2400" dirty="0"/>
                        <a:t> Almeida.</a:t>
                      </a:r>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Smart cities survey: Technologies, application domains and challenges for the cities of the future.</a:t>
                      </a:r>
                      <a:endParaRPr lang="en-IN" sz="28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000" b="0" i="0" kern="1200" dirty="0">
                          <a:solidFill>
                            <a:schemeClr val="dk1"/>
                          </a:solidFill>
                          <a:effectLst/>
                          <a:latin typeface="Goudy Old Style"/>
                          <a:ea typeface="+mn-ea"/>
                          <a:cs typeface="+mn-cs"/>
                        </a:rPr>
                        <a:t>Sánchez-</a:t>
                      </a:r>
                      <a:r>
                        <a:rPr lang="en-IN" sz="2000" b="0" i="0" kern="1200" dirty="0" err="1">
                          <a:solidFill>
                            <a:schemeClr val="dk1"/>
                          </a:solidFill>
                          <a:effectLst/>
                          <a:latin typeface="Goudy Old Style"/>
                          <a:ea typeface="+mn-ea"/>
                          <a:cs typeface="+mn-cs"/>
                        </a:rPr>
                        <a:t>Corcuera</a:t>
                      </a:r>
                      <a:r>
                        <a:rPr lang="en-IN" sz="2000" b="0" i="0" kern="1200" dirty="0">
                          <a:solidFill>
                            <a:schemeClr val="dk1"/>
                          </a:solidFill>
                          <a:effectLst/>
                          <a:latin typeface="Goudy Old Style"/>
                          <a:ea typeface="+mn-ea"/>
                          <a:cs typeface="+mn-cs"/>
                        </a:rPr>
                        <a:t>, Ruben, Adrián </a:t>
                      </a:r>
                      <a:r>
                        <a:rPr lang="en-IN" sz="2000" b="0" i="0" kern="1200" dirty="0" err="1">
                          <a:solidFill>
                            <a:schemeClr val="dk1"/>
                          </a:solidFill>
                          <a:effectLst/>
                          <a:latin typeface="Goudy Old Style"/>
                          <a:ea typeface="+mn-ea"/>
                          <a:cs typeface="+mn-cs"/>
                        </a:rPr>
                        <a:t>Nuñez</a:t>
                      </a:r>
                      <a:r>
                        <a:rPr lang="en-IN" sz="2000" b="0" i="0" kern="1200" dirty="0">
                          <a:solidFill>
                            <a:schemeClr val="dk1"/>
                          </a:solidFill>
                          <a:effectLst/>
                          <a:latin typeface="Goudy Old Style"/>
                          <a:ea typeface="+mn-ea"/>
                          <a:cs typeface="+mn-cs"/>
                        </a:rPr>
                        <a:t>-Marcos, Jesus </a:t>
                      </a:r>
                      <a:r>
                        <a:rPr lang="en-IN" sz="2000" b="0" i="0" kern="1200" dirty="0" err="1">
                          <a:solidFill>
                            <a:schemeClr val="dk1"/>
                          </a:solidFill>
                          <a:effectLst/>
                          <a:latin typeface="Goudy Old Style"/>
                          <a:ea typeface="+mn-ea"/>
                          <a:cs typeface="+mn-cs"/>
                        </a:rPr>
                        <a:t>Sesma-Solance</a:t>
                      </a:r>
                      <a:r>
                        <a:rPr lang="en-IN" sz="2000" b="0" i="0" kern="1200" dirty="0">
                          <a:solidFill>
                            <a:schemeClr val="dk1"/>
                          </a:solidFill>
                          <a:effectLst/>
                          <a:latin typeface="Goudy Old Style"/>
                          <a:ea typeface="+mn-ea"/>
                          <a:cs typeface="+mn-cs"/>
                        </a:rPr>
                        <a:t>, </a:t>
                      </a:r>
                      <a:r>
                        <a:rPr lang="en-IN" sz="2000" b="0" i="0" kern="1200" dirty="0" err="1">
                          <a:solidFill>
                            <a:schemeClr val="dk1"/>
                          </a:solidFill>
                          <a:effectLst/>
                          <a:latin typeface="Goudy Old Style"/>
                          <a:ea typeface="+mn-ea"/>
                          <a:cs typeface="+mn-cs"/>
                        </a:rPr>
                        <a:t>Aritz</a:t>
                      </a:r>
                      <a:r>
                        <a:rPr lang="en-IN" sz="2000" b="0" i="0" kern="1200" dirty="0">
                          <a:solidFill>
                            <a:schemeClr val="dk1"/>
                          </a:solidFill>
                          <a:effectLst/>
                          <a:latin typeface="Goudy Old Style"/>
                          <a:ea typeface="+mn-ea"/>
                          <a:cs typeface="+mn-cs"/>
                        </a:rPr>
                        <a:t> Bilbao-</a:t>
                      </a:r>
                      <a:r>
                        <a:rPr lang="en-IN" sz="2000" b="0" i="0" kern="1200" dirty="0" err="1">
                          <a:solidFill>
                            <a:schemeClr val="dk1"/>
                          </a:solidFill>
                          <a:effectLst/>
                          <a:latin typeface="Goudy Old Style"/>
                          <a:ea typeface="+mn-ea"/>
                          <a:cs typeface="+mn-cs"/>
                        </a:rPr>
                        <a:t>Jayo</a:t>
                      </a:r>
                      <a:r>
                        <a:rPr lang="en-IN" sz="2000" b="0" i="0" kern="1200" dirty="0">
                          <a:solidFill>
                            <a:schemeClr val="dk1"/>
                          </a:solidFill>
                          <a:effectLst/>
                          <a:latin typeface="Goudy Old Style"/>
                          <a:ea typeface="+mn-ea"/>
                          <a:cs typeface="+mn-cs"/>
                        </a:rPr>
                        <a:t>, Rubén </a:t>
                      </a:r>
                      <a:r>
                        <a:rPr lang="en-IN" sz="2000" b="0" i="0" kern="1200" dirty="0" err="1">
                          <a:solidFill>
                            <a:schemeClr val="dk1"/>
                          </a:solidFill>
                          <a:effectLst/>
                          <a:latin typeface="Goudy Old Style"/>
                          <a:ea typeface="+mn-ea"/>
                          <a:cs typeface="+mn-cs"/>
                        </a:rPr>
                        <a:t>Mulero</a:t>
                      </a:r>
                      <a:r>
                        <a:rPr lang="en-IN" sz="2000" b="0" i="0" kern="1200" dirty="0">
                          <a:solidFill>
                            <a:schemeClr val="dk1"/>
                          </a:solidFill>
                          <a:effectLst/>
                          <a:latin typeface="Goudy Old Style"/>
                          <a:ea typeface="+mn-ea"/>
                          <a:cs typeface="+mn-cs"/>
                        </a:rPr>
                        <a:t>, Unai </a:t>
                      </a:r>
                      <a:r>
                        <a:rPr lang="en-IN" sz="2000" b="0" i="0" kern="1200" dirty="0" err="1">
                          <a:solidFill>
                            <a:schemeClr val="dk1"/>
                          </a:solidFill>
                          <a:effectLst/>
                          <a:latin typeface="Goudy Old Style"/>
                          <a:ea typeface="+mn-ea"/>
                          <a:cs typeface="+mn-cs"/>
                        </a:rPr>
                        <a:t>Zulaika</a:t>
                      </a:r>
                      <a:r>
                        <a:rPr lang="en-IN" sz="2000" b="0" i="0" kern="1200" dirty="0">
                          <a:solidFill>
                            <a:schemeClr val="dk1"/>
                          </a:solidFill>
                          <a:effectLst/>
                          <a:latin typeface="Goudy Old Style"/>
                          <a:ea typeface="+mn-ea"/>
                          <a:cs typeface="+mn-cs"/>
                        </a:rPr>
                        <a:t>, </a:t>
                      </a:r>
                      <a:r>
                        <a:rPr lang="en-IN" sz="2000" b="0" i="0" kern="1200" dirty="0" err="1">
                          <a:solidFill>
                            <a:schemeClr val="dk1"/>
                          </a:solidFill>
                          <a:effectLst/>
                          <a:latin typeface="Goudy Old Style"/>
                          <a:ea typeface="+mn-ea"/>
                          <a:cs typeface="+mn-cs"/>
                        </a:rPr>
                        <a:t>Gorka</a:t>
                      </a:r>
                      <a:r>
                        <a:rPr lang="en-IN" sz="2000" b="0" i="0" kern="1200" dirty="0">
                          <a:solidFill>
                            <a:schemeClr val="dk1"/>
                          </a:solidFill>
                          <a:effectLst/>
                          <a:latin typeface="Goudy Old Style"/>
                          <a:ea typeface="+mn-ea"/>
                          <a:cs typeface="+mn-cs"/>
                        </a:rPr>
                        <a:t> </a:t>
                      </a:r>
                      <a:r>
                        <a:rPr lang="en-IN" sz="2000" b="0" i="0" kern="1200" dirty="0" err="1">
                          <a:solidFill>
                            <a:schemeClr val="dk1"/>
                          </a:solidFill>
                          <a:effectLst/>
                          <a:latin typeface="Goudy Old Style"/>
                          <a:ea typeface="+mn-ea"/>
                          <a:cs typeface="+mn-cs"/>
                        </a:rPr>
                        <a:t>Azkune</a:t>
                      </a:r>
                      <a:r>
                        <a:rPr lang="en-IN" sz="2000" b="0" i="0" kern="1200" dirty="0">
                          <a:solidFill>
                            <a:schemeClr val="dk1"/>
                          </a:solidFill>
                          <a:effectLst/>
                          <a:latin typeface="Goudy Old Style"/>
                          <a:ea typeface="+mn-ea"/>
                          <a:cs typeface="+mn-cs"/>
                        </a:rPr>
                        <a:t>, and </a:t>
                      </a:r>
                      <a:r>
                        <a:rPr lang="en-IN" sz="2000" b="0" i="0" kern="1200" dirty="0" err="1">
                          <a:solidFill>
                            <a:schemeClr val="dk1"/>
                          </a:solidFill>
                          <a:effectLst/>
                          <a:latin typeface="Goudy Old Style"/>
                          <a:ea typeface="+mn-ea"/>
                          <a:cs typeface="+mn-cs"/>
                        </a:rPr>
                        <a:t>Aitor</a:t>
                      </a:r>
                      <a:r>
                        <a:rPr lang="en-IN" sz="2000" b="0" i="0" kern="1200" dirty="0">
                          <a:solidFill>
                            <a:schemeClr val="dk1"/>
                          </a:solidFill>
                          <a:effectLst/>
                          <a:latin typeface="Goudy Old Style"/>
                          <a:ea typeface="+mn-ea"/>
                          <a:cs typeface="+mn-cs"/>
                        </a:rPr>
                        <a:t> Almeida. "Smart cities survey: Technologies, application domains and challenges for the cities of the future." International Journal of Distributed Sensor Networks 15, no. 6 (2019): 1550147719853984.</a:t>
                      </a:r>
                      <a:endParaRPr lang="en-IN" sz="2800" dirty="0"/>
                    </a:p>
                    <a:p>
                      <a:endParaRPr lang="en-IN" sz="2400" dirty="0"/>
                    </a:p>
                    <a:p>
                      <a:endParaRPr lang="en-IN" sz="2400" dirty="0"/>
                    </a:p>
                    <a:p>
                      <a:endParaRPr lang="en-IN" sz="2400" dirty="0"/>
                    </a:p>
                    <a:p>
                      <a:endParaRPr lang="en-IN" sz="2400" dirty="0"/>
                    </a:p>
                    <a:p>
                      <a:endParaRPr lang="en-IN" sz="2400" dirty="0"/>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a:solidFill>
                            <a:schemeClr val="dk1"/>
                          </a:solidFill>
                          <a:effectLst/>
                          <a:latin typeface="Goudy Old Style"/>
                          <a:ea typeface="+mn-ea"/>
                          <a:cs typeface="+mn-cs"/>
                        </a:rPr>
                        <a:t>The creation of a committee to set up the best practices to implement the basic technical structure in each city and provide the basic tools to gather data from different IoT devices and exploit it.</a:t>
                      </a:r>
                      <a:endParaRPr lang="en-IN" sz="32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b="0" i="0" kern="1200" dirty="0">
                          <a:solidFill>
                            <a:schemeClr val="dk1"/>
                          </a:solidFill>
                          <a:effectLst/>
                          <a:latin typeface="Goudy Old Style"/>
                          <a:ea typeface="+mn-ea"/>
                          <a:cs typeface="+mn-cs"/>
                        </a:rPr>
                        <a:t>SCs are continuously adding new services and applications for citizens to use. However, some citizens may not have the training to use these ICT-enabled services and applications.</a:t>
                      </a:r>
                      <a:endParaRPr lang="en-IN" sz="3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extLst>
                  <a:ext uri="{0D108BD9-81ED-4DB2-BD59-A6C34878D82A}">
                    <a16:rowId xmlns:a16="http://schemas.microsoft.com/office/drawing/2014/main" val="217834811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CB62774-2B4F-4324-A4ED-D7650940ECBF}"/>
              </a:ext>
            </a:extLst>
          </p:cNvPr>
          <p:cNvGraphicFramePr>
            <a:graphicFrameLocks noGrp="1"/>
          </p:cNvGraphicFramePr>
          <p:nvPr>
            <p:extLst>
              <p:ext uri="{D42A27DB-BD31-4B8C-83A1-F6EECF244321}">
                <p14:modId xmlns:p14="http://schemas.microsoft.com/office/powerpoint/2010/main" val="2055029938"/>
              </p:ext>
            </p:extLst>
          </p:nvPr>
        </p:nvGraphicFramePr>
        <p:xfrm>
          <a:off x="0" y="0"/>
          <a:ext cx="18288000" cy="10287000"/>
        </p:xfrm>
        <a:graphic>
          <a:graphicData uri="http://schemas.openxmlformats.org/drawingml/2006/table">
            <a:tbl>
              <a:tblPr firstRow="1" bandRow="1"/>
              <a:tblGrid>
                <a:gridCol w="1321517">
                  <a:extLst>
                    <a:ext uri="{9D8B030D-6E8A-4147-A177-3AD203B41FA5}">
                      <a16:colId xmlns:a16="http://schemas.microsoft.com/office/drawing/2014/main" val="183828595"/>
                    </a:ext>
                  </a:extLst>
                </a:gridCol>
                <a:gridCol w="2775815">
                  <a:extLst>
                    <a:ext uri="{9D8B030D-6E8A-4147-A177-3AD203B41FA5}">
                      <a16:colId xmlns:a16="http://schemas.microsoft.com/office/drawing/2014/main" val="3623351385"/>
                    </a:ext>
                  </a:extLst>
                </a:gridCol>
                <a:gridCol w="2875546">
                  <a:extLst>
                    <a:ext uri="{9D8B030D-6E8A-4147-A177-3AD203B41FA5}">
                      <a16:colId xmlns:a16="http://schemas.microsoft.com/office/drawing/2014/main" val="3663480780"/>
                    </a:ext>
                  </a:extLst>
                </a:gridCol>
                <a:gridCol w="3370890">
                  <a:extLst>
                    <a:ext uri="{9D8B030D-6E8A-4147-A177-3AD203B41FA5}">
                      <a16:colId xmlns:a16="http://schemas.microsoft.com/office/drawing/2014/main" val="2449722366"/>
                    </a:ext>
                  </a:extLst>
                </a:gridCol>
                <a:gridCol w="3416288">
                  <a:extLst>
                    <a:ext uri="{9D8B030D-6E8A-4147-A177-3AD203B41FA5}">
                      <a16:colId xmlns:a16="http://schemas.microsoft.com/office/drawing/2014/main" val="2081547729"/>
                    </a:ext>
                  </a:extLst>
                </a:gridCol>
                <a:gridCol w="4527944">
                  <a:extLst>
                    <a:ext uri="{9D8B030D-6E8A-4147-A177-3AD203B41FA5}">
                      <a16:colId xmlns:a16="http://schemas.microsoft.com/office/drawing/2014/main" val="47933062"/>
                    </a:ext>
                  </a:extLst>
                </a:gridCol>
              </a:tblGrid>
              <a:tr h="1000125">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Pros</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Cons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358762094"/>
                  </a:ext>
                </a:extLst>
              </a:tr>
              <a:tr h="4429125">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4.</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Christopher Pettit,</a:t>
                      </a:r>
                    </a:p>
                    <a:p>
                      <a:r>
                        <a:rPr lang="en-IN" sz="2400" dirty="0"/>
                        <a:t>Ashley </a:t>
                      </a:r>
                      <a:r>
                        <a:rPr lang="en-IN" sz="2400" dirty="0" err="1"/>
                        <a:t>Bakelmun</a:t>
                      </a:r>
                      <a:r>
                        <a:rPr lang="en-IN" sz="2400" dirty="0"/>
                        <a:t>,</a:t>
                      </a:r>
                    </a:p>
                    <a:p>
                      <a:r>
                        <a:rPr lang="en-IN" sz="2400" dirty="0"/>
                        <a:t>Scott N. Lieske,</a:t>
                      </a:r>
                    </a:p>
                    <a:p>
                      <a:r>
                        <a:rPr lang="en-IN" sz="2400" dirty="0"/>
                        <a:t>Stephen </a:t>
                      </a:r>
                      <a:r>
                        <a:rPr lang="en-IN" sz="2400" dirty="0" err="1"/>
                        <a:t>Glackin</a:t>
                      </a:r>
                      <a:r>
                        <a:rPr lang="en-IN" sz="2400" dirty="0"/>
                        <a:t>,</a:t>
                      </a:r>
                    </a:p>
                    <a:p>
                      <a:r>
                        <a:rPr lang="en-IN" sz="2400" dirty="0"/>
                        <a:t>Karlson Charlie </a:t>
                      </a:r>
                      <a:r>
                        <a:rPr lang="en-IN" sz="2400" dirty="0" err="1"/>
                        <a:t>Hargroves</a:t>
                      </a:r>
                      <a:r>
                        <a:rPr lang="en-IN" sz="2400" dirty="0"/>
                        <a:t>, </a:t>
                      </a:r>
                    </a:p>
                    <a:p>
                      <a:r>
                        <a:rPr lang="en-IN" sz="2400" dirty="0"/>
                        <a:t>Giles Thomson,</a:t>
                      </a:r>
                    </a:p>
                    <a:p>
                      <a:r>
                        <a:rPr lang="en-IN" sz="2400" dirty="0"/>
                        <a:t>Heather Shearer,</a:t>
                      </a:r>
                    </a:p>
                    <a:p>
                      <a:r>
                        <a:rPr lang="en-IN" sz="2400" dirty="0"/>
                        <a:t>Hussein </a:t>
                      </a:r>
                      <a:r>
                        <a:rPr lang="en-IN" sz="2400" dirty="0" err="1"/>
                        <a:t>Dia</a:t>
                      </a:r>
                      <a:r>
                        <a:rPr lang="en-IN" sz="2400" dirty="0"/>
                        <a:t>,</a:t>
                      </a:r>
                    </a:p>
                    <a:p>
                      <a:r>
                        <a:rPr lang="en-IN" sz="2400" dirty="0"/>
                        <a:t>Peter Newman.</a:t>
                      </a:r>
                    </a:p>
                    <a:p>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Planning support systems for smart cities.</a:t>
                      </a:r>
                      <a:endParaRPr lang="en-IN" sz="2800" b="1"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b="0" i="0" kern="1200" dirty="0">
                          <a:solidFill>
                            <a:schemeClr val="dk1"/>
                          </a:solidFill>
                          <a:effectLst/>
                          <a:latin typeface="Goudy Old Style"/>
                          <a:ea typeface="+mn-ea"/>
                          <a:cs typeface="+mn-cs"/>
                        </a:rPr>
                        <a:t>Pettit, Christopher, Ashley </a:t>
                      </a:r>
                      <a:r>
                        <a:rPr lang="en-IN" sz="2400" b="0" i="0" kern="1200" dirty="0" err="1">
                          <a:solidFill>
                            <a:schemeClr val="dk1"/>
                          </a:solidFill>
                          <a:effectLst/>
                          <a:latin typeface="Goudy Old Style"/>
                          <a:ea typeface="+mn-ea"/>
                          <a:cs typeface="+mn-cs"/>
                        </a:rPr>
                        <a:t>Bakelmun</a:t>
                      </a:r>
                      <a:r>
                        <a:rPr lang="en-IN" sz="2400" b="0" i="0" kern="1200" dirty="0">
                          <a:solidFill>
                            <a:schemeClr val="dk1"/>
                          </a:solidFill>
                          <a:effectLst/>
                          <a:latin typeface="Goudy Old Style"/>
                          <a:ea typeface="+mn-ea"/>
                          <a:cs typeface="+mn-cs"/>
                        </a:rPr>
                        <a:t>, Scott N. Lieske, Stephen </a:t>
                      </a:r>
                      <a:r>
                        <a:rPr lang="en-IN" sz="2400" b="0" i="0" kern="1200" dirty="0" err="1">
                          <a:solidFill>
                            <a:schemeClr val="dk1"/>
                          </a:solidFill>
                          <a:effectLst/>
                          <a:latin typeface="Goudy Old Style"/>
                          <a:ea typeface="+mn-ea"/>
                          <a:cs typeface="+mn-cs"/>
                        </a:rPr>
                        <a:t>Glackin</a:t>
                      </a:r>
                      <a:r>
                        <a:rPr lang="en-IN" sz="2400" b="0" i="0" kern="1200" dirty="0">
                          <a:solidFill>
                            <a:schemeClr val="dk1"/>
                          </a:solidFill>
                          <a:effectLst/>
                          <a:latin typeface="Goudy Old Style"/>
                          <a:ea typeface="+mn-ea"/>
                          <a:cs typeface="+mn-cs"/>
                        </a:rPr>
                        <a:t>, Giles Thomson, Heather Shearer, Hussein </a:t>
                      </a:r>
                      <a:r>
                        <a:rPr lang="en-IN" sz="2400" b="0" i="0" kern="1200" dirty="0" err="1">
                          <a:solidFill>
                            <a:schemeClr val="dk1"/>
                          </a:solidFill>
                          <a:effectLst/>
                          <a:latin typeface="Goudy Old Style"/>
                          <a:ea typeface="+mn-ea"/>
                          <a:cs typeface="+mn-cs"/>
                        </a:rPr>
                        <a:t>Dia</a:t>
                      </a:r>
                      <a:r>
                        <a:rPr lang="en-IN" sz="2400" b="0" i="0" kern="1200" dirty="0">
                          <a:solidFill>
                            <a:schemeClr val="dk1"/>
                          </a:solidFill>
                          <a:effectLst/>
                          <a:latin typeface="Goudy Old Style"/>
                          <a:ea typeface="+mn-ea"/>
                          <a:cs typeface="+mn-cs"/>
                        </a:rPr>
                        <a:t>, and Peter Newman. "Planning support systems for smart cities." City, culture and society 12 (2018): 13-24.</a:t>
                      </a:r>
                      <a:endParaRPr lang="en-IN"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a:solidFill>
                            <a:schemeClr val="dk1"/>
                          </a:solidFill>
                          <a:effectLst/>
                          <a:latin typeface="Goudy Old Style"/>
                          <a:ea typeface="+mn-ea"/>
                          <a:cs typeface="+mn-cs"/>
                        </a:rPr>
                        <a:t>The use of digital PSS has the capacity to enable sustainable or even regenerative growth in rapidly urbanizing areas.</a:t>
                      </a:r>
                      <a:endParaRPr lang="en-IN" sz="32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a:solidFill>
                            <a:schemeClr val="dk1"/>
                          </a:solidFill>
                          <a:effectLst/>
                          <a:latin typeface="Goudy Old Style"/>
                          <a:ea typeface="+mn-ea"/>
                          <a:cs typeface="+mn-cs"/>
                        </a:rPr>
                        <a:t>Although planning practice is becoming more receptive to PSS, the development of more agile PSS tools that can invite easy, inexpensive and collaborative scenario building has not yet happened.</a:t>
                      </a:r>
                      <a:endParaRPr 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2428998022"/>
                  </a:ext>
                </a:extLst>
              </a:tr>
              <a:tr h="4857750">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5.</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800" dirty="0"/>
                        <a:t>David </a:t>
                      </a:r>
                      <a:r>
                        <a:rPr lang="en-IN" sz="2800" dirty="0" err="1"/>
                        <a:t>Eckhoff</a:t>
                      </a:r>
                      <a:r>
                        <a:rPr lang="en-IN" sz="2800" dirty="0"/>
                        <a:t>,</a:t>
                      </a:r>
                    </a:p>
                    <a:p>
                      <a:r>
                        <a:rPr lang="en-IN" sz="2800" dirty="0"/>
                        <a:t>Isabel Wagner,</a:t>
                      </a:r>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Privacy in the Smart City – Applications, Technologies, Challenges and Solutions</a:t>
                      </a:r>
                      <a:endParaRPr lang="en-IN" sz="28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err="1">
                          <a:solidFill>
                            <a:schemeClr val="dk1"/>
                          </a:solidFill>
                          <a:effectLst/>
                          <a:latin typeface="Goudy Old Style"/>
                          <a:ea typeface="+mn-ea"/>
                          <a:cs typeface="+mn-cs"/>
                        </a:rPr>
                        <a:t>Eckhoff</a:t>
                      </a:r>
                      <a:r>
                        <a:rPr lang="en-US" sz="2400" b="0" i="0" kern="1200" dirty="0">
                          <a:solidFill>
                            <a:schemeClr val="dk1"/>
                          </a:solidFill>
                          <a:effectLst/>
                          <a:latin typeface="Goudy Old Style"/>
                          <a:ea typeface="+mn-ea"/>
                          <a:cs typeface="+mn-cs"/>
                        </a:rPr>
                        <a:t>, David, and Isabel Wagner. "Privacy in the smart city—applications, technologies, challenges, and solutions." IEEE Communications Surveys &amp; Tutorials 20, no. 1 (2017): 489-516</a:t>
                      </a:r>
                      <a:r>
                        <a:rPr lang="en-US" sz="1800" b="0" i="0" kern="1200" dirty="0">
                          <a:solidFill>
                            <a:schemeClr val="dk1"/>
                          </a:solidFill>
                          <a:effectLst/>
                          <a:latin typeface="Goudy Old Style"/>
                          <a:ea typeface="+mn-ea"/>
                          <a:cs typeface="+mn-cs"/>
                        </a:rPr>
                        <a:t>.</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0" i="0" kern="1200" dirty="0">
                          <a:solidFill>
                            <a:schemeClr val="dk1"/>
                          </a:solidFill>
                          <a:effectLst/>
                          <a:latin typeface="Goudy Old Style"/>
                          <a:ea typeface="+mn-ea"/>
                          <a:cs typeface="+mn-cs"/>
                        </a:rPr>
                        <a:t>To break down the complexity of the smart city, we introduced taxonomies for application areas, enabling technologies, potential attackers, data sources for attacks, and different types of citizens’ privacy.</a:t>
                      </a:r>
                      <a:endParaRPr lang="en-IN" sz="32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b="0" i="0" kern="1200" dirty="0">
                          <a:solidFill>
                            <a:schemeClr val="dk1"/>
                          </a:solidFill>
                          <a:effectLst/>
                          <a:latin typeface="Goudy Old Style"/>
                          <a:ea typeface="+mn-ea"/>
                          <a:cs typeface="+mn-cs"/>
                        </a:rPr>
                        <a:t>The awareness for the privacy risks that go along with the introduction of many smart city applications and technologies needs to be increased.</a:t>
                      </a:r>
                      <a:endParaRPr lang="en-IN" sz="3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extLst>
                  <a:ext uri="{0D108BD9-81ED-4DB2-BD59-A6C34878D82A}">
                    <a16:rowId xmlns:a16="http://schemas.microsoft.com/office/drawing/2014/main" val="322451241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8D698-522D-4913-8887-B098F27DCC59}"/>
              </a:ext>
            </a:extLst>
          </p:cNvPr>
          <p:cNvSpPr txBox="1"/>
          <p:nvPr/>
        </p:nvSpPr>
        <p:spPr>
          <a:xfrm>
            <a:off x="858982" y="0"/>
            <a:ext cx="9144000" cy="1323439"/>
          </a:xfrm>
          <a:prstGeom prst="rect">
            <a:avLst/>
          </a:prstGeom>
          <a:noFill/>
        </p:spPr>
        <p:txBody>
          <a:bodyPr wrap="square">
            <a:spAutoFit/>
          </a:bodyPr>
          <a:lstStyle/>
          <a:p>
            <a:r>
              <a:rPr lang="en-US" sz="8000" b="1" u="sng" dirty="0">
                <a:solidFill>
                  <a:schemeClr val="tx2">
                    <a:lumMod val="50000"/>
                  </a:schemeClr>
                </a:solidFill>
              </a:rPr>
              <a:t>MODULES:</a:t>
            </a:r>
            <a:endParaRPr lang="en-IN" sz="8000" b="1" u="sng" dirty="0">
              <a:solidFill>
                <a:schemeClr val="tx2">
                  <a:lumMod val="50000"/>
                </a:schemeClr>
              </a:solidFill>
            </a:endParaRPr>
          </a:p>
        </p:txBody>
      </p:sp>
      <p:sp>
        <p:nvSpPr>
          <p:cNvPr id="5" name="TextBox 4">
            <a:extLst>
              <a:ext uri="{FF2B5EF4-FFF2-40B4-BE49-F238E27FC236}">
                <a16:creationId xmlns:a16="http://schemas.microsoft.com/office/drawing/2014/main" id="{C725BC9E-DC55-FD9A-292B-1E4854DEEAEF}"/>
              </a:ext>
            </a:extLst>
          </p:cNvPr>
          <p:cNvSpPr txBox="1"/>
          <p:nvPr/>
        </p:nvSpPr>
        <p:spPr>
          <a:xfrm>
            <a:off x="685800" y="2483227"/>
            <a:ext cx="16743218" cy="6494085"/>
          </a:xfrm>
          <a:prstGeom prst="rect">
            <a:avLst/>
          </a:prstGeom>
          <a:noFill/>
        </p:spPr>
        <p:txBody>
          <a:bodyPr wrap="square">
            <a:spAutoFit/>
          </a:bodyPr>
          <a:lstStyle/>
          <a:p>
            <a:r>
              <a:rPr lang="en-US" sz="4400" b="1" dirty="0">
                <a:solidFill>
                  <a:schemeClr val="tx2">
                    <a:lumMod val="75000"/>
                  </a:schemeClr>
                </a:solidFill>
                <a:latin typeface="Baskerville Old Face" panose="02020602080505020303" pitchFamily="18" charset="0"/>
              </a:rPr>
              <a:t>1.LOGIN MODULE                           </a:t>
            </a:r>
          </a:p>
          <a:p>
            <a:endParaRPr lang="en-US" sz="4400" b="1" dirty="0">
              <a:solidFill>
                <a:schemeClr val="tx2">
                  <a:lumMod val="75000"/>
                </a:schemeClr>
              </a:solidFill>
              <a:latin typeface="Baskerville Old Face" panose="02020602080505020303" pitchFamily="18" charset="0"/>
            </a:endParaRPr>
          </a:p>
          <a:p>
            <a:r>
              <a:rPr lang="en-US" sz="4400" b="1" i="0" dirty="0">
                <a:solidFill>
                  <a:schemeClr val="tx2">
                    <a:lumMod val="75000"/>
                  </a:schemeClr>
                </a:solidFill>
                <a:effectLst/>
                <a:latin typeface="Baskerville Old Face" panose="02020602080505020303" pitchFamily="18" charset="0"/>
              </a:rPr>
              <a:t>2.SIGN UP MODULE</a:t>
            </a:r>
          </a:p>
          <a:p>
            <a:r>
              <a:rPr lang="en-US" sz="4400" b="1" i="0" dirty="0">
                <a:solidFill>
                  <a:schemeClr val="tx2">
                    <a:lumMod val="75000"/>
                  </a:schemeClr>
                </a:solidFill>
                <a:effectLst/>
                <a:latin typeface="Baskerville Old Face" panose="02020602080505020303" pitchFamily="18" charset="0"/>
              </a:rPr>
              <a:t> </a:t>
            </a:r>
            <a:endParaRPr lang="en-US" sz="4000" b="1" dirty="0">
              <a:solidFill>
                <a:schemeClr val="tx2">
                  <a:lumMod val="75000"/>
                </a:schemeClr>
              </a:solidFill>
              <a:latin typeface="Baskerville Old Face" panose="02020602080505020303" pitchFamily="18" charset="0"/>
            </a:endParaRPr>
          </a:p>
          <a:p>
            <a:r>
              <a:rPr lang="en-US" sz="4000" b="1" dirty="0">
                <a:solidFill>
                  <a:schemeClr val="tx2">
                    <a:lumMod val="75000"/>
                  </a:schemeClr>
                </a:solidFill>
                <a:latin typeface="Baskerville Old Face" panose="02020602080505020303" pitchFamily="18" charset="0"/>
              </a:rPr>
              <a:t>3.JDBC MODULE</a:t>
            </a:r>
          </a:p>
          <a:p>
            <a:endParaRPr lang="en-US" sz="4000" b="1" dirty="0">
              <a:solidFill>
                <a:schemeClr val="tx2">
                  <a:lumMod val="75000"/>
                </a:schemeClr>
              </a:solidFill>
              <a:latin typeface="Baskerville Old Face" panose="02020602080505020303" pitchFamily="18" charset="0"/>
            </a:endParaRPr>
          </a:p>
          <a:p>
            <a:r>
              <a:rPr lang="en-US" sz="4000" b="1" dirty="0">
                <a:solidFill>
                  <a:schemeClr val="tx2">
                    <a:lumMod val="75000"/>
                  </a:schemeClr>
                </a:solidFill>
                <a:latin typeface="Baskerville Old Face" panose="02020602080505020303" pitchFamily="18" charset="0"/>
              </a:rPr>
              <a:t>4.MAP LOCATIONS</a:t>
            </a:r>
          </a:p>
          <a:p>
            <a:endParaRPr lang="en-US" sz="4000" b="1" dirty="0">
              <a:solidFill>
                <a:schemeClr val="tx2">
                  <a:lumMod val="75000"/>
                </a:schemeClr>
              </a:solidFill>
              <a:latin typeface="Baskerville Old Face" panose="02020602080505020303" pitchFamily="18" charset="0"/>
            </a:endParaRPr>
          </a:p>
          <a:p>
            <a:r>
              <a:rPr lang="en-US" sz="4000" b="1" dirty="0">
                <a:solidFill>
                  <a:schemeClr val="tx2">
                    <a:lumMod val="75000"/>
                  </a:schemeClr>
                </a:solidFill>
                <a:latin typeface="Baskerville Old Face" panose="02020602080505020303" pitchFamily="18" charset="0"/>
              </a:rPr>
              <a:t>5.DYNAMIC DISPOSAL OF GARBAGE</a:t>
            </a:r>
          </a:p>
          <a:p>
            <a:endParaRPr lang="en-US" sz="4000" dirty="0">
              <a:solidFill>
                <a:srgbClr val="6B736E"/>
              </a:solidFill>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1014</Words>
  <Application>Microsoft Office PowerPoint</Application>
  <PresentationFormat>Custom</PresentationFormat>
  <Paragraphs>188</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Baskerville Old Face</vt:lpstr>
      <vt:lpstr>Marcellus</vt:lpstr>
      <vt:lpstr>Arial Black</vt:lpstr>
      <vt:lpstr>Wingdings 2</vt:lpstr>
      <vt:lpstr>Segoe UI Emoji</vt:lpstr>
      <vt:lpstr>Roboto</vt:lpstr>
      <vt:lpstr>Eras Bold ITC</vt:lpstr>
      <vt:lpstr>Haettenschweiler</vt:lpstr>
      <vt:lpstr>Arial</vt:lpstr>
      <vt:lpstr>Goudy Old Style</vt:lpstr>
      <vt:lpstr>Segoe UI Symbol</vt:lpstr>
      <vt:lpstr>Calibri</vt:lpstr>
      <vt:lpstr>Sitka Display</vt:lpstr>
      <vt:lpstr>Office Theme</vt:lpstr>
      <vt:lpstr>PowerPoint Presentation</vt:lpstr>
      <vt:lpstr>GUIDED BY:           MADHUKAR RAO SASIDHAR                  </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ANSWERING</dc:title>
  <dc:creator>Srinivas Susheela</dc:creator>
  <cp:lastModifiedBy>sirishareddy55@outlook.com</cp:lastModifiedBy>
  <cp:revision>62</cp:revision>
  <dcterms:created xsi:type="dcterms:W3CDTF">2006-08-16T00:00:00Z</dcterms:created>
  <dcterms:modified xsi:type="dcterms:W3CDTF">2022-10-28T16:52:47Z</dcterms:modified>
  <dc:identifier>DAE3X3P4L2A</dc:identifier>
</cp:coreProperties>
</file>