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81" r:id="rId6"/>
    <p:sldId id="280" r:id="rId7"/>
    <p:sldId id="283" r:id="rId8"/>
    <p:sldId id="287" r:id="rId9"/>
    <p:sldId id="291" r:id="rId10"/>
    <p:sldId id="284" r:id="rId11"/>
    <p:sldId id="286" r:id="rId12"/>
    <p:sldId id="2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19" autoAdjust="0"/>
  </p:normalViewPr>
  <p:slideViewPr>
    <p:cSldViewPr snapToGrid="0">
      <p:cViewPr varScale="1">
        <p:scale>
          <a:sx n="55" d="100"/>
          <a:sy n="55" d="100"/>
        </p:scale>
        <p:origin x="16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DBB48D-322C-45E0-8CC5-814215E9DAA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15713BB3-75A3-42A2-811A-67FAB527F3F4}">
      <dgm:prSet/>
      <dgm:spPr/>
      <dgm:t>
        <a:bodyPr/>
        <a:lstStyle/>
        <a:p>
          <a:r>
            <a:rPr lang="en-US" b="1"/>
            <a:t>In the process learning computer network systems, the use of virtual laboratories is very important.</a:t>
          </a:r>
          <a:r>
            <a:rPr lang="en-IN" b="1"/>
            <a:t>In this Project we will be using CISCO Packet Tracer Tool. </a:t>
          </a:r>
        </a:p>
      </dgm:t>
    </dgm:pt>
    <dgm:pt modelId="{3F1AA6BE-3429-487D-8DB1-788BDE95A84A}" type="parTrans" cxnId="{C0123A54-EF3D-4361-A855-2E96411D3226}">
      <dgm:prSet/>
      <dgm:spPr/>
      <dgm:t>
        <a:bodyPr/>
        <a:lstStyle/>
        <a:p>
          <a:endParaRPr lang="en-US"/>
        </a:p>
      </dgm:t>
    </dgm:pt>
    <dgm:pt modelId="{58538E4C-FC9C-465A-8FB5-A112D627F805}" type="sibTrans" cxnId="{C0123A54-EF3D-4361-A855-2E96411D3226}">
      <dgm:prSet/>
      <dgm:spPr/>
      <dgm:t>
        <a:bodyPr/>
        <a:lstStyle/>
        <a:p>
          <a:endParaRPr lang="en-US"/>
        </a:p>
      </dgm:t>
    </dgm:pt>
    <dgm:pt modelId="{4BA38525-D18D-4438-B99E-301E7FEB411F}">
      <dgm:prSet/>
      <dgm:spPr/>
      <dgm:t>
        <a:bodyPr/>
        <a:lstStyle/>
        <a:p>
          <a:r>
            <a:rPr lang="en-IN" b="1"/>
            <a:t>CISCO Packet Tracer is powerful Simulation Program that allows Us to experiment with Network Behaviour. </a:t>
          </a:r>
          <a:endParaRPr lang="en-US" b="1"/>
        </a:p>
      </dgm:t>
    </dgm:pt>
    <dgm:pt modelId="{9EEA296A-7036-4AD6-AE67-82361EAE795B}" type="parTrans" cxnId="{6A847FDA-98B5-40C8-AEC3-3B02200C1A43}">
      <dgm:prSet/>
      <dgm:spPr/>
      <dgm:t>
        <a:bodyPr/>
        <a:lstStyle/>
        <a:p>
          <a:endParaRPr lang="en-US"/>
        </a:p>
      </dgm:t>
    </dgm:pt>
    <dgm:pt modelId="{993A942D-D8C2-4578-ABB5-865C60E9BD64}" type="sibTrans" cxnId="{6A847FDA-98B5-40C8-AEC3-3B02200C1A43}">
      <dgm:prSet/>
      <dgm:spPr/>
      <dgm:t>
        <a:bodyPr/>
        <a:lstStyle/>
        <a:p>
          <a:endParaRPr lang="en-US"/>
        </a:p>
      </dgm:t>
    </dgm:pt>
    <dgm:pt modelId="{EDA13CC6-5D63-4C9E-A503-20CB20A443C8}">
      <dgm:prSet/>
      <dgm:spPr/>
      <dgm:t>
        <a:bodyPr/>
        <a:lstStyle/>
        <a:p>
          <a:r>
            <a:rPr lang="en-US" b="1"/>
            <a:t>By using the CISCO tool we simulate complex scenarios on packet tracer and understand the real world applications of the network Layout with its networking Devices .</a:t>
          </a:r>
        </a:p>
      </dgm:t>
    </dgm:pt>
    <dgm:pt modelId="{09EF0B6A-D511-478B-8184-309F30DB4760}" type="parTrans" cxnId="{4E0E6F25-F922-4505-A7D3-0C85650718D4}">
      <dgm:prSet/>
      <dgm:spPr/>
      <dgm:t>
        <a:bodyPr/>
        <a:lstStyle/>
        <a:p>
          <a:endParaRPr lang="en-US"/>
        </a:p>
      </dgm:t>
    </dgm:pt>
    <dgm:pt modelId="{81BBD8E3-736C-440F-B008-169C6ADAEE84}" type="sibTrans" cxnId="{4E0E6F25-F922-4505-A7D3-0C85650718D4}">
      <dgm:prSet/>
      <dgm:spPr/>
      <dgm:t>
        <a:bodyPr/>
        <a:lstStyle/>
        <a:p>
          <a:endParaRPr lang="en-US"/>
        </a:p>
      </dgm:t>
    </dgm:pt>
    <dgm:pt modelId="{84DE5785-A296-4DB9-B36F-ACADCCFAC414}" type="pres">
      <dgm:prSet presAssocID="{B1DBB48D-322C-45E0-8CC5-814215E9DAAC}" presName="linear" presStyleCnt="0">
        <dgm:presLayoutVars>
          <dgm:animLvl val="lvl"/>
          <dgm:resizeHandles val="exact"/>
        </dgm:presLayoutVars>
      </dgm:prSet>
      <dgm:spPr/>
    </dgm:pt>
    <dgm:pt modelId="{6F2F2FE4-6D61-4EA3-8326-30321C89A563}" type="pres">
      <dgm:prSet presAssocID="{15713BB3-75A3-42A2-811A-67FAB527F3F4}" presName="parentText" presStyleLbl="node1" presStyleIdx="0" presStyleCnt="3">
        <dgm:presLayoutVars>
          <dgm:chMax val="0"/>
          <dgm:bulletEnabled val="1"/>
        </dgm:presLayoutVars>
      </dgm:prSet>
      <dgm:spPr/>
    </dgm:pt>
    <dgm:pt modelId="{46A2EBEA-E679-4ACB-A429-9DFFCB75FEDD}" type="pres">
      <dgm:prSet presAssocID="{58538E4C-FC9C-465A-8FB5-A112D627F805}" presName="spacer" presStyleCnt="0"/>
      <dgm:spPr/>
    </dgm:pt>
    <dgm:pt modelId="{2732EA3D-4D41-43F9-9988-B3A05972B7D1}" type="pres">
      <dgm:prSet presAssocID="{4BA38525-D18D-4438-B99E-301E7FEB411F}" presName="parentText" presStyleLbl="node1" presStyleIdx="1" presStyleCnt="3">
        <dgm:presLayoutVars>
          <dgm:chMax val="0"/>
          <dgm:bulletEnabled val="1"/>
        </dgm:presLayoutVars>
      </dgm:prSet>
      <dgm:spPr/>
    </dgm:pt>
    <dgm:pt modelId="{41940D3A-0D07-4923-B260-9BF9EFCA3B30}" type="pres">
      <dgm:prSet presAssocID="{993A942D-D8C2-4578-ABB5-865C60E9BD64}" presName="spacer" presStyleCnt="0"/>
      <dgm:spPr/>
    </dgm:pt>
    <dgm:pt modelId="{FA916EFF-1F78-4CC5-A5AF-7400E0521739}" type="pres">
      <dgm:prSet presAssocID="{EDA13CC6-5D63-4C9E-A503-20CB20A443C8}" presName="parentText" presStyleLbl="node1" presStyleIdx="2" presStyleCnt="3">
        <dgm:presLayoutVars>
          <dgm:chMax val="0"/>
          <dgm:bulletEnabled val="1"/>
        </dgm:presLayoutVars>
      </dgm:prSet>
      <dgm:spPr/>
    </dgm:pt>
  </dgm:ptLst>
  <dgm:cxnLst>
    <dgm:cxn modelId="{4E0E6F25-F922-4505-A7D3-0C85650718D4}" srcId="{B1DBB48D-322C-45E0-8CC5-814215E9DAAC}" destId="{EDA13CC6-5D63-4C9E-A503-20CB20A443C8}" srcOrd="2" destOrd="0" parTransId="{09EF0B6A-D511-478B-8184-309F30DB4760}" sibTransId="{81BBD8E3-736C-440F-B008-169C6ADAEE84}"/>
    <dgm:cxn modelId="{EF30E851-968E-4764-A8A4-5AA3B8F4B5D3}" type="presOf" srcId="{B1DBB48D-322C-45E0-8CC5-814215E9DAAC}" destId="{84DE5785-A296-4DB9-B36F-ACADCCFAC414}" srcOrd="0" destOrd="0" presId="urn:microsoft.com/office/officeart/2005/8/layout/vList2"/>
    <dgm:cxn modelId="{C0123A54-EF3D-4361-A855-2E96411D3226}" srcId="{B1DBB48D-322C-45E0-8CC5-814215E9DAAC}" destId="{15713BB3-75A3-42A2-811A-67FAB527F3F4}" srcOrd="0" destOrd="0" parTransId="{3F1AA6BE-3429-487D-8DB1-788BDE95A84A}" sibTransId="{58538E4C-FC9C-465A-8FB5-A112D627F805}"/>
    <dgm:cxn modelId="{4186A786-3CB4-4846-8497-F40173E74D69}" type="presOf" srcId="{15713BB3-75A3-42A2-811A-67FAB527F3F4}" destId="{6F2F2FE4-6D61-4EA3-8326-30321C89A563}" srcOrd="0" destOrd="0" presId="urn:microsoft.com/office/officeart/2005/8/layout/vList2"/>
    <dgm:cxn modelId="{37720D89-838A-454A-83C4-F3D8DE86C768}" type="presOf" srcId="{4BA38525-D18D-4438-B99E-301E7FEB411F}" destId="{2732EA3D-4D41-43F9-9988-B3A05972B7D1}" srcOrd="0" destOrd="0" presId="urn:microsoft.com/office/officeart/2005/8/layout/vList2"/>
    <dgm:cxn modelId="{DE0A5C9B-2974-45BA-B44D-EB98ED1F3395}" type="presOf" srcId="{EDA13CC6-5D63-4C9E-A503-20CB20A443C8}" destId="{FA916EFF-1F78-4CC5-A5AF-7400E0521739}" srcOrd="0" destOrd="0" presId="urn:microsoft.com/office/officeart/2005/8/layout/vList2"/>
    <dgm:cxn modelId="{6A847FDA-98B5-40C8-AEC3-3B02200C1A43}" srcId="{B1DBB48D-322C-45E0-8CC5-814215E9DAAC}" destId="{4BA38525-D18D-4438-B99E-301E7FEB411F}" srcOrd="1" destOrd="0" parTransId="{9EEA296A-7036-4AD6-AE67-82361EAE795B}" sibTransId="{993A942D-D8C2-4578-ABB5-865C60E9BD64}"/>
    <dgm:cxn modelId="{BF98BBBF-4CD6-4B46-A818-A9218DE3A1B9}" type="presParOf" srcId="{84DE5785-A296-4DB9-B36F-ACADCCFAC414}" destId="{6F2F2FE4-6D61-4EA3-8326-30321C89A563}" srcOrd="0" destOrd="0" presId="urn:microsoft.com/office/officeart/2005/8/layout/vList2"/>
    <dgm:cxn modelId="{946608EA-1940-46D5-8B46-ADF2065493CF}" type="presParOf" srcId="{84DE5785-A296-4DB9-B36F-ACADCCFAC414}" destId="{46A2EBEA-E679-4ACB-A429-9DFFCB75FEDD}" srcOrd="1" destOrd="0" presId="urn:microsoft.com/office/officeart/2005/8/layout/vList2"/>
    <dgm:cxn modelId="{3AE59779-1484-4D56-AE05-08D95E449B85}" type="presParOf" srcId="{84DE5785-A296-4DB9-B36F-ACADCCFAC414}" destId="{2732EA3D-4D41-43F9-9988-B3A05972B7D1}" srcOrd="2" destOrd="0" presId="urn:microsoft.com/office/officeart/2005/8/layout/vList2"/>
    <dgm:cxn modelId="{1DD33AA3-1B29-46A7-8958-916AFDC1BF87}" type="presParOf" srcId="{84DE5785-A296-4DB9-B36F-ACADCCFAC414}" destId="{41940D3A-0D07-4923-B260-9BF9EFCA3B30}" srcOrd="3" destOrd="0" presId="urn:microsoft.com/office/officeart/2005/8/layout/vList2"/>
    <dgm:cxn modelId="{299349CC-784A-4653-B190-6A714AB31DDB}" type="presParOf" srcId="{84DE5785-A296-4DB9-B36F-ACADCCFAC414}" destId="{FA916EFF-1F78-4CC5-A5AF-7400E052173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3363E5-CD34-467A-97C6-699C555CB5B0}"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6C47791E-A70E-4019-90D2-587E16794252}">
      <dgm:prSet/>
      <dgm:spPr/>
      <dgm:t>
        <a:bodyPr/>
        <a:lstStyle/>
        <a:p>
          <a:r>
            <a:rPr lang="en-US" b="1" dirty="0">
              <a:solidFill>
                <a:schemeClr val="bg1"/>
              </a:solidFill>
            </a:rPr>
            <a:t>One tool to simulation network protocols for the Internet is the CISCO Packet Tracer(CPT)</a:t>
          </a:r>
        </a:p>
      </dgm:t>
    </dgm:pt>
    <dgm:pt modelId="{54412039-DE9A-4E8B-AC31-2FB78B9528C4}" type="parTrans" cxnId="{4F255F02-9B70-468E-92AF-82BDD0BD4A07}">
      <dgm:prSet/>
      <dgm:spPr/>
      <dgm:t>
        <a:bodyPr/>
        <a:lstStyle/>
        <a:p>
          <a:endParaRPr lang="en-US"/>
        </a:p>
      </dgm:t>
    </dgm:pt>
    <dgm:pt modelId="{A0822150-6B0C-4160-AC61-83A03EC8B9BD}" type="sibTrans" cxnId="{4F255F02-9B70-468E-92AF-82BDD0BD4A07}">
      <dgm:prSet/>
      <dgm:spPr/>
      <dgm:t>
        <a:bodyPr/>
        <a:lstStyle/>
        <a:p>
          <a:endParaRPr lang="en-US"/>
        </a:p>
      </dgm:t>
    </dgm:pt>
    <dgm:pt modelId="{E8DA67E1-2FF4-4157-A4E8-BB2FDAAAB4AB}">
      <dgm:prSet/>
      <dgm:spPr/>
      <dgm:t>
        <a:bodyPr/>
        <a:lstStyle/>
        <a:p>
          <a:r>
            <a:rPr lang="en-US" b="1" dirty="0">
              <a:solidFill>
                <a:schemeClr val="bg1"/>
              </a:solidFill>
            </a:rPr>
            <a:t>The simulation environment needs to be set-up carefully to produce meaningful results</a:t>
          </a:r>
        </a:p>
      </dgm:t>
    </dgm:pt>
    <dgm:pt modelId="{DFF98BA0-1217-4725-BE29-9C492ED9E104}" type="parTrans" cxnId="{F0445439-2D41-4594-9C18-53D3F274735A}">
      <dgm:prSet/>
      <dgm:spPr/>
      <dgm:t>
        <a:bodyPr/>
        <a:lstStyle/>
        <a:p>
          <a:endParaRPr lang="en-US"/>
        </a:p>
      </dgm:t>
    </dgm:pt>
    <dgm:pt modelId="{22ABB365-9652-421B-AB8E-93B3D5562233}" type="sibTrans" cxnId="{F0445439-2D41-4594-9C18-53D3F274735A}">
      <dgm:prSet/>
      <dgm:spPr/>
      <dgm:t>
        <a:bodyPr/>
        <a:lstStyle/>
        <a:p>
          <a:endParaRPr lang="en-US"/>
        </a:p>
      </dgm:t>
    </dgm:pt>
    <dgm:pt modelId="{51C88C3B-15DD-49AA-ABC7-AA47507A3B84}">
      <dgm:prSet/>
      <dgm:spPr/>
      <dgm:t>
        <a:bodyPr/>
        <a:lstStyle/>
        <a:p>
          <a:r>
            <a:rPr lang="en-US" b="1" dirty="0">
              <a:solidFill>
                <a:schemeClr val="bg1"/>
              </a:solidFill>
            </a:rPr>
            <a:t>The simulation set-up is called ‘Simulation Scenario’</a:t>
          </a:r>
        </a:p>
      </dgm:t>
    </dgm:pt>
    <dgm:pt modelId="{F47DAA47-ECE7-41DB-836B-49E23F276ADB}" type="parTrans" cxnId="{CCD19D56-1EA7-441A-959E-44CB16894AA0}">
      <dgm:prSet/>
      <dgm:spPr/>
      <dgm:t>
        <a:bodyPr/>
        <a:lstStyle/>
        <a:p>
          <a:endParaRPr lang="en-US"/>
        </a:p>
      </dgm:t>
    </dgm:pt>
    <dgm:pt modelId="{21E9F5DA-AFF9-4F48-8D15-A83922FD521A}" type="sibTrans" cxnId="{CCD19D56-1EA7-441A-959E-44CB16894AA0}">
      <dgm:prSet/>
      <dgm:spPr/>
      <dgm:t>
        <a:bodyPr/>
        <a:lstStyle/>
        <a:p>
          <a:endParaRPr lang="en-US"/>
        </a:p>
      </dgm:t>
    </dgm:pt>
    <dgm:pt modelId="{C20CAFAE-0857-404C-B593-38A3E90A42F6}">
      <dgm:prSet/>
      <dgm:spPr/>
      <dgm:t>
        <a:bodyPr/>
        <a:lstStyle/>
        <a:p>
          <a:r>
            <a:rPr lang="en-US" b="1" dirty="0">
              <a:solidFill>
                <a:schemeClr val="bg1"/>
              </a:solidFill>
            </a:rPr>
            <a:t>Packet Tracer is a cross-platform visual simulation tool designed by Cisco Systems that allows users to create network topologies and imitate modern computer networks. The software allows users to simulate the configuration of Cisco routers and switches using a simulated command line interface.</a:t>
          </a:r>
        </a:p>
      </dgm:t>
    </dgm:pt>
    <dgm:pt modelId="{92ECC9C6-DCB4-4A90-A55F-57AB124E5C19}" type="parTrans" cxnId="{692DCC73-21E2-4694-BD10-1B7C2D83F0A3}">
      <dgm:prSet/>
      <dgm:spPr/>
      <dgm:t>
        <a:bodyPr/>
        <a:lstStyle/>
        <a:p>
          <a:endParaRPr lang="en-US"/>
        </a:p>
      </dgm:t>
    </dgm:pt>
    <dgm:pt modelId="{F1BB1FE6-5522-46EE-BB09-9EFB58973393}" type="sibTrans" cxnId="{692DCC73-21E2-4694-BD10-1B7C2D83F0A3}">
      <dgm:prSet/>
      <dgm:spPr/>
      <dgm:t>
        <a:bodyPr/>
        <a:lstStyle/>
        <a:p>
          <a:endParaRPr lang="en-US"/>
        </a:p>
      </dgm:t>
    </dgm:pt>
    <dgm:pt modelId="{B1B5137E-A2F9-445B-BC9A-3BD47AC60224}" type="pres">
      <dgm:prSet presAssocID="{F43363E5-CD34-467A-97C6-699C555CB5B0}" presName="linear" presStyleCnt="0">
        <dgm:presLayoutVars>
          <dgm:animLvl val="lvl"/>
          <dgm:resizeHandles val="exact"/>
        </dgm:presLayoutVars>
      </dgm:prSet>
      <dgm:spPr/>
    </dgm:pt>
    <dgm:pt modelId="{3A7604A6-04AA-4B71-83AA-A983F564EAE4}" type="pres">
      <dgm:prSet presAssocID="{6C47791E-A70E-4019-90D2-587E16794252}" presName="parentText" presStyleLbl="node1" presStyleIdx="0" presStyleCnt="4">
        <dgm:presLayoutVars>
          <dgm:chMax val="0"/>
          <dgm:bulletEnabled val="1"/>
        </dgm:presLayoutVars>
      </dgm:prSet>
      <dgm:spPr/>
    </dgm:pt>
    <dgm:pt modelId="{F0AD7D4E-A25A-4573-A8A2-2C12491B8D21}" type="pres">
      <dgm:prSet presAssocID="{A0822150-6B0C-4160-AC61-83A03EC8B9BD}" presName="spacer" presStyleCnt="0"/>
      <dgm:spPr/>
    </dgm:pt>
    <dgm:pt modelId="{CF93D908-2747-4543-AFD2-EA88E88C5FB7}" type="pres">
      <dgm:prSet presAssocID="{E8DA67E1-2FF4-4157-A4E8-BB2FDAAAB4AB}" presName="parentText" presStyleLbl="node1" presStyleIdx="1" presStyleCnt="4">
        <dgm:presLayoutVars>
          <dgm:chMax val="0"/>
          <dgm:bulletEnabled val="1"/>
        </dgm:presLayoutVars>
      </dgm:prSet>
      <dgm:spPr/>
    </dgm:pt>
    <dgm:pt modelId="{101626FF-BF10-4916-B122-456AB74331C2}" type="pres">
      <dgm:prSet presAssocID="{22ABB365-9652-421B-AB8E-93B3D5562233}" presName="spacer" presStyleCnt="0"/>
      <dgm:spPr/>
    </dgm:pt>
    <dgm:pt modelId="{A2C123B7-6C28-488B-8AFE-790F9F3FA76D}" type="pres">
      <dgm:prSet presAssocID="{51C88C3B-15DD-49AA-ABC7-AA47507A3B84}" presName="parentText" presStyleLbl="node1" presStyleIdx="2" presStyleCnt="4">
        <dgm:presLayoutVars>
          <dgm:chMax val="0"/>
          <dgm:bulletEnabled val="1"/>
        </dgm:presLayoutVars>
      </dgm:prSet>
      <dgm:spPr/>
    </dgm:pt>
    <dgm:pt modelId="{B318E1F3-9C2D-42DA-95BA-2E859157D916}" type="pres">
      <dgm:prSet presAssocID="{21E9F5DA-AFF9-4F48-8D15-A83922FD521A}" presName="spacer" presStyleCnt="0"/>
      <dgm:spPr/>
    </dgm:pt>
    <dgm:pt modelId="{55EC8944-F155-4EC6-8156-501BFD6E1D09}" type="pres">
      <dgm:prSet presAssocID="{C20CAFAE-0857-404C-B593-38A3E90A42F6}" presName="parentText" presStyleLbl="node1" presStyleIdx="3" presStyleCnt="4">
        <dgm:presLayoutVars>
          <dgm:chMax val="0"/>
          <dgm:bulletEnabled val="1"/>
        </dgm:presLayoutVars>
      </dgm:prSet>
      <dgm:spPr/>
    </dgm:pt>
  </dgm:ptLst>
  <dgm:cxnLst>
    <dgm:cxn modelId="{4F255F02-9B70-468E-92AF-82BDD0BD4A07}" srcId="{F43363E5-CD34-467A-97C6-699C555CB5B0}" destId="{6C47791E-A70E-4019-90D2-587E16794252}" srcOrd="0" destOrd="0" parTransId="{54412039-DE9A-4E8B-AC31-2FB78B9528C4}" sibTransId="{A0822150-6B0C-4160-AC61-83A03EC8B9BD}"/>
    <dgm:cxn modelId="{F0445439-2D41-4594-9C18-53D3F274735A}" srcId="{F43363E5-CD34-467A-97C6-699C555CB5B0}" destId="{E8DA67E1-2FF4-4157-A4E8-BB2FDAAAB4AB}" srcOrd="1" destOrd="0" parTransId="{DFF98BA0-1217-4725-BE29-9C492ED9E104}" sibTransId="{22ABB365-9652-421B-AB8E-93B3D5562233}"/>
    <dgm:cxn modelId="{80E7FB4E-3899-4C5C-A210-2F7365F91BF2}" type="presOf" srcId="{51C88C3B-15DD-49AA-ABC7-AA47507A3B84}" destId="{A2C123B7-6C28-488B-8AFE-790F9F3FA76D}" srcOrd="0" destOrd="0" presId="urn:microsoft.com/office/officeart/2005/8/layout/vList2"/>
    <dgm:cxn modelId="{692DCC73-21E2-4694-BD10-1B7C2D83F0A3}" srcId="{F43363E5-CD34-467A-97C6-699C555CB5B0}" destId="{C20CAFAE-0857-404C-B593-38A3E90A42F6}" srcOrd="3" destOrd="0" parTransId="{92ECC9C6-DCB4-4A90-A55F-57AB124E5C19}" sibTransId="{F1BB1FE6-5522-46EE-BB09-9EFB58973393}"/>
    <dgm:cxn modelId="{CCD19D56-1EA7-441A-959E-44CB16894AA0}" srcId="{F43363E5-CD34-467A-97C6-699C555CB5B0}" destId="{51C88C3B-15DD-49AA-ABC7-AA47507A3B84}" srcOrd="2" destOrd="0" parTransId="{F47DAA47-ECE7-41DB-836B-49E23F276ADB}" sibTransId="{21E9F5DA-AFF9-4F48-8D15-A83922FD521A}"/>
    <dgm:cxn modelId="{ABF23C8C-3FA9-4619-8CA0-A5C9CC9CCE67}" type="presOf" srcId="{E8DA67E1-2FF4-4157-A4E8-BB2FDAAAB4AB}" destId="{CF93D908-2747-4543-AFD2-EA88E88C5FB7}" srcOrd="0" destOrd="0" presId="urn:microsoft.com/office/officeart/2005/8/layout/vList2"/>
    <dgm:cxn modelId="{9C3AFE90-3716-4621-8304-57E0BCE3C677}" type="presOf" srcId="{F43363E5-CD34-467A-97C6-699C555CB5B0}" destId="{B1B5137E-A2F9-445B-BC9A-3BD47AC60224}" srcOrd="0" destOrd="0" presId="urn:microsoft.com/office/officeart/2005/8/layout/vList2"/>
    <dgm:cxn modelId="{823EE8EF-45B0-435D-A3DA-E65B4B9B6630}" type="presOf" srcId="{6C47791E-A70E-4019-90D2-587E16794252}" destId="{3A7604A6-04AA-4B71-83AA-A983F564EAE4}" srcOrd="0" destOrd="0" presId="urn:microsoft.com/office/officeart/2005/8/layout/vList2"/>
    <dgm:cxn modelId="{34FD20FA-3BE6-4411-87F3-19F7DF0D3375}" type="presOf" srcId="{C20CAFAE-0857-404C-B593-38A3E90A42F6}" destId="{55EC8944-F155-4EC6-8156-501BFD6E1D09}" srcOrd="0" destOrd="0" presId="urn:microsoft.com/office/officeart/2005/8/layout/vList2"/>
    <dgm:cxn modelId="{B7CBFE1E-41ED-4918-952F-85B65CBFD76D}" type="presParOf" srcId="{B1B5137E-A2F9-445B-BC9A-3BD47AC60224}" destId="{3A7604A6-04AA-4B71-83AA-A983F564EAE4}" srcOrd="0" destOrd="0" presId="urn:microsoft.com/office/officeart/2005/8/layout/vList2"/>
    <dgm:cxn modelId="{10C16BEE-A8A7-4FF4-B477-0E8F1A04D25B}" type="presParOf" srcId="{B1B5137E-A2F9-445B-BC9A-3BD47AC60224}" destId="{F0AD7D4E-A25A-4573-A8A2-2C12491B8D21}" srcOrd="1" destOrd="0" presId="urn:microsoft.com/office/officeart/2005/8/layout/vList2"/>
    <dgm:cxn modelId="{029209CB-D96F-4F1D-A6AD-841EC3D09EAA}" type="presParOf" srcId="{B1B5137E-A2F9-445B-BC9A-3BD47AC60224}" destId="{CF93D908-2747-4543-AFD2-EA88E88C5FB7}" srcOrd="2" destOrd="0" presId="urn:microsoft.com/office/officeart/2005/8/layout/vList2"/>
    <dgm:cxn modelId="{C926D53A-0B03-4348-8321-8EDD2D3B0AED}" type="presParOf" srcId="{B1B5137E-A2F9-445B-BC9A-3BD47AC60224}" destId="{101626FF-BF10-4916-B122-456AB74331C2}" srcOrd="3" destOrd="0" presId="urn:microsoft.com/office/officeart/2005/8/layout/vList2"/>
    <dgm:cxn modelId="{A16E37B9-B07B-402A-8B93-0401B4401B84}" type="presParOf" srcId="{B1B5137E-A2F9-445B-BC9A-3BD47AC60224}" destId="{A2C123B7-6C28-488B-8AFE-790F9F3FA76D}" srcOrd="4" destOrd="0" presId="urn:microsoft.com/office/officeart/2005/8/layout/vList2"/>
    <dgm:cxn modelId="{41173B8A-85D4-4ABF-B2D0-6F109093B018}" type="presParOf" srcId="{B1B5137E-A2F9-445B-BC9A-3BD47AC60224}" destId="{B318E1F3-9C2D-42DA-95BA-2E859157D916}" srcOrd="5" destOrd="0" presId="urn:microsoft.com/office/officeart/2005/8/layout/vList2"/>
    <dgm:cxn modelId="{057BF7AF-1ED9-45BD-B7AD-E3B7F8494F5C}" type="presParOf" srcId="{B1B5137E-A2F9-445B-BC9A-3BD47AC60224}" destId="{55EC8944-F155-4EC6-8156-501BFD6E1D0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F2FE4-6D61-4EA3-8326-30321C89A563}">
      <dsp:nvSpPr>
        <dsp:cNvPr id="0" name=""/>
        <dsp:cNvSpPr/>
      </dsp:nvSpPr>
      <dsp:spPr>
        <a:xfrm>
          <a:off x="0" y="69813"/>
          <a:ext cx="6266011" cy="15444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In the process learning computer network systems, the use of virtual laboratories is very important.</a:t>
          </a:r>
          <a:r>
            <a:rPr lang="en-IN" sz="2200" b="1" kern="1200"/>
            <a:t>In this Project we will be using CISCO Packet Tracer Tool. </a:t>
          </a:r>
        </a:p>
      </dsp:txBody>
      <dsp:txXfrm>
        <a:off x="75391" y="145204"/>
        <a:ext cx="6115229" cy="1393618"/>
      </dsp:txXfrm>
    </dsp:sp>
    <dsp:sp modelId="{2732EA3D-4D41-43F9-9988-B3A05972B7D1}">
      <dsp:nvSpPr>
        <dsp:cNvPr id="0" name=""/>
        <dsp:cNvSpPr/>
      </dsp:nvSpPr>
      <dsp:spPr>
        <a:xfrm>
          <a:off x="0" y="1677573"/>
          <a:ext cx="6266011" cy="1544400"/>
        </a:xfrm>
        <a:prstGeom prst="roundRect">
          <a:avLst/>
        </a:prstGeom>
        <a:gradFill rotWithShape="0">
          <a:gsLst>
            <a:gs pos="0">
              <a:schemeClr val="accent2">
                <a:hueOff val="-81595"/>
                <a:satOff val="-4716"/>
                <a:lumOff val="6471"/>
                <a:alphaOff val="0"/>
                <a:tint val="96000"/>
                <a:lumMod val="104000"/>
              </a:schemeClr>
            </a:gs>
            <a:gs pos="100000">
              <a:schemeClr val="accent2">
                <a:hueOff val="-81595"/>
                <a:satOff val="-4716"/>
                <a:lumOff val="647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a:t>CISCO Packet Tracer is powerful Simulation Program that allows Us to experiment with Network Behaviour. </a:t>
          </a:r>
          <a:endParaRPr lang="en-US" sz="2200" b="1" kern="1200"/>
        </a:p>
      </dsp:txBody>
      <dsp:txXfrm>
        <a:off x="75391" y="1752964"/>
        <a:ext cx="6115229" cy="1393618"/>
      </dsp:txXfrm>
    </dsp:sp>
    <dsp:sp modelId="{FA916EFF-1F78-4CC5-A5AF-7400E0521739}">
      <dsp:nvSpPr>
        <dsp:cNvPr id="0" name=""/>
        <dsp:cNvSpPr/>
      </dsp:nvSpPr>
      <dsp:spPr>
        <a:xfrm>
          <a:off x="0" y="3285333"/>
          <a:ext cx="6266011" cy="1544400"/>
        </a:xfrm>
        <a:prstGeom prst="roundRect">
          <a:avLst/>
        </a:prstGeom>
        <a:gradFill rotWithShape="0">
          <a:gsLst>
            <a:gs pos="0">
              <a:schemeClr val="accent2">
                <a:hueOff val="-163190"/>
                <a:satOff val="-9432"/>
                <a:lumOff val="12941"/>
                <a:alphaOff val="0"/>
                <a:tint val="96000"/>
                <a:lumMod val="104000"/>
              </a:schemeClr>
            </a:gs>
            <a:gs pos="100000">
              <a:schemeClr val="accent2">
                <a:hueOff val="-163190"/>
                <a:satOff val="-9432"/>
                <a:lumOff val="1294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By using the CISCO tool we simulate complex scenarios on packet tracer and understand the real world applications of the network Layout with its networking Devices .</a:t>
          </a:r>
        </a:p>
      </dsp:txBody>
      <dsp:txXfrm>
        <a:off x="75391" y="3360724"/>
        <a:ext cx="6115229" cy="13936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604A6-04AA-4B71-83AA-A983F564EAE4}">
      <dsp:nvSpPr>
        <dsp:cNvPr id="0" name=""/>
        <dsp:cNvSpPr/>
      </dsp:nvSpPr>
      <dsp:spPr>
        <a:xfrm>
          <a:off x="0" y="270900"/>
          <a:ext cx="8927689" cy="153153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bg1"/>
              </a:solidFill>
            </a:rPr>
            <a:t>One tool to simulation network protocols for the Internet is the CISCO Packet Tracer(CPT)</a:t>
          </a:r>
        </a:p>
      </dsp:txBody>
      <dsp:txXfrm>
        <a:off x="74763" y="345663"/>
        <a:ext cx="8778163" cy="1382004"/>
      </dsp:txXfrm>
    </dsp:sp>
    <dsp:sp modelId="{CF93D908-2747-4543-AFD2-EA88E88C5FB7}">
      <dsp:nvSpPr>
        <dsp:cNvPr id="0" name=""/>
        <dsp:cNvSpPr/>
      </dsp:nvSpPr>
      <dsp:spPr>
        <a:xfrm>
          <a:off x="0" y="1865790"/>
          <a:ext cx="8927689" cy="153153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bg1"/>
              </a:solidFill>
            </a:rPr>
            <a:t>The simulation environment needs to be set-up carefully to produce meaningful results</a:t>
          </a:r>
        </a:p>
      </dsp:txBody>
      <dsp:txXfrm>
        <a:off x="74763" y="1940553"/>
        <a:ext cx="8778163" cy="1382004"/>
      </dsp:txXfrm>
    </dsp:sp>
    <dsp:sp modelId="{A2C123B7-6C28-488B-8AFE-790F9F3FA76D}">
      <dsp:nvSpPr>
        <dsp:cNvPr id="0" name=""/>
        <dsp:cNvSpPr/>
      </dsp:nvSpPr>
      <dsp:spPr>
        <a:xfrm>
          <a:off x="0" y="3460680"/>
          <a:ext cx="8927689" cy="1531530"/>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bg1"/>
              </a:solidFill>
            </a:rPr>
            <a:t>The simulation set-up is called ‘Simulation Scenario’</a:t>
          </a:r>
        </a:p>
      </dsp:txBody>
      <dsp:txXfrm>
        <a:off x="74763" y="3535443"/>
        <a:ext cx="8778163" cy="1382004"/>
      </dsp:txXfrm>
    </dsp:sp>
    <dsp:sp modelId="{55EC8944-F155-4EC6-8156-501BFD6E1D09}">
      <dsp:nvSpPr>
        <dsp:cNvPr id="0" name=""/>
        <dsp:cNvSpPr/>
      </dsp:nvSpPr>
      <dsp:spPr>
        <a:xfrm>
          <a:off x="0" y="5055570"/>
          <a:ext cx="8927689" cy="153153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bg1"/>
              </a:solidFill>
            </a:rPr>
            <a:t>Packet Tracer is a cross-platform visual simulation tool designed by Cisco Systems that allows users to create network topologies and imitate modern computer networks. The software allows users to simulate the configuration of Cisco routers and switches using a simulated command line interface.</a:t>
          </a:r>
        </a:p>
      </dsp:txBody>
      <dsp:txXfrm>
        <a:off x="74763" y="5130333"/>
        <a:ext cx="8778163" cy="13820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l="80000" b="8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2/24/2022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8.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5291" y="17766"/>
            <a:ext cx="12192001" cy="6857990"/>
          </a:xfrm>
          <a:prstGeom prst="rect">
            <a:avLst/>
          </a:prstGeom>
        </p:spPr>
      </p:pic>
      <p:sp useBgFill="1">
        <p:nvSpPr>
          <p:cNvPr id="108"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480733" y="2074339"/>
            <a:ext cx="7219954" cy="1828801"/>
          </a:xfrm>
        </p:spPr>
        <p:txBody>
          <a:bodyPr>
            <a:normAutofit/>
          </a:bodyPr>
          <a:lstStyle/>
          <a:p>
            <a:r>
              <a:rPr lang="en-US" sz="4800" dirty="0">
                <a:solidFill>
                  <a:schemeClr val="tx1"/>
                </a:solidFill>
              </a:rPr>
              <a:t>Network Simulation using Cisco Packet Tracer</a:t>
            </a:r>
          </a:p>
        </p:txBody>
      </p:sp>
      <p:pic>
        <p:nvPicPr>
          <p:cNvPr id="7" name="Picture 2">
            <a:extLst>
              <a:ext uri="{FF2B5EF4-FFF2-40B4-BE49-F238E27FC236}">
                <a16:creationId xmlns:a16="http://schemas.microsoft.com/office/drawing/2014/main" id="{1C0AA18F-9FE1-411A-9ED2-4B13322716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8078" y="0"/>
            <a:ext cx="1838632" cy="7126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Top Corners Snipped 3">
            <a:extLst>
              <a:ext uri="{FF2B5EF4-FFF2-40B4-BE49-F238E27FC236}">
                <a16:creationId xmlns:a16="http://schemas.microsoft.com/office/drawing/2014/main" id="{13D6F6F3-EF98-4FB3-B3E6-7347FB9771E6}"/>
              </a:ext>
            </a:extLst>
          </p:cNvPr>
          <p:cNvSpPr/>
          <p:nvPr/>
        </p:nvSpPr>
        <p:spPr>
          <a:xfrm>
            <a:off x="2646432" y="5095114"/>
            <a:ext cx="6888554" cy="1762885"/>
          </a:xfrm>
          <a:prstGeom prst="snip2Same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By:</a:t>
            </a:r>
          </a:p>
          <a:p>
            <a:pPr algn="ctr"/>
            <a:r>
              <a:rPr lang="en-IN" dirty="0"/>
              <a:t>N. Hemanth Srivathsav – 2010030113</a:t>
            </a:r>
          </a:p>
          <a:p>
            <a:pPr algn="ctr"/>
            <a:r>
              <a:rPr lang="en-IN" dirty="0"/>
              <a:t>Peri </a:t>
            </a:r>
            <a:r>
              <a:rPr lang="en-IN" dirty="0" err="1"/>
              <a:t>Vishwanadha</a:t>
            </a:r>
            <a:r>
              <a:rPr lang="en-IN" dirty="0"/>
              <a:t> Sastry – 2010030470</a:t>
            </a:r>
          </a:p>
          <a:p>
            <a:pPr algn="ctr"/>
            <a:r>
              <a:rPr lang="en-IN" dirty="0" err="1"/>
              <a:t>Abhiram</a:t>
            </a:r>
            <a:r>
              <a:rPr lang="en-IN" dirty="0"/>
              <a:t> Sharma – 2010030523</a:t>
            </a:r>
          </a:p>
          <a:p>
            <a:pPr algn="ctr"/>
            <a:endParaRPr lang="en-IN" dirty="0"/>
          </a:p>
          <a:p>
            <a:pPr algn="ctr"/>
            <a:endParaRPr lang="en-IN"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73F2F-6840-46E5-BD33-0D4A31A2D41A}"/>
              </a:ext>
            </a:extLst>
          </p:cNvPr>
          <p:cNvSpPr>
            <a:spLocks noGrp="1"/>
          </p:cNvSpPr>
          <p:nvPr>
            <p:ph type="title"/>
          </p:nvPr>
        </p:nvSpPr>
        <p:spPr>
          <a:xfrm>
            <a:off x="913794" y="609599"/>
            <a:ext cx="2799465" cy="5273675"/>
          </a:xfrm>
        </p:spPr>
        <p:txBody>
          <a:bodyPr vert="horz" lIns="91440" tIns="45720" rIns="91440" bIns="45720" rtlCol="0">
            <a:normAutofit/>
          </a:bodyPr>
          <a:lstStyle/>
          <a:p>
            <a:pPr algn="l"/>
            <a:r>
              <a:rPr lang="en-US"/>
              <a:t>Abstract </a:t>
            </a:r>
          </a:p>
        </p:txBody>
      </p:sp>
      <p:sp useBgFill="1">
        <p:nvSpPr>
          <p:cNvPr id="21" name="Freeform: Shape 20">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4" name="TextBox 5">
            <a:extLst>
              <a:ext uri="{FF2B5EF4-FFF2-40B4-BE49-F238E27FC236}">
                <a16:creationId xmlns:a16="http://schemas.microsoft.com/office/drawing/2014/main" id="{9610BFDD-1DCD-4866-ADD2-C44397B7B1CB}"/>
              </a:ext>
            </a:extLst>
          </p:cNvPr>
          <p:cNvGraphicFramePr/>
          <p:nvPr>
            <p:extLst>
              <p:ext uri="{D42A27DB-BD31-4B8C-83A1-F6EECF244321}">
                <p14:modId xmlns:p14="http://schemas.microsoft.com/office/powerpoint/2010/main" val="2503729116"/>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303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4" descr="Sphere of mesh and nodes">
            <a:extLst>
              <a:ext uri="{FF2B5EF4-FFF2-40B4-BE49-F238E27FC236}">
                <a16:creationId xmlns:a16="http://schemas.microsoft.com/office/drawing/2014/main" id="{4D0F50F7-2F82-4952-90AF-7F00C0D03B49}"/>
              </a:ext>
            </a:extLst>
          </p:cNvPr>
          <p:cNvPicPr>
            <a:picLocks noChangeAspect="1"/>
          </p:cNvPicPr>
          <p:nvPr/>
        </p:nvPicPr>
        <p:blipFill rotWithShape="1">
          <a:blip r:embed="rId2">
            <a:alphaModFix amt="25000"/>
          </a:blip>
          <a:srcRect t="1430" b="23570"/>
          <a:stretch/>
        </p:blipFill>
        <p:spPr>
          <a:xfrm>
            <a:off x="20" y="10"/>
            <a:ext cx="12191980" cy="6857990"/>
          </a:xfrm>
          <a:prstGeom prst="rect">
            <a:avLst/>
          </a:prstGeom>
        </p:spPr>
      </p:pic>
      <p:sp>
        <p:nvSpPr>
          <p:cNvPr id="2" name="Title 1">
            <a:extLst>
              <a:ext uri="{FF2B5EF4-FFF2-40B4-BE49-F238E27FC236}">
                <a16:creationId xmlns:a16="http://schemas.microsoft.com/office/drawing/2014/main" id="{19B0A23E-BE37-4C63-ACF4-AA35D1C130CD}"/>
              </a:ext>
            </a:extLst>
          </p:cNvPr>
          <p:cNvSpPr>
            <a:spLocks noGrp="1"/>
          </p:cNvSpPr>
          <p:nvPr>
            <p:ph type="title"/>
          </p:nvPr>
        </p:nvSpPr>
        <p:spPr>
          <a:xfrm>
            <a:off x="913795" y="609600"/>
            <a:ext cx="10353762" cy="1257300"/>
          </a:xfrm>
        </p:spPr>
        <p:txBody>
          <a:bodyPr vert="horz" lIns="91440" tIns="45720" rIns="91440" bIns="45720" rtlCol="0" anchor="ctr">
            <a:normAutofit/>
          </a:bodyPr>
          <a:lstStyle/>
          <a:p>
            <a:r>
              <a:rPr lang="en-US" sz="4000" b="1" dirty="0"/>
              <a:t>Introduction </a:t>
            </a:r>
          </a:p>
        </p:txBody>
      </p:sp>
      <p:sp>
        <p:nvSpPr>
          <p:cNvPr id="4" name="TextBox 3">
            <a:extLst>
              <a:ext uri="{FF2B5EF4-FFF2-40B4-BE49-F238E27FC236}">
                <a16:creationId xmlns:a16="http://schemas.microsoft.com/office/drawing/2014/main" id="{21B101BD-C286-4A0D-972E-EE345260BE5D}"/>
              </a:ext>
            </a:extLst>
          </p:cNvPr>
          <p:cNvSpPr txBox="1"/>
          <p:nvPr/>
        </p:nvSpPr>
        <p:spPr>
          <a:xfrm>
            <a:off x="913795" y="2076450"/>
            <a:ext cx="10353762" cy="3714749"/>
          </a:xfrm>
          <a:prstGeom prst="rect">
            <a:avLst/>
          </a:prstGeom>
        </p:spPr>
        <p:txBody>
          <a:bodyPr vert="horz" lIns="91440" tIns="45720" rIns="91440" bIns="45720" rtlCol="0" anchor="ctr">
            <a:normAutofit/>
          </a:bodyPr>
          <a:lstStyle/>
          <a:p>
            <a:pPr marL="342900" indent="-342900" defTabSz="457200">
              <a:spcBef>
                <a:spcPct val="20000"/>
              </a:spcBef>
              <a:spcAft>
                <a:spcPts val="600"/>
              </a:spcAft>
              <a:buClr>
                <a:schemeClr val="tx2"/>
              </a:buClr>
              <a:buSzPct val="70000"/>
              <a:buFont typeface="Wingdings" panose="05000000000000000000" pitchFamily="2" charset="2"/>
              <a:buChar char="v"/>
            </a:pPr>
            <a:r>
              <a:rPr lang="en-US" sz="24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Project will be dealing with the Configuration of various components of a WAN (wide area network ) . Such as  Connections between working Routers , Switches and Servers across the large coverage area under its range.</a:t>
            </a:r>
          </a:p>
          <a:p>
            <a:pPr marL="342900" indent="-342900" defTabSz="457200">
              <a:spcBef>
                <a:spcPct val="20000"/>
              </a:spcBef>
              <a:spcAft>
                <a:spcPts val="600"/>
              </a:spcAft>
              <a:buClr>
                <a:schemeClr val="tx2"/>
              </a:buClr>
              <a:buSzPct val="70000"/>
              <a:buFont typeface="Wingdings" panose="05000000000000000000" pitchFamily="2" charset="2"/>
              <a:buChar char="v"/>
            </a:pPr>
            <a:r>
              <a:rPr lang="en-US" sz="24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Network Simulation is a network modeling on a computer and testing how the network will work without being physically installed. </a:t>
            </a:r>
          </a:p>
          <a:p>
            <a:pPr marL="342900" indent="-342900" defTabSz="457200">
              <a:spcBef>
                <a:spcPct val="20000"/>
              </a:spcBef>
              <a:spcAft>
                <a:spcPts val="600"/>
              </a:spcAft>
              <a:buClr>
                <a:schemeClr val="tx2"/>
              </a:buClr>
              <a:buSzPct val="70000"/>
              <a:buFont typeface="Wingdings" panose="05000000000000000000" pitchFamily="2" charset="2"/>
              <a:buChar char="v"/>
            </a:pPr>
            <a:r>
              <a:rPr lang="en-US" sz="24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vast majority of network simulator programs are programs used by companies developing network products for training and design purposes.</a:t>
            </a:r>
          </a:p>
          <a:p>
            <a:pPr marL="342900" indent="-342900" defTabSz="457200">
              <a:spcBef>
                <a:spcPct val="20000"/>
              </a:spcBef>
              <a:spcAft>
                <a:spcPts val="600"/>
              </a:spcAft>
              <a:buClr>
                <a:schemeClr val="tx2"/>
              </a:buClr>
              <a:buSzPct val="70000"/>
              <a:buFont typeface="Wingdings" panose="05000000000000000000" pitchFamily="2" charset="2"/>
              <a:buChar char="v"/>
            </a:pPr>
            <a:r>
              <a:rPr lang="en-US" sz="24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We will learn about various types of servers used in this project  </a:t>
            </a:r>
          </a:p>
        </p:txBody>
      </p:sp>
    </p:spTree>
    <p:extLst>
      <p:ext uri="{BB962C8B-B14F-4D97-AF65-F5344CB8AC3E}">
        <p14:creationId xmlns:p14="http://schemas.microsoft.com/office/powerpoint/2010/main" val="23396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FF028-6A20-4AD7-AC93-C5FCA4E4F726}"/>
              </a:ext>
            </a:extLst>
          </p:cNvPr>
          <p:cNvSpPr>
            <a:spLocks noGrp="1"/>
          </p:cNvSpPr>
          <p:nvPr>
            <p:ph type="title"/>
          </p:nvPr>
        </p:nvSpPr>
        <p:spPr>
          <a:xfrm>
            <a:off x="482474" y="609599"/>
            <a:ext cx="2799465" cy="5273675"/>
          </a:xfrm>
        </p:spPr>
        <p:txBody>
          <a:bodyPr vert="horz" lIns="91440" tIns="45720" rIns="91440" bIns="45720" rtlCol="0" anchor="ctr">
            <a:normAutofit/>
          </a:bodyPr>
          <a:lstStyle/>
          <a:p>
            <a:pPr algn="l"/>
            <a:r>
              <a:rPr lang="en-US" sz="4000" dirty="0"/>
              <a:t>Methods</a:t>
            </a:r>
          </a:p>
        </p:txBody>
      </p:sp>
      <p:sp useBgFill="1">
        <p:nvSpPr>
          <p:cNvPr id="24" name="Freeform: Shape 20">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5" name="TextBox 3">
            <a:extLst>
              <a:ext uri="{FF2B5EF4-FFF2-40B4-BE49-F238E27FC236}">
                <a16:creationId xmlns:a16="http://schemas.microsoft.com/office/drawing/2014/main" id="{0F5B3934-E3D2-4715-9C11-A55FF554414C}"/>
              </a:ext>
            </a:extLst>
          </p:cNvPr>
          <p:cNvGraphicFramePr/>
          <p:nvPr>
            <p:extLst>
              <p:ext uri="{D42A27DB-BD31-4B8C-83A1-F6EECF244321}">
                <p14:modId xmlns:p14="http://schemas.microsoft.com/office/powerpoint/2010/main" val="3797855942"/>
              </p:ext>
            </p:extLst>
          </p:nvPr>
        </p:nvGraphicFramePr>
        <p:xfrm>
          <a:off x="3195484" y="-93407"/>
          <a:ext cx="8927689" cy="6858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231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874E70-7EE4-4410-9890-0431D5608661}"/>
              </a:ext>
            </a:extLst>
          </p:cNvPr>
          <p:cNvSpPr>
            <a:spLocks noGrp="1"/>
          </p:cNvSpPr>
          <p:nvPr>
            <p:ph type="title"/>
          </p:nvPr>
        </p:nvSpPr>
        <p:spPr>
          <a:xfrm>
            <a:off x="913795" y="609599"/>
            <a:ext cx="5978072" cy="1481150"/>
          </a:xfrm>
        </p:spPr>
        <p:txBody>
          <a:bodyPr>
            <a:normAutofit/>
          </a:bodyPr>
          <a:lstStyle/>
          <a:p>
            <a:r>
              <a:rPr lang="en-US" b="0" i="0">
                <a:effectLst/>
                <a:latin typeface="roboto" panose="02000000000000000000" pitchFamily="2" charset="0"/>
              </a:rPr>
              <a:t>Why Simulation?</a:t>
            </a:r>
            <a:endParaRPr lang="en-IN" dirty="0"/>
          </a:p>
        </p:txBody>
      </p:sp>
      <p:sp>
        <p:nvSpPr>
          <p:cNvPr id="3" name="Content Placeholder 2">
            <a:extLst>
              <a:ext uri="{FF2B5EF4-FFF2-40B4-BE49-F238E27FC236}">
                <a16:creationId xmlns:a16="http://schemas.microsoft.com/office/drawing/2014/main" id="{EF08FC54-DCD9-420A-92B8-5587A93EC51D}"/>
              </a:ext>
            </a:extLst>
          </p:cNvPr>
          <p:cNvSpPr>
            <a:spLocks noGrp="1"/>
          </p:cNvSpPr>
          <p:nvPr>
            <p:ph idx="1"/>
          </p:nvPr>
        </p:nvSpPr>
        <p:spPr>
          <a:xfrm>
            <a:off x="913795" y="2279176"/>
            <a:ext cx="5978072" cy="3415672"/>
          </a:xfrm>
        </p:spPr>
        <p:txBody>
          <a:bodyPr anchor="ctr">
            <a:normAutofit/>
          </a:bodyPr>
          <a:lstStyle/>
          <a:p>
            <a:pPr>
              <a:lnSpc>
                <a:spcPct val="100000"/>
              </a:lnSpc>
            </a:pPr>
            <a:r>
              <a:rPr lang="en-US" b="0" i="0">
                <a:effectLst/>
                <a:latin typeface="roboto" panose="02000000000000000000" pitchFamily="2" charset="0"/>
              </a:rPr>
              <a:t>real-system not available, is complex/costly or dangerous </a:t>
            </a:r>
            <a:r>
              <a:rPr lang="en-US" b="0" i="0" err="1">
                <a:effectLst/>
                <a:latin typeface="roboto" panose="02000000000000000000" pitchFamily="2" charset="0"/>
              </a:rPr>
              <a:t>eg</a:t>
            </a:r>
            <a:r>
              <a:rPr lang="en-US" b="0" i="0">
                <a:effectLst/>
                <a:latin typeface="roboto" panose="02000000000000000000" pitchFamily="2" charset="0"/>
              </a:rPr>
              <a:t>: space simulations, flight simulations) </a:t>
            </a:r>
          </a:p>
          <a:p>
            <a:pPr>
              <a:lnSpc>
                <a:spcPct val="100000"/>
              </a:lnSpc>
            </a:pPr>
            <a:r>
              <a:rPr lang="en-US" b="0" i="0">
                <a:effectLst/>
                <a:latin typeface="roboto" panose="02000000000000000000" pitchFamily="2" charset="0"/>
              </a:rPr>
              <a:t>quickly evaluate design alternatives (</a:t>
            </a:r>
            <a:r>
              <a:rPr lang="en-US" b="0" i="0" err="1">
                <a:effectLst/>
                <a:latin typeface="roboto" panose="02000000000000000000" pitchFamily="2" charset="0"/>
              </a:rPr>
              <a:t>eg</a:t>
            </a:r>
            <a:r>
              <a:rPr lang="en-US" b="0" i="0">
                <a:effectLst/>
                <a:latin typeface="roboto" panose="02000000000000000000" pitchFamily="2" charset="0"/>
              </a:rPr>
              <a:t>: different system configurations)</a:t>
            </a:r>
          </a:p>
          <a:p>
            <a:pPr>
              <a:lnSpc>
                <a:spcPct val="100000"/>
              </a:lnSpc>
            </a:pPr>
            <a:r>
              <a:rPr lang="en-US" b="0" i="0">
                <a:effectLst/>
                <a:latin typeface="roboto" panose="02000000000000000000" pitchFamily="2" charset="0"/>
              </a:rPr>
              <a:t>evaluate complex functions for which closed form formulas or numerical techniques not available</a:t>
            </a:r>
            <a:endParaRPr lang="en-IN"/>
          </a:p>
        </p:txBody>
      </p:sp>
      <p:pic>
        <p:nvPicPr>
          <p:cNvPr id="5" name="Picture 4">
            <a:extLst>
              <a:ext uri="{FF2B5EF4-FFF2-40B4-BE49-F238E27FC236}">
                <a16:creationId xmlns:a16="http://schemas.microsoft.com/office/drawing/2014/main" id="{97C17F20-D4E3-44AD-90C6-C5D81C67DA48}"/>
              </a:ext>
            </a:extLst>
          </p:cNvPr>
          <p:cNvPicPr>
            <a:picLocks noChangeAspect="1"/>
          </p:cNvPicPr>
          <p:nvPr/>
        </p:nvPicPr>
        <p:blipFill rotWithShape="1">
          <a:blip r:embed="rId3"/>
          <a:srcRect l="5341" r="57162"/>
          <a:stretch/>
        </p:blipFill>
        <p:spPr>
          <a:xfrm>
            <a:off x="7620351" y="10"/>
            <a:ext cx="4571649" cy="6857990"/>
          </a:xfrm>
          <a:prstGeom prst="rect">
            <a:avLst/>
          </a:prstGeom>
        </p:spPr>
      </p:pic>
      <p:pic>
        <p:nvPicPr>
          <p:cNvPr id="11" name="Picture 10">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295256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7" name="Picture 6" descr="Colourful printed pages">
            <a:extLst>
              <a:ext uri="{FF2B5EF4-FFF2-40B4-BE49-F238E27FC236}">
                <a16:creationId xmlns:a16="http://schemas.microsoft.com/office/drawing/2014/main" id="{9B0B6E76-19BF-4C8F-AA95-613F77F04DA6}"/>
              </a:ext>
            </a:extLst>
          </p:cNvPr>
          <p:cNvPicPr>
            <a:picLocks noChangeAspect="1"/>
          </p:cNvPicPr>
          <p:nvPr/>
        </p:nvPicPr>
        <p:blipFill rotWithShape="1">
          <a:blip r:embed="rId3"/>
          <a:srcRect b="15730"/>
          <a:stretch/>
        </p:blipFill>
        <p:spPr>
          <a:xfrm>
            <a:off x="-3046" y="10"/>
            <a:ext cx="12191999" cy="6857990"/>
          </a:xfrm>
          <a:prstGeom prst="rect">
            <a:avLst/>
          </a:prstGeom>
        </p:spPr>
      </p:pic>
      <p:sp>
        <p:nvSpPr>
          <p:cNvPr id="12" name="Rectangle 11">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DCEE0E7-ACAC-40FC-8532-C3A4DAA2688C}"/>
              </a:ext>
            </a:extLst>
          </p:cNvPr>
          <p:cNvSpPr>
            <a:spLocks noGrp="1"/>
          </p:cNvSpPr>
          <p:nvPr>
            <p:ph type="title"/>
          </p:nvPr>
        </p:nvSpPr>
        <p:spPr>
          <a:xfrm>
            <a:off x="321733" y="290196"/>
            <a:ext cx="5911919" cy="1105986"/>
          </a:xfrm>
        </p:spPr>
        <p:txBody>
          <a:bodyPr vert="horz" lIns="91440" tIns="45720" rIns="91440" bIns="45720" rtlCol="0" anchor="t">
            <a:normAutofit/>
          </a:bodyPr>
          <a:lstStyle/>
          <a:p>
            <a:pPr algn="l"/>
            <a:r>
              <a:rPr lang="en-US" sz="6600" dirty="0">
                <a:solidFill>
                  <a:schemeClr val="tx1"/>
                </a:solidFill>
              </a:rPr>
              <a:t>Literature Survey</a:t>
            </a:r>
          </a:p>
        </p:txBody>
      </p:sp>
      <p:sp>
        <p:nvSpPr>
          <p:cNvPr id="14" name="Rectangle 13">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9">
            <a:extLst>
              <a:ext uri="{FF2B5EF4-FFF2-40B4-BE49-F238E27FC236}">
                <a16:creationId xmlns:a16="http://schemas.microsoft.com/office/drawing/2014/main" id="{D130B203-3E5D-4A8D-9614-B9C4D4CA8C0D}"/>
              </a:ext>
            </a:extLst>
          </p:cNvPr>
          <p:cNvGraphicFramePr>
            <a:graphicFrameLocks noGrp="1"/>
          </p:cNvGraphicFramePr>
          <p:nvPr>
            <p:extLst>
              <p:ext uri="{D42A27DB-BD31-4B8C-83A1-F6EECF244321}">
                <p14:modId xmlns:p14="http://schemas.microsoft.com/office/powerpoint/2010/main" val="980628804"/>
              </p:ext>
            </p:extLst>
          </p:nvPr>
        </p:nvGraphicFramePr>
        <p:xfrm>
          <a:off x="194322" y="1716100"/>
          <a:ext cx="8128000" cy="2656840"/>
        </p:xfrm>
        <a:graphic>
          <a:graphicData uri="http://schemas.openxmlformats.org/drawingml/2006/table">
            <a:tbl>
              <a:tblPr firstRow="1" bandRow="1">
                <a:tableStyleId>{5C22544A-7EE6-4342-B048-85BDC9FD1C3A}</a:tableStyleId>
              </a:tblPr>
              <a:tblGrid>
                <a:gridCol w="773344">
                  <a:extLst>
                    <a:ext uri="{9D8B030D-6E8A-4147-A177-3AD203B41FA5}">
                      <a16:colId xmlns:a16="http://schemas.microsoft.com/office/drawing/2014/main" val="1110176019"/>
                    </a:ext>
                  </a:extLst>
                </a:gridCol>
                <a:gridCol w="2210540">
                  <a:extLst>
                    <a:ext uri="{9D8B030D-6E8A-4147-A177-3AD203B41FA5}">
                      <a16:colId xmlns:a16="http://schemas.microsoft.com/office/drawing/2014/main" val="2268650366"/>
                    </a:ext>
                  </a:extLst>
                </a:gridCol>
                <a:gridCol w="2414726">
                  <a:extLst>
                    <a:ext uri="{9D8B030D-6E8A-4147-A177-3AD203B41FA5}">
                      <a16:colId xmlns:a16="http://schemas.microsoft.com/office/drawing/2014/main" val="1494230501"/>
                    </a:ext>
                  </a:extLst>
                </a:gridCol>
                <a:gridCol w="2729390">
                  <a:extLst>
                    <a:ext uri="{9D8B030D-6E8A-4147-A177-3AD203B41FA5}">
                      <a16:colId xmlns:a16="http://schemas.microsoft.com/office/drawing/2014/main" val="2216835819"/>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METHODS</a:t>
                      </a:r>
                    </a:p>
                  </a:txBody>
                  <a:tcPr/>
                </a:tc>
                <a:tc>
                  <a:txBody>
                    <a:bodyPr/>
                    <a:lstStyle/>
                    <a:p>
                      <a:r>
                        <a:rPr lang="en-IN" dirty="0"/>
                        <a:t>CRITICAL ASSESMENT</a:t>
                      </a:r>
                    </a:p>
                  </a:txBody>
                  <a:tcPr/>
                </a:tc>
                <a:extLst>
                  <a:ext uri="{0D108BD9-81ED-4DB2-BD59-A6C34878D82A}">
                    <a16:rowId xmlns:a16="http://schemas.microsoft.com/office/drawing/2014/main" val="304513289"/>
                  </a:ext>
                </a:extLst>
              </a:tr>
              <a:tr h="370840">
                <a:tc>
                  <a:txBody>
                    <a:bodyPr/>
                    <a:lstStyle/>
                    <a:p>
                      <a:r>
                        <a:rPr lang="en-IN" dirty="0"/>
                        <a:t>1.</a:t>
                      </a:r>
                    </a:p>
                  </a:txBody>
                  <a:tcPr/>
                </a:tc>
                <a:tc>
                  <a:txBody>
                    <a:bodyPr/>
                    <a:lstStyle/>
                    <a:p>
                      <a:r>
                        <a:rPr lang="en-US" b="0" dirty="0"/>
                        <a:t>Implementation Of CISCO PACKET TRACER In Computer Network</a:t>
                      </a:r>
                      <a:endParaRPr lang="en-IN" b="0" dirty="0"/>
                    </a:p>
                  </a:txBody>
                  <a:tcPr/>
                </a:tc>
                <a:tc>
                  <a:txBody>
                    <a:bodyPr/>
                    <a:lstStyle/>
                    <a:p>
                      <a:pPr marL="285750" indent="-285750">
                        <a:buFont typeface="Arial" panose="020B0604020202020204" pitchFamily="34" charset="0"/>
                        <a:buChar char="•"/>
                      </a:pPr>
                      <a:r>
                        <a:rPr lang="en-IN" dirty="0"/>
                        <a:t>Network topology </a:t>
                      </a:r>
                    </a:p>
                    <a:p>
                      <a:pPr marL="285750" indent="-285750">
                        <a:buFont typeface="Arial" panose="020B0604020202020204" pitchFamily="34" charset="0"/>
                        <a:buChar char="•"/>
                      </a:pPr>
                      <a:r>
                        <a:rPr lang="en-IN" dirty="0"/>
                        <a:t>Command Line Interface (CLI) Scenario</a:t>
                      </a:r>
                    </a:p>
                    <a:p>
                      <a:pPr marL="285750" indent="-285750">
                        <a:buFont typeface="Arial" panose="020B0604020202020204" pitchFamily="34" charset="0"/>
                        <a:buChar char="•"/>
                      </a:pPr>
                      <a:r>
                        <a:rPr lang="en-IN" dirty="0"/>
                        <a:t>Configuration of routers and servers by following respected protocols.</a:t>
                      </a:r>
                    </a:p>
                  </a:txBody>
                  <a:tcPr/>
                </a:tc>
                <a:tc>
                  <a:txBody>
                    <a:bodyPr/>
                    <a:lstStyle/>
                    <a:p>
                      <a:r>
                        <a:rPr lang="en-IN" dirty="0"/>
                        <a:t>7 servers, 3 routers,3 switches,3 PCs including assigning of IP address to each of the devices.</a:t>
                      </a:r>
                    </a:p>
                  </a:txBody>
                  <a:tcPr/>
                </a:tc>
                <a:extLst>
                  <a:ext uri="{0D108BD9-81ED-4DB2-BD59-A6C34878D82A}">
                    <a16:rowId xmlns:a16="http://schemas.microsoft.com/office/drawing/2014/main" val="2222670258"/>
                  </a:ext>
                </a:extLst>
              </a:tr>
            </a:tbl>
          </a:graphicData>
        </a:graphic>
      </p:graphicFrame>
    </p:spTree>
    <p:extLst>
      <p:ext uri="{BB962C8B-B14F-4D97-AF65-F5344CB8AC3E}">
        <p14:creationId xmlns:p14="http://schemas.microsoft.com/office/powerpoint/2010/main" val="118696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AB9C63-27B3-4275-BF3D-3E471704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18"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DAAA6-A188-48CD-88F7-4558126F3271}"/>
              </a:ext>
            </a:extLst>
          </p:cNvPr>
          <p:cNvSpPr>
            <a:spLocks noGrp="1"/>
          </p:cNvSpPr>
          <p:nvPr>
            <p:ph type="title"/>
          </p:nvPr>
        </p:nvSpPr>
        <p:spPr>
          <a:xfrm>
            <a:off x="5113802" y="506635"/>
            <a:ext cx="6574990" cy="657932"/>
          </a:xfrm>
        </p:spPr>
        <p:txBody>
          <a:bodyPr vert="horz" lIns="91440" tIns="45720" rIns="91440" bIns="45720" rtlCol="0" anchor="ctr">
            <a:normAutofit fontScale="90000"/>
          </a:bodyPr>
          <a:lstStyle/>
          <a:p>
            <a:r>
              <a:rPr lang="en-US" sz="5400" dirty="0"/>
              <a:t>Results</a:t>
            </a:r>
          </a:p>
        </p:txBody>
      </p:sp>
      <p:sp>
        <p:nvSpPr>
          <p:cNvPr id="3" name="Content Placeholder 2">
            <a:extLst>
              <a:ext uri="{FF2B5EF4-FFF2-40B4-BE49-F238E27FC236}">
                <a16:creationId xmlns:a16="http://schemas.microsoft.com/office/drawing/2014/main" id="{AFEF26BE-FE68-4704-B8FE-CAED92D3DF53}"/>
              </a:ext>
            </a:extLst>
          </p:cNvPr>
          <p:cNvSpPr>
            <a:spLocks noGrp="1"/>
          </p:cNvSpPr>
          <p:nvPr>
            <p:ph idx="1"/>
          </p:nvPr>
        </p:nvSpPr>
        <p:spPr>
          <a:xfrm>
            <a:off x="5113802" y="1756476"/>
            <a:ext cx="6298945" cy="2979425"/>
          </a:xfrm>
        </p:spPr>
        <p:txBody>
          <a:bodyPr vert="horz" lIns="91440" tIns="45720" rIns="91440" bIns="45720" rtlCol="0" anchor="t">
            <a:normAutofit/>
          </a:bodyPr>
          <a:lstStyle/>
          <a:p>
            <a:pPr indent="-342900">
              <a:buFont typeface="Wingdings" panose="05000000000000000000" pitchFamily="2" charset="2"/>
              <a:buChar char="v"/>
            </a:pPr>
            <a:r>
              <a:rPr lang="en-US" sz="2000" b="1" dirty="0">
                <a:solidFill>
                  <a:schemeClr val="tx1"/>
                </a:solidFill>
              </a:rPr>
              <a:t>The Result will  be produced by the Packet Tracer for the different scenarios.</a:t>
            </a:r>
          </a:p>
          <a:p>
            <a:pPr indent="-342900">
              <a:buFont typeface="Wingdings" panose="05000000000000000000" pitchFamily="2" charset="2"/>
              <a:buChar char="v"/>
            </a:pPr>
            <a:r>
              <a:rPr lang="en-US" sz="2000" b="1" dirty="0">
                <a:solidFill>
                  <a:schemeClr val="tx1"/>
                </a:solidFill>
              </a:rPr>
              <a:t>In the Course of the study , we found out about the configuration of various switches , routers and servers and  how they are implemented in real world.</a:t>
            </a:r>
          </a:p>
        </p:txBody>
      </p:sp>
      <p:pic>
        <p:nvPicPr>
          <p:cNvPr id="12" name="Picture 11">
            <a:extLst>
              <a:ext uri="{FF2B5EF4-FFF2-40B4-BE49-F238E27FC236}">
                <a16:creationId xmlns:a16="http://schemas.microsoft.com/office/drawing/2014/main" id="{76AAFF90-89E1-46D5-B8B5-3BFDBB92D8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7" name="Graphic 6" descr="Document">
            <a:extLst>
              <a:ext uri="{FF2B5EF4-FFF2-40B4-BE49-F238E27FC236}">
                <a16:creationId xmlns:a16="http://schemas.microsoft.com/office/drawing/2014/main" id="{244D3EB5-5A4F-4CA6-8CC7-670549E96E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339" y="1427660"/>
            <a:ext cx="3551912" cy="3551912"/>
          </a:xfrm>
          <a:prstGeom prst="rect">
            <a:avLst/>
          </a:prstGeom>
        </p:spPr>
      </p:pic>
    </p:spTree>
    <p:extLst>
      <p:ext uri="{BB962C8B-B14F-4D97-AF65-F5344CB8AC3E}">
        <p14:creationId xmlns:p14="http://schemas.microsoft.com/office/powerpoint/2010/main" val="3900716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92CF4-0AE7-4930-A62D-03C4C84C9F4D}"/>
              </a:ext>
            </a:extLst>
          </p:cNvPr>
          <p:cNvSpPr>
            <a:spLocks noGrp="1"/>
          </p:cNvSpPr>
          <p:nvPr>
            <p:ph type="title"/>
          </p:nvPr>
        </p:nvSpPr>
        <p:spPr>
          <a:xfrm>
            <a:off x="913794" y="741515"/>
            <a:ext cx="10353761" cy="1633340"/>
          </a:xfrm>
        </p:spPr>
        <p:txBody>
          <a:bodyPr>
            <a:normAutofit/>
          </a:bodyPr>
          <a:lstStyle/>
          <a:p>
            <a:r>
              <a:rPr lang="en-IN" sz="4800">
                <a:solidFill>
                  <a:srgbClr val="FFFFFF"/>
                </a:solidFill>
              </a:rPr>
              <a:t>Conclusion </a:t>
            </a:r>
          </a:p>
        </p:txBody>
      </p:sp>
      <p:sp>
        <p:nvSpPr>
          <p:cNvPr id="3" name="Content Placeholder 2">
            <a:extLst>
              <a:ext uri="{FF2B5EF4-FFF2-40B4-BE49-F238E27FC236}">
                <a16:creationId xmlns:a16="http://schemas.microsoft.com/office/drawing/2014/main" id="{F048D7AA-247C-4DFB-956C-B9B54996C1C8}"/>
              </a:ext>
            </a:extLst>
          </p:cNvPr>
          <p:cNvSpPr>
            <a:spLocks noGrp="1"/>
          </p:cNvSpPr>
          <p:nvPr>
            <p:ph idx="1"/>
          </p:nvPr>
        </p:nvSpPr>
        <p:spPr>
          <a:xfrm>
            <a:off x="414068" y="2631058"/>
            <a:ext cx="11542143" cy="3933644"/>
          </a:xfrm>
          <a:effectLst/>
        </p:spPr>
        <p:txBody>
          <a:bodyPr anchor="ctr">
            <a:normAutofit/>
          </a:bodyPr>
          <a:lstStyle/>
          <a:p>
            <a:pPr marL="36900" indent="0">
              <a:lnSpc>
                <a:spcPct val="100000"/>
              </a:lnSpc>
              <a:buNone/>
            </a:pPr>
            <a:r>
              <a:rPr lang="en-US" sz="2400" b="1" dirty="0">
                <a:solidFill>
                  <a:schemeClr val="tx1"/>
                </a:solidFill>
                <a:effectLst/>
              </a:rPr>
              <a:t>Cisco Packet Tracer was not only used to simulate computer networks but also to learn computer networks .In this study we also saw that, Cisco Packet Tracer was implemented to design an advanced computer network. Everything that can be done in Cisco trainings were applied to this network simulation system. Finally, basic devices and protocols that were supposed to be in a network were used and as a result, it was seen that the network system was operated without any problem.</a:t>
            </a:r>
            <a:endParaRPr lang="en-IN" sz="2400" b="1" dirty="0">
              <a:solidFill>
                <a:schemeClr val="tx1"/>
              </a:solidFill>
              <a:effectLst/>
            </a:endParaRPr>
          </a:p>
        </p:txBody>
      </p:sp>
    </p:spTree>
    <p:extLst>
      <p:ext uri="{BB962C8B-B14F-4D97-AF65-F5344CB8AC3E}">
        <p14:creationId xmlns:p14="http://schemas.microsoft.com/office/powerpoint/2010/main" val="316660415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AB9C63-27B3-4275-BF3D-3E471704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18"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868B9-490E-4EDC-BBBA-D184BF9A35D7}"/>
              </a:ext>
            </a:extLst>
          </p:cNvPr>
          <p:cNvSpPr>
            <a:spLocks noGrp="1"/>
          </p:cNvSpPr>
          <p:nvPr>
            <p:ph type="ctrTitle"/>
          </p:nvPr>
        </p:nvSpPr>
        <p:spPr>
          <a:xfrm>
            <a:off x="5369441" y="1742434"/>
            <a:ext cx="5441285" cy="2922365"/>
          </a:xfrm>
        </p:spPr>
        <p:txBody>
          <a:bodyPr anchor="ctr">
            <a:normAutofit/>
          </a:bodyPr>
          <a:lstStyle/>
          <a:p>
            <a:r>
              <a:rPr lang="en-IN" dirty="0"/>
              <a:t>Thank you</a:t>
            </a:r>
          </a:p>
        </p:txBody>
      </p:sp>
      <p:sp>
        <p:nvSpPr>
          <p:cNvPr id="3" name="Subtitle 2">
            <a:extLst>
              <a:ext uri="{FF2B5EF4-FFF2-40B4-BE49-F238E27FC236}">
                <a16:creationId xmlns:a16="http://schemas.microsoft.com/office/drawing/2014/main" id="{48C8E3DD-14EC-4FAB-9E35-140E6DA6CE0F}"/>
              </a:ext>
            </a:extLst>
          </p:cNvPr>
          <p:cNvSpPr>
            <a:spLocks noGrp="1"/>
          </p:cNvSpPr>
          <p:nvPr>
            <p:ph type="subTitle" idx="1"/>
          </p:nvPr>
        </p:nvSpPr>
        <p:spPr>
          <a:xfrm>
            <a:off x="6473622" y="3655508"/>
            <a:ext cx="3686069" cy="1098969"/>
          </a:xfrm>
        </p:spPr>
        <p:txBody>
          <a:bodyPr>
            <a:normAutofit/>
          </a:bodyPr>
          <a:lstStyle/>
          <a:p>
            <a:r>
              <a:rPr lang="en-IN" b="1" dirty="0"/>
              <a:t>Guided by: </a:t>
            </a:r>
          </a:p>
          <a:p>
            <a:r>
              <a:rPr lang="en-IN" b="1" dirty="0" err="1"/>
              <a:t>Dr.</a:t>
            </a:r>
            <a:r>
              <a:rPr lang="en-IN" b="1" dirty="0"/>
              <a:t> Gayathri </a:t>
            </a:r>
            <a:r>
              <a:rPr lang="en-IN" b="1" dirty="0" err="1"/>
              <a:t>Edamadaka</a:t>
            </a:r>
            <a:endParaRPr lang="en-IN" b="1" dirty="0"/>
          </a:p>
        </p:txBody>
      </p:sp>
      <p:pic>
        <p:nvPicPr>
          <p:cNvPr id="12" name="Picture 11">
            <a:extLst>
              <a:ext uri="{FF2B5EF4-FFF2-40B4-BE49-F238E27FC236}">
                <a16:creationId xmlns:a16="http://schemas.microsoft.com/office/drawing/2014/main" id="{76AAFF90-89E1-46D5-B8B5-3BFDBB92D8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7" name="Graphic 6" descr="Smiling Face with No Fill">
            <a:extLst>
              <a:ext uri="{FF2B5EF4-FFF2-40B4-BE49-F238E27FC236}">
                <a16:creationId xmlns:a16="http://schemas.microsoft.com/office/drawing/2014/main" id="{0A48E0C5-897D-409D-924F-35CD993B1E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339" y="1427660"/>
            <a:ext cx="3551912" cy="3551912"/>
          </a:xfrm>
          <a:prstGeom prst="rect">
            <a:avLst/>
          </a:prstGeom>
        </p:spPr>
      </p:pic>
    </p:spTree>
    <p:extLst>
      <p:ext uri="{BB962C8B-B14F-4D97-AF65-F5344CB8AC3E}">
        <p14:creationId xmlns:p14="http://schemas.microsoft.com/office/powerpoint/2010/main" val="1919442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313</TotalTime>
  <Words>522</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Goudy Old Style</vt:lpstr>
      <vt:lpstr>roboto</vt:lpstr>
      <vt:lpstr>Wingdings</vt:lpstr>
      <vt:lpstr>Wingdings 2</vt:lpstr>
      <vt:lpstr>SlateVTI</vt:lpstr>
      <vt:lpstr>Network Simulation using Cisco Packet Tracer</vt:lpstr>
      <vt:lpstr>Abstract </vt:lpstr>
      <vt:lpstr>Introduction </vt:lpstr>
      <vt:lpstr>Methods</vt:lpstr>
      <vt:lpstr>Why Simulation?</vt:lpstr>
      <vt:lpstr>Literature Survey</vt:lpstr>
      <vt:lpstr>Results</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Simulation using Cisco Packet Tracer</dc:title>
  <dc:creator>Hemanth Srivathsav</dc:creator>
  <cp:lastModifiedBy>PERI VISHWANADHA� �SASTRY .</cp:lastModifiedBy>
  <cp:revision>9</cp:revision>
  <dcterms:created xsi:type="dcterms:W3CDTF">2022-01-29T14:56:20Z</dcterms:created>
  <dcterms:modified xsi:type="dcterms:W3CDTF">2022-02-24T16:13:15Z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