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1" r:id="rId2"/>
    <p:sldId id="262" r:id="rId3"/>
    <p:sldId id="263" r:id="rId4"/>
    <p:sldId id="264" r:id="rId5"/>
    <p:sldId id="265" r:id="rId6"/>
    <p:sldId id="270" r:id="rId7"/>
    <p:sldId id="271" r:id="rId8"/>
    <p:sldId id="272" r:id="rId9"/>
    <p:sldId id="273" r:id="rId10"/>
    <p:sldId id="274" r:id="rId11"/>
    <p:sldId id="275" r:id="rId12"/>
    <p:sldId id="276" r:id="rId13"/>
    <p:sldId id="277" r:id="rId14"/>
    <p:sldId id="278" r:id="rId15"/>
    <p:sldId id="283" r:id="rId16"/>
    <p:sldId id="284" r:id="rId17"/>
    <p:sldId id="285" r:id="rId18"/>
    <p:sldId id="286" r:id="rId19"/>
    <p:sldId id="287" r:id="rId20"/>
    <p:sldId id="288" r:id="rId21"/>
    <p:sldId id="289" r:id="rId22"/>
    <p:sldId id="290" r:id="rId23"/>
    <p:sldId id="291" r:id="rId24"/>
    <p:sldId id="292" r:id="rId25"/>
    <p:sldId id="282" r:id="rId26"/>
    <p:sldId id="293" r:id="rId27"/>
    <p:sldId id="294" r:id="rId28"/>
    <p:sldId id="280" r:id="rId29"/>
    <p:sldId id="281" r:id="rId30"/>
    <p:sldId id="295"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97" d="100"/>
          <a:sy n="97" d="100"/>
        </p:scale>
        <p:origin x="3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87830-0388-44C7-872D-EBD1EFE9CA3C}" type="datetimeFigureOut">
              <a:rPr lang="en-IN" smtClean="0"/>
              <a:t>03-03-2022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C1F50-1665-4675-8381-AE18C6303B25}" type="slidenum">
              <a:rPr lang="en-IN" smtClean="0"/>
              <a:t>‹#›</a:t>
            </a:fld>
            <a:endParaRPr lang="en-IN"/>
          </a:p>
        </p:txBody>
      </p:sp>
    </p:spTree>
    <p:extLst>
      <p:ext uri="{BB962C8B-B14F-4D97-AF65-F5344CB8AC3E}">
        <p14:creationId xmlns:p14="http://schemas.microsoft.com/office/powerpoint/2010/main" val="337145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9F0D-B476-4549-980F-F7782C68D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CBBEDD-57A2-492D-9AAD-C8124EC18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F7CF80-D7A2-40A3-90BF-B2E9A54AAA8E}"/>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5" name="Footer Placeholder 4">
            <a:extLst>
              <a:ext uri="{FF2B5EF4-FFF2-40B4-BE49-F238E27FC236}">
                <a16:creationId xmlns:a16="http://schemas.microsoft.com/office/drawing/2014/main" id="{0A945923-FB34-44A3-B1EE-2A0010473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14183C-463E-45DA-A237-59314971D4E3}"/>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21898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7F54-BE26-4E42-BEA0-B5A58E1CED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BD873F-4F86-4E9E-9B87-6816197D9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9BEA0-E4E3-4FC2-B92C-CE89913C8AC0}"/>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5" name="Footer Placeholder 4">
            <a:extLst>
              <a:ext uri="{FF2B5EF4-FFF2-40B4-BE49-F238E27FC236}">
                <a16:creationId xmlns:a16="http://schemas.microsoft.com/office/drawing/2014/main" id="{81712606-7958-452A-A47E-CF9DC9E9C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E5DFC3-CA78-4006-BC7D-DB80E158A4A6}"/>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393585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84D01-3554-4182-A1EB-C73BD8CF8C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BED432-7EFF-4462-A5AB-46AF1E5312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18728-5EE9-4F2D-BEEE-F3E62E96EDC0}"/>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5" name="Footer Placeholder 4">
            <a:extLst>
              <a:ext uri="{FF2B5EF4-FFF2-40B4-BE49-F238E27FC236}">
                <a16:creationId xmlns:a16="http://schemas.microsoft.com/office/drawing/2014/main" id="{E0B04B71-D472-45E3-A24D-F9CA31DA8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BE394-669E-40F4-9CBF-8775F96CAF96}"/>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334721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87C1-A83D-4927-A17C-CC8FFCD1D6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053E82-AA93-497E-AF1F-A3C0528B90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E219D-DF32-4CB4-ACE9-39DFDC3CD8BA}"/>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5" name="Footer Placeholder 4">
            <a:extLst>
              <a:ext uri="{FF2B5EF4-FFF2-40B4-BE49-F238E27FC236}">
                <a16:creationId xmlns:a16="http://schemas.microsoft.com/office/drawing/2014/main" id="{75679029-63AD-4F98-B9D7-75497BF0C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726A0-8EA4-4A01-8970-DFF778B679A4}"/>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82369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49EC-48D2-4EC6-87A7-506BE81E87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163B1F-6542-48FA-82EB-4962CFD7A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8DD701-B35B-4B31-9505-959C50CD9971}"/>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5" name="Footer Placeholder 4">
            <a:extLst>
              <a:ext uri="{FF2B5EF4-FFF2-40B4-BE49-F238E27FC236}">
                <a16:creationId xmlns:a16="http://schemas.microsoft.com/office/drawing/2014/main" id="{83B09A8C-044D-42EE-BDC7-08244320C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3A610-8392-46F2-8F51-3CE2801738BD}"/>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141995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5EB3-9D2A-4A21-A010-4A958734A7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415A8B-D738-45AF-B067-10274790E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644E4E-3A50-46BB-BF83-046F0E39FD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631EE5-B7E8-4C64-864A-3C942747BA1B}"/>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6" name="Footer Placeholder 5">
            <a:extLst>
              <a:ext uri="{FF2B5EF4-FFF2-40B4-BE49-F238E27FC236}">
                <a16:creationId xmlns:a16="http://schemas.microsoft.com/office/drawing/2014/main" id="{1B47F131-BC2F-47AD-8A39-40F50EF260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0A7ACA-FFC1-443F-B688-661148F36425}"/>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100243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AF5-E614-41A5-92EC-7ED1D9AE68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709FFF-6933-4FB6-9F19-F886BF6B4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658311-D403-4BDE-A2C0-EC95879D23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A08E35-57FE-4C9B-8E3D-4FEADF0F3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25005-A11B-4220-AE3C-23772B2BF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8F0138-C455-4221-A811-5D2FF8DA3320}"/>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8" name="Footer Placeholder 7">
            <a:extLst>
              <a:ext uri="{FF2B5EF4-FFF2-40B4-BE49-F238E27FC236}">
                <a16:creationId xmlns:a16="http://schemas.microsoft.com/office/drawing/2014/main" id="{D7677D44-A6C7-4CAE-94D9-C9BBFB3F73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A9AB11-1946-4C42-9116-0585BC3AA962}"/>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305020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F827-80AC-4389-8517-00312A5093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1B20E7-3A38-4301-97B7-4F3D2FB76E6A}"/>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4" name="Footer Placeholder 3">
            <a:extLst>
              <a:ext uri="{FF2B5EF4-FFF2-40B4-BE49-F238E27FC236}">
                <a16:creationId xmlns:a16="http://schemas.microsoft.com/office/drawing/2014/main" id="{4CE24CC2-9AD9-46BB-8D44-A7B6E08AFE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83018-F8A7-48AC-8FB8-15964ECB408F}"/>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112066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DB848-EF58-45A5-BDCB-939C74061C50}"/>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3" name="Footer Placeholder 2">
            <a:extLst>
              <a:ext uri="{FF2B5EF4-FFF2-40B4-BE49-F238E27FC236}">
                <a16:creationId xmlns:a16="http://schemas.microsoft.com/office/drawing/2014/main" id="{C28471E5-83C2-48AA-BFC4-02B1A39DC9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A186F1-05F5-4113-9309-247306F0E0E2}"/>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416279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FBE3-12F9-4F81-85B4-59E38660A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489CC4-88CF-4ED3-907F-0B0B6CCF0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7A1A8F-9A47-41B2-8F5B-D63F8DF10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25F7E-4C9A-4069-9328-C625CE373FF0}"/>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6" name="Footer Placeholder 5">
            <a:extLst>
              <a:ext uri="{FF2B5EF4-FFF2-40B4-BE49-F238E27FC236}">
                <a16:creationId xmlns:a16="http://schemas.microsoft.com/office/drawing/2014/main" id="{B10CD6FC-645B-4B07-AF84-8236C85D0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24517A-F53A-4839-A604-49A7EAA0E1F7}"/>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345900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72B5-C2DA-4759-BCB7-91D0DAC16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FFEC36-0C94-4E1E-B41A-5A0177BB8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B10A07-692A-4322-883B-62CEA98A4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39774-DECE-4209-9373-F6009182644B}"/>
              </a:ext>
            </a:extLst>
          </p:cNvPr>
          <p:cNvSpPr>
            <a:spLocks noGrp="1"/>
          </p:cNvSpPr>
          <p:nvPr>
            <p:ph type="dt" sz="half" idx="10"/>
          </p:nvPr>
        </p:nvSpPr>
        <p:spPr/>
        <p:txBody>
          <a:bodyPr/>
          <a:lstStyle/>
          <a:p>
            <a:fld id="{B4DBEA7C-F10A-43FF-B6B0-6661CFF207C5}" type="datetimeFigureOut">
              <a:rPr lang="en-IN" smtClean="0"/>
              <a:t>03-03-2022</a:t>
            </a:fld>
            <a:endParaRPr lang="en-IN"/>
          </a:p>
        </p:txBody>
      </p:sp>
      <p:sp>
        <p:nvSpPr>
          <p:cNvPr id="6" name="Footer Placeholder 5">
            <a:extLst>
              <a:ext uri="{FF2B5EF4-FFF2-40B4-BE49-F238E27FC236}">
                <a16:creationId xmlns:a16="http://schemas.microsoft.com/office/drawing/2014/main" id="{A1689C61-1CF8-4A44-826A-01476A205A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62254E-5FB7-4B36-900E-5891AEF0B4AA}"/>
              </a:ext>
            </a:extLst>
          </p:cNvPr>
          <p:cNvSpPr>
            <a:spLocks noGrp="1"/>
          </p:cNvSpPr>
          <p:nvPr>
            <p:ph type="sldNum" sz="quarter" idx="12"/>
          </p:nvPr>
        </p:nvSpPr>
        <p:spPr/>
        <p:txBody>
          <a:bodyPr/>
          <a:lstStyle/>
          <a:p>
            <a:fld id="{4084ECD9-76D2-4FD0-ADFD-122A2B4C1ADC}" type="slidenum">
              <a:rPr lang="en-IN" smtClean="0"/>
              <a:t>‹#›</a:t>
            </a:fld>
            <a:endParaRPr lang="en-IN"/>
          </a:p>
        </p:txBody>
      </p:sp>
    </p:spTree>
    <p:extLst>
      <p:ext uri="{BB962C8B-B14F-4D97-AF65-F5344CB8AC3E}">
        <p14:creationId xmlns:p14="http://schemas.microsoft.com/office/powerpoint/2010/main" val="249302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0C733-4C97-4A61-93D6-19D5CA1AD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0D7602-1690-4759-9A21-CF8AE4EA3A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C78B9-1E02-4B4D-98AF-345F16DBC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BEA7C-F10A-43FF-B6B0-6661CFF207C5}" type="datetimeFigureOut">
              <a:rPr lang="en-IN" smtClean="0"/>
              <a:t>03-03-2022</a:t>
            </a:fld>
            <a:endParaRPr lang="en-IN"/>
          </a:p>
        </p:txBody>
      </p:sp>
      <p:sp>
        <p:nvSpPr>
          <p:cNvPr id="5" name="Footer Placeholder 4">
            <a:extLst>
              <a:ext uri="{FF2B5EF4-FFF2-40B4-BE49-F238E27FC236}">
                <a16:creationId xmlns:a16="http://schemas.microsoft.com/office/drawing/2014/main" id="{3F8B0E08-EBB6-49F8-BA21-8914AC0AA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271F64-F8FA-41EA-80FC-78474642C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4ECD9-76D2-4FD0-ADFD-122A2B4C1ADC}" type="slidenum">
              <a:rPr lang="en-IN" smtClean="0"/>
              <a:t>‹#›</a:t>
            </a:fld>
            <a:endParaRPr lang="en-IN"/>
          </a:p>
        </p:txBody>
      </p:sp>
    </p:spTree>
    <p:extLst>
      <p:ext uri="{BB962C8B-B14F-4D97-AF65-F5344CB8AC3E}">
        <p14:creationId xmlns:p14="http://schemas.microsoft.com/office/powerpoint/2010/main" val="42611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2"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a:extLst>
              <a:ext uri="{FF2B5EF4-FFF2-40B4-BE49-F238E27FC236}">
                <a16:creationId xmlns:a16="http://schemas.microsoft.com/office/drawing/2014/main" id="{62573D37-7AEC-4EEF-B85A-7EFE6B5481D1}"/>
              </a:ext>
            </a:extLst>
          </p:cNvPr>
          <p:cNvSpPr/>
          <p:nvPr/>
        </p:nvSpPr>
        <p:spPr>
          <a:xfrm>
            <a:off x="-76418" y="3588658"/>
            <a:ext cx="5548301" cy="3404105"/>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4776" h="3039739">
                <a:moveTo>
                  <a:pt x="0" y="3039739"/>
                </a:moveTo>
                <a:lnTo>
                  <a:pt x="0" y="0"/>
                </a:lnTo>
                <a:cubicBezTo>
                  <a:pt x="339523" y="206327"/>
                  <a:pt x="397693" y="919090"/>
                  <a:pt x="737216" y="1125417"/>
                </a:cubicBezTo>
                <a:cubicBezTo>
                  <a:pt x="1110959" y="1446629"/>
                  <a:pt x="1634739" y="1073649"/>
                  <a:pt x="2340933" y="1392703"/>
                </a:cubicBezTo>
                <a:cubicBezTo>
                  <a:pt x="3006802" y="1749084"/>
                  <a:pt x="2835181" y="2168584"/>
                  <a:pt x="3424144" y="2419644"/>
                </a:cubicBezTo>
                <a:cubicBezTo>
                  <a:pt x="3886033" y="2586111"/>
                  <a:pt x="4403728" y="2503865"/>
                  <a:pt x="4676168" y="2616592"/>
                </a:cubicBezTo>
                <a:cubicBezTo>
                  <a:pt x="4948609" y="2729320"/>
                  <a:pt x="5573206" y="2959835"/>
                  <a:pt x="4805568" y="3011602"/>
                </a:cubicBezTo>
                <a:lnTo>
                  <a:pt x="0" y="3039739"/>
                </a:lnTo>
                <a:close/>
              </a:path>
            </a:pathLst>
          </a:custGeom>
          <a:solidFill>
            <a:srgbClr val="AAB7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Isosceles Triangle 4">
            <a:extLst>
              <a:ext uri="{FF2B5EF4-FFF2-40B4-BE49-F238E27FC236}">
                <a16:creationId xmlns:a16="http://schemas.microsoft.com/office/drawing/2014/main" id="{4FE9F613-7947-41D5-8A99-3F592A1FF832}"/>
              </a:ext>
            </a:extLst>
          </p:cNvPr>
          <p:cNvSpPr/>
          <p:nvPr/>
        </p:nvSpPr>
        <p:spPr>
          <a:xfrm>
            <a:off x="-76416" y="3582237"/>
            <a:ext cx="5554183" cy="3574312"/>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841598 h 3841598"/>
              <a:gd name="connsiteX1" fmla="*/ 0 w 5174776"/>
              <a:gd name="connsiteY1" fmla="*/ 0 h 3841598"/>
              <a:gd name="connsiteX2" fmla="*/ 737216 w 5174776"/>
              <a:gd name="connsiteY2" fmla="*/ 1927276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747701 w 5174776"/>
              <a:gd name="connsiteY4" fmla="*/ 3390316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398824"/>
              <a:gd name="connsiteY0" fmla="*/ 3841598 h 3841598"/>
              <a:gd name="connsiteX1" fmla="*/ 0 w 5398824"/>
              <a:gd name="connsiteY1" fmla="*/ 0 h 3841598"/>
              <a:gd name="connsiteX2" fmla="*/ 680945 w 5398824"/>
              <a:gd name="connsiteY2" fmla="*/ 1716261 h 3841598"/>
              <a:gd name="connsiteX3" fmla="*/ 2411271 w 5398824"/>
              <a:gd name="connsiteY3" fmla="*/ 2025750 h 3841598"/>
              <a:gd name="connsiteX4" fmla="*/ 3747701 w 5398824"/>
              <a:gd name="connsiteY4" fmla="*/ 3390316 h 3841598"/>
              <a:gd name="connsiteX5" fmla="*/ 5196673 w 5398824"/>
              <a:gd name="connsiteY5" fmla="*/ 3404383 h 3841598"/>
              <a:gd name="connsiteX6" fmla="*/ 4805568 w 5398824"/>
              <a:gd name="connsiteY6" fmla="*/ 3813461 h 3841598"/>
              <a:gd name="connsiteX7" fmla="*/ 0 w 5398824"/>
              <a:gd name="connsiteY7" fmla="*/ 3841598 h 3841598"/>
              <a:gd name="connsiteX0" fmla="*/ 0 w 5398824"/>
              <a:gd name="connsiteY0" fmla="*/ 3574312 h 3574312"/>
              <a:gd name="connsiteX1" fmla="*/ 0 w 5398824"/>
              <a:gd name="connsiteY1" fmla="*/ 0 h 3574312"/>
              <a:gd name="connsiteX2" fmla="*/ 680945 w 5398824"/>
              <a:gd name="connsiteY2" fmla="*/ 1448975 h 3574312"/>
              <a:gd name="connsiteX3" fmla="*/ 2411271 w 5398824"/>
              <a:gd name="connsiteY3" fmla="*/ 1758464 h 3574312"/>
              <a:gd name="connsiteX4" fmla="*/ 3747701 w 5398824"/>
              <a:gd name="connsiteY4" fmla="*/ 3123030 h 3574312"/>
              <a:gd name="connsiteX5" fmla="*/ 5196673 w 5398824"/>
              <a:gd name="connsiteY5" fmla="*/ 3137097 h 3574312"/>
              <a:gd name="connsiteX6" fmla="*/ 4805568 w 5398824"/>
              <a:gd name="connsiteY6" fmla="*/ 3546175 h 3574312"/>
              <a:gd name="connsiteX7" fmla="*/ 0 w 5398824"/>
              <a:gd name="connsiteY7" fmla="*/ 3574312 h 3574312"/>
              <a:gd name="connsiteX0" fmla="*/ 0 w 5554183"/>
              <a:gd name="connsiteY0" fmla="*/ 3574312 h 3574312"/>
              <a:gd name="connsiteX1" fmla="*/ 0 w 5554183"/>
              <a:gd name="connsiteY1" fmla="*/ 0 h 3574312"/>
              <a:gd name="connsiteX2" fmla="*/ 680945 w 5554183"/>
              <a:gd name="connsiteY2" fmla="*/ 1448975 h 3574312"/>
              <a:gd name="connsiteX3" fmla="*/ 2411271 w 5554183"/>
              <a:gd name="connsiteY3" fmla="*/ 1758464 h 3574312"/>
              <a:gd name="connsiteX4" fmla="*/ 3747701 w 5554183"/>
              <a:gd name="connsiteY4" fmla="*/ 3123030 h 3574312"/>
              <a:gd name="connsiteX5" fmla="*/ 5421756 w 5554183"/>
              <a:gd name="connsiteY5" fmla="*/ 3123030 h 3574312"/>
              <a:gd name="connsiteX6" fmla="*/ 4805568 w 5554183"/>
              <a:gd name="connsiteY6" fmla="*/ 3546175 h 3574312"/>
              <a:gd name="connsiteX7" fmla="*/ 0 w 5554183"/>
              <a:gd name="connsiteY7" fmla="*/ 3574312 h 357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4183" h="3574312">
                <a:moveTo>
                  <a:pt x="0" y="3574312"/>
                </a:moveTo>
                <a:lnTo>
                  <a:pt x="0" y="0"/>
                </a:lnTo>
                <a:cubicBezTo>
                  <a:pt x="339523" y="206327"/>
                  <a:pt x="341422" y="1242648"/>
                  <a:pt x="680945" y="1448975"/>
                </a:cubicBezTo>
                <a:cubicBezTo>
                  <a:pt x="1068756" y="1713916"/>
                  <a:pt x="1705077" y="1439410"/>
                  <a:pt x="2411271" y="1758464"/>
                </a:cubicBezTo>
                <a:cubicBezTo>
                  <a:pt x="3077140" y="2114845"/>
                  <a:pt x="3158738" y="2871970"/>
                  <a:pt x="3747701" y="3123030"/>
                </a:cubicBezTo>
                <a:cubicBezTo>
                  <a:pt x="4209590" y="3289497"/>
                  <a:pt x="5149316" y="3010303"/>
                  <a:pt x="5421756" y="3123030"/>
                </a:cubicBezTo>
                <a:cubicBezTo>
                  <a:pt x="5694197" y="3235758"/>
                  <a:pt x="5573206" y="3494408"/>
                  <a:pt x="4805568" y="3546175"/>
                </a:cubicBezTo>
                <a:lnTo>
                  <a:pt x="0" y="3574312"/>
                </a:lnTo>
                <a:close/>
              </a:path>
            </a:pathLst>
          </a:custGeom>
          <a:noFill/>
          <a:ln w="38100">
            <a:solidFill>
              <a:srgbClr val="D8E1E6"/>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TextBox 52">
            <a:extLst>
              <a:ext uri="{FF2B5EF4-FFF2-40B4-BE49-F238E27FC236}">
                <a16:creationId xmlns:a16="http://schemas.microsoft.com/office/drawing/2014/main" id="{C3BFF758-BA43-49E1-888C-AA24292F5940}"/>
              </a:ext>
            </a:extLst>
          </p:cNvPr>
          <p:cNvSpPr txBox="1"/>
          <p:nvPr/>
        </p:nvSpPr>
        <p:spPr>
          <a:xfrm>
            <a:off x="2090056" y="895422"/>
            <a:ext cx="8048141" cy="2308324"/>
          </a:xfrm>
          <a:prstGeom prst="rect">
            <a:avLst/>
          </a:prstGeom>
          <a:noFill/>
        </p:spPr>
        <p:txBody>
          <a:bodyPr wrap="square" rtlCol="0">
            <a:spAutoFit/>
          </a:bodyPr>
          <a:lstStyle/>
          <a:p>
            <a:pPr algn="ctr"/>
            <a:r>
              <a:rPr lang="en-US" sz="4800" b="1" dirty="0">
                <a:solidFill>
                  <a:srgbClr val="8B9A9A"/>
                </a:solidFill>
                <a:latin typeface="Tenorite" panose="00000500000000000000" pitchFamily="2" charset="0"/>
              </a:rPr>
              <a:t>Heart Rate</a:t>
            </a:r>
            <a:br>
              <a:rPr lang="en-US" sz="4800" b="1" dirty="0">
                <a:solidFill>
                  <a:srgbClr val="8B9A9A"/>
                </a:solidFill>
                <a:latin typeface="Tenorite" panose="00000500000000000000" pitchFamily="2" charset="0"/>
              </a:rPr>
            </a:br>
            <a:r>
              <a:rPr lang="en-US" sz="4800" b="1" dirty="0">
                <a:solidFill>
                  <a:srgbClr val="8B9A9A"/>
                </a:solidFill>
                <a:latin typeface="Tenorite" panose="00000500000000000000" pitchFamily="2" charset="0"/>
              </a:rPr>
              <a:t>Estimation using Remote Photoplethysmography</a:t>
            </a:r>
            <a:endParaRPr lang="id-ID" sz="4800" b="1" dirty="0">
              <a:solidFill>
                <a:srgbClr val="8B9A9A"/>
              </a:solidFill>
              <a:latin typeface="Tenorite" panose="00000500000000000000" pitchFamily="2" charset="0"/>
            </a:endParaRPr>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sp>
        <p:nvSpPr>
          <p:cNvPr id="57" name="TextBox 56">
            <a:extLst>
              <a:ext uri="{FF2B5EF4-FFF2-40B4-BE49-F238E27FC236}">
                <a16:creationId xmlns:a16="http://schemas.microsoft.com/office/drawing/2014/main" id="{0C08B834-5C86-4F06-8900-EFE48DAD92FF}"/>
              </a:ext>
            </a:extLst>
          </p:cNvPr>
          <p:cNvSpPr txBox="1"/>
          <p:nvPr/>
        </p:nvSpPr>
        <p:spPr>
          <a:xfrm>
            <a:off x="1372062" y="4681477"/>
            <a:ext cx="6447294" cy="1897379"/>
          </a:xfrm>
          <a:prstGeom prst="rect">
            <a:avLst/>
          </a:prstGeom>
          <a:noFill/>
        </p:spPr>
        <p:txBody>
          <a:bodyPr wrap="square">
            <a:spAutoFit/>
          </a:bodyPr>
          <a:lstStyle/>
          <a:p>
            <a:pPr algn="ctr">
              <a:lnSpc>
                <a:spcPct val="150000"/>
              </a:lnSpc>
            </a:pPr>
            <a:r>
              <a:rPr lang="id-ID" sz="1600" dirty="0">
                <a:solidFill>
                  <a:srgbClr val="8B9A9A"/>
                </a:solidFill>
                <a:latin typeface="Tenorite" panose="00000500000000000000" pitchFamily="2" charset="0"/>
              </a:rPr>
              <a:t> </a:t>
            </a:r>
            <a:r>
              <a:rPr lang="en-US" sz="1600" dirty="0">
                <a:solidFill>
                  <a:srgbClr val="8B9A9A"/>
                </a:solidFill>
                <a:latin typeface="Tenorite" panose="00000500000000000000" pitchFamily="2" charset="0"/>
              </a:rPr>
              <a:t> </a:t>
            </a:r>
            <a:r>
              <a:rPr lang="id-ID" sz="1600" dirty="0">
                <a:solidFill>
                  <a:srgbClr val="8B9A9A"/>
                </a:solidFill>
                <a:latin typeface="Tenorite" panose="00000500000000000000" pitchFamily="2" charset="0"/>
              </a:rPr>
              <a:t>201030017_Bellam Keerthana</a:t>
            </a:r>
            <a:endParaRPr lang="en-US" sz="1600" dirty="0">
              <a:solidFill>
                <a:srgbClr val="8B9A9A"/>
              </a:solidFill>
              <a:latin typeface="Tenorite" panose="00000500000000000000" pitchFamily="2" charset="0"/>
            </a:endParaRPr>
          </a:p>
          <a:p>
            <a:pPr algn="ctr">
              <a:lnSpc>
                <a:spcPct val="150000"/>
              </a:lnSpc>
            </a:pPr>
            <a:r>
              <a:rPr lang="id-ID" sz="1600" dirty="0">
                <a:solidFill>
                  <a:srgbClr val="8B9A9A"/>
                </a:solidFill>
                <a:latin typeface="Tenorite" panose="00000500000000000000" pitchFamily="2" charset="0"/>
              </a:rPr>
              <a:t>2010030095-Malayala.Nissie</a:t>
            </a:r>
          </a:p>
          <a:p>
            <a:pPr algn="ctr">
              <a:lnSpc>
                <a:spcPct val="150000"/>
              </a:lnSpc>
            </a:pPr>
            <a:r>
              <a:rPr lang="id-ID" sz="1600" dirty="0">
                <a:solidFill>
                  <a:srgbClr val="8B9A9A"/>
                </a:solidFill>
                <a:latin typeface="Tenorite" panose="00000500000000000000" pitchFamily="2" charset="0"/>
              </a:rPr>
              <a:t>       </a:t>
            </a:r>
            <a:r>
              <a:rPr lang="en-US" sz="1600" dirty="0">
                <a:solidFill>
                  <a:srgbClr val="8B9A9A"/>
                </a:solidFill>
                <a:latin typeface="Tenorite" panose="00000500000000000000" pitchFamily="2" charset="0"/>
              </a:rPr>
              <a:t>  </a:t>
            </a:r>
            <a:r>
              <a:rPr lang="id-ID" sz="1600" dirty="0">
                <a:solidFill>
                  <a:srgbClr val="8B9A9A"/>
                </a:solidFill>
                <a:latin typeface="Tenorite" panose="00000500000000000000" pitchFamily="2" charset="0"/>
              </a:rPr>
              <a:t>2010030104-M.Sravani Chowdary</a:t>
            </a:r>
          </a:p>
          <a:p>
            <a:pPr algn="ctr">
              <a:lnSpc>
                <a:spcPct val="150000"/>
              </a:lnSpc>
            </a:pPr>
            <a:r>
              <a:rPr lang="id-ID" sz="1600" dirty="0">
                <a:solidFill>
                  <a:srgbClr val="8B9A9A"/>
                </a:solidFill>
                <a:latin typeface="Tenorite" panose="00000500000000000000" pitchFamily="2" charset="0"/>
              </a:rPr>
              <a:t> </a:t>
            </a:r>
            <a:r>
              <a:rPr lang="en-US" sz="1600" dirty="0">
                <a:solidFill>
                  <a:srgbClr val="8B9A9A"/>
                </a:solidFill>
                <a:latin typeface="Tenorite" panose="00000500000000000000" pitchFamily="2" charset="0"/>
              </a:rPr>
              <a:t> </a:t>
            </a:r>
            <a:r>
              <a:rPr lang="id-ID" sz="1600" dirty="0">
                <a:solidFill>
                  <a:srgbClr val="8B9A9A"/>
                </a:solidFill>
                <a:latin typeface="Tenorite" panose="00000500000000000000" pitchFamily="2" charset="0"/>
              </a:rPr>
              <a:t> 2010030485-P.Mounika Reddy</a:t>
            </a:r>
            <a:endParaRPr lang="en-US" sz="1600" dirty="0">
              <a:solidFill>
                <a:srgbClr val="8B9A9A"/>
              </a:solidFill>
              <a:latin typeface="Tenorite" panose="00000500000000000000" pitchFamily="2" charset="0"/>
            </a:endParaRPr>
          </a:p>
          <a:p>
            <a:pPr algn="ctr">
              <a:lnSpc>
                <a:spcPct val="150000"/>
              </a:lnSpc>
            </a:pPr>
            <a:endParaRPr lang="id-ID" sz="1600" dirty="0">
              <a:solidFill>
                <a:srgbClr val="8B9A9A"/>
              </a:solidFill>
              <a:latin typeface="Tenorite" panose="00000500000000000000" pitchFamily="2" charset="0"/>
            </a:endParaRPr>
          </a:p>
        </p:txBody>
      </p:sp>
      <p:sp>
        <p:nvSpPr>
          <p:cNvPr id="2" name="TextBox 1">
            <a:extLst>
              <a:ext uri="{FF2B5EF4-FFF2-40B4-BE49-F238E27FC236}">
                <a16:creationId xmlns:a16="http://schemas.microsoft.com/office/drawing/2014/main" id="{457DE130-C176-4AD3-8BD3-044ED046F10F}"/>
              </a:ext>
            </a:extLst>
          </p:cNvPr>
          <p:cNvSpPr txBox="1"/>
          <p:nvPr/>
        </p:nvSpPr>
        <p:spPr>
          <a:xfrm>
            <a:off x="8507505" y="5244352"/>
            <a:ext cx="2232212" cy="1158715"/>
          </a:xfrm>
          <a:prstGeom prst="rect">
            <a:avLst/>
          </a:prstGeom>
          <a:noFill/>
        </p:spPr>
        <p:txBody>
          <a:bodyPr wrap="square" rtlCol="0">
            <a:spAutoFit/>
          </a:bodyPr>
          <a:lstStyle/>
          <a:p>
            <a:pPr algn="ctr">
              <a:lnSpc>
                <a:spcPct val="150000"/>
              </a:lnSpc>
            </a:pPr>
            <a:r>
              <a:rPr lang="id-ID" sz="1600" dirty="0">
                <a:solidFill>
                  <a:srgbClr val="8B9A9A"/>
                </a:solidFill>
                <a:latin typeface="Tenorite" panose="00000500000000000000" pitchFamily="2" charset="0"/>
              </a:rPr>
              <a:t>Guide</a:t>
            </a:r>
          </a:p>
          <a:p>
            <a:pPr algn="ctr">
              <a:lnSpc>
                <a:spcPct val="150000"/>
              </a:lnSpc>
            </a:pPr>
            <a:r>
              <a:rPr lang="id-ID" sz="1600" dirty="0">
                <a:solidFill>
                  <a:srgbClr val="8B9A9A"/>
                </a:solidFill>
                <a:latin typeface="Tenorite" panose="00000500000000000000" pitchFamily="2" charset="0"/>
              </a:rPr>
              <a:t>Dr.Arpita Gupta</a:t>
            </a:r>
          </a:p>
          <a:p>
            <a:pPr>
              <a:lnSpc>
                <a:spcPct val="150000"/>
              </a:lnSpc>
            </a:pPr>
            <a:endParaRPr lang="en-IN" sz="1600" dirty="0">
              <a:latin typeface="Tenorite" panose="00000500000000000000" pitchFamily="2" charset="0"/>
            </a:endParaRPr>
          </a:p>
        </p:txBody>
      </p:sp>
      <p:pic>
        <p:nvPicPr>
          <p:cNvPr id="60" name="Picture 59">
            <a:extLst>
              <a:ext uri="{FF2B5EF4-FFF2-40B4-BE49-F238E27FC236}">
                <a16:creationId xmlns:a16="http://schemas.microsoft.com/office/drawing/2014/main" id="{B5A47318-4C7D-4C07-A309-3280EC029229}"/>
              </a:ext>
            </a:extLst>
          </p:cNvPr>
          <p:cNvPicPr>
            <a:picLocks noChangeAspect="1"/>
          </p:cNvPicPr>
          <p:nvPr/>
        </p:nvPicPr>
        <p:blipFill>
          <a:blip r:embed="rId3"/>
          <a:stretch>
            <a:fillRect/>
          </a:stretch>
        </p:blipFill>
        <p:spPr>
          <a:xfrm>
            <a:off x="9913697" y="6054194"/>
            <a:ext cx="2278303" cy="803806"/>
          </a:xfrm>
          <a:prstGeom prst="rect">
            <a:avLst/>
          </a:prstGeom>
        </p:spPr>
      </p:pic>
    </p:spTree>
    <p:extLst>
      <p:ext uri="{BB962C8B-B14F-4D97-AF65-F5344CB8AC3E}">
        <p14:creationId xmlns:p14="http://schemas.microsoft.com/office/powerpoint/2010/main" val="355426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2" presetClass="entr" presetSubtype="4" fill="hold" grpId="0" nodeType="withEffect">
                                  <p:stCondLst>
                                    <p:cond delay="16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2" presetClass="entr" presetSubtype="8" fill="hold" grpId="0" nodeType="withEffect">
                                  <p:stCondLst>
                                    <p:cond delay="2200"/>
                                  </p:stCondLst>
                                  <p:childTnLst>
                                    <p:set>
                                      <p:cBhvr>
                                        <p:cTn id="13" dur="1" fill="hold">
                                          <p:stCondLst>
                                            <p:cond delay="0"/>
                                          </p:stCondLst>
                                        </p:cTn>
                                        <p:tgtEl>
                                          <p:spTgt spid="56"/>
                                        </p:tgtEl>
                                        <p:attrNameLst>
                                          <p:attrName>style.visibility</p:attrName>
                                        </p:attrNameLst>
                                      </p:cBhvr>
                                      <p:to>
                                        <p:strVal val="visible"/>
                                      </p:to>
                                    </p:set>
                                    <p:animEffect transition="in" filter="wipe(left)">
                                      <p:cBhvr>
                                        <p:cTn id="14" dur="1100"/>
                                        <p:tgtEl>
                                          <p:spTgt spid="56"/>
                                        </p:tgtEl>
                                      </p:cBhvr>
                                    </p:animEffect>
                                  </p:childTnLst>
                                </p:cTn>
                              </p:par>
                              <p:par>
                                <p:cTn id="15" presetID="41" presetClass="entr" presetSubtype="0" fill="hold" grpId="0" nodeType="withEffect">
                                  <p:stCondLst>
                                    <p:cond delay="3600"/>
                                  </p:stCondLst>
                                  <p:iterate type="lt">
                                    <p:tmPct val="668"/>
                                  </p:iterate>
                                  <p:childTnLst>
                                    <p:set>
                                      <p:cBhvr>
                                        <p:cTn id="16" dur="1" fill="hold">
                                          <p:stCondLst>
                                            <p:cond delay="0"/>
                                          </p:stCondLst>
                                        </p:cTn>
                                        <p:tgtEl>
                                          <p:spTgt spid="53"/>
                                        </p:tgtEl>
                                        <p:attrNameLst>
                                          <p:attrName>style.visibility</p:attrName>
                                        </p:attrNameLst>
                                      </p:cBhvr>
                                      <p:to>
                                        <p:strVal val="visible"/>
                                      </p:to>
                                    </p:set>
                                    <p:anim calcmode="lin" valueType="num">
                                      <p:cBhvr>
                                        <p:cTn id="17" dur="17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8" dur="1700" fill="hold"/>
                                        <p:tgtEl>
                                          <p:spTgt spid="53"/>
                                        </p:tgtEl>
                                        <p:attrNameLst>
                                          <p:attrName>ppt_y</p:attrName>
                                        </p:attrNameLst>
                                      </p:cBhvr>
                                      <p:tavLst>
                                        <p:tav tm="0">
                                          <p:val>
                                            <p:strVal val="#ppt_y"/>
                                          </p:val>
                                        </p:tav>
                                        <p:tav tm="100000">
                                          <p:val>
                                            <p:strVal val="#ppt_y"/>
                                          </p:val>
                                        </p:tav>
                                      </p:tavLst>
                                    </p:anim>
                                    <p:anim calcmode="lin" valueType="num">
                                      <p:cBhvr>
                                        <p:cTn id="19" dur="17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20" dur="17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1700" tmFilter="0,0; .5, 1; 1, 1"/>
                                        <p:tgtEl>
                                          <p:spTgt spid="53"/>
                                        </p:tgtEl>
                                      </p:cBhvr>
                                    </p:animEffect>
                                  </p:childTnLst>
                                </p:cTn>
                              </p:par>
                              <p:par>
                                <p:cTn id="22" presetID="42" presetClass="entr" presetSubtype="0" fill="hold" grpId="0" nodeType="withEffect">
                                  <p:stCondLst>
                                    <p:cond delay="6500"/>
                                  </p:stCondLst>
                                  <p:childTnLst>
                                    <p:set>
                                      <p:cBhvr>
                                        <p:cTn id="23" dur="1" fill="hold">
                                          <p:stCondLst>
                                            <p:cond delay="0"/>
                                          </p:stCondLst>
                                        </p:cTn>
                                        <p:tgtEl>
                                          <p:spTgt spid="57">
                                            <p:txEl>
                                              <p:pRg st="0" end="0"/>
                                            </p:txEl>
                                          </p:spTgt>
                                        </p:tgtEl>
                                        <p:attrNameLst>
                                          <p:attrName>style.visibility</p:attrName>
                                        </p:attrNameLst>
                                      </p:cBhvr>
                                      <p:to>
                                        <p:strVal val="visible"/>
                                      </p:to>
                                    </p:set>
                                    <p:animEffect transition="in" filter="fade">
                                      <p:cBhvr>
                                        <p:cTn id="24" dur="1000"/>
                                        <p:tgtEl>
                                          <p:spTgt spid="57">
                                            <p:txEl>
                                              <p:pRg st="0" end="0"/>
                                            </p:txEl>
                                          </p:spTgt>
                                        </p:tgtEl>
                                      </p:cBhvr>
                                    </p:animEffect>
                                    <p:anim calcmode="lin" valueType="num">
                                      <p:cBhvr>
                                        <p:cTn id="25" dur="10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7">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6500"/>
                                  </p:stCondLst>
                                  <p:childTnLst>
                                    <p:set>
                                      <p:cBhvr>
                                        <p:cTn id="28" dur="1" fill="hold">
                                          <p:stCondLst>
                                            <p:cond delay="0"/>
                                          </p:stCondLst>
                                        </p:cTn>
                                        <p:tgtEl>
                                          <p:spTgt spid="57">
                                            <p:txEl>
                                              <p:pRg st="1" end="1"/>
                                            </p:txEl>
                                          </p:spTgt>
                                        </p:tgtEl>
                                        <p:attrNameLst>
                                          <p:attrName>style.visibility</p:attrName>
                                        </p:attrNameLst>
                                      </p:cBhvr>
                                      <p:to>
                                        <p:strVal val="visible"/>
                                      </p:to>
                                    </p:set>
                                    <p:animEffect transition="in" filter="fade">
                                      <p:cBhvr>
                                        <p:cTn id="29" dur="1000"/>
                                        <p:tgtEl>
                                          <p:spTgt spid="57">
                                            <p:txEl>
                                              <p:pRg st="1" end="1"/>
                                            </p:txEl>
                                          </p:spTgt>
                                        </p:tgtEl>
                                      </p:cBhvr>
                                    </p:animEffect>
                                    <p:anim calcmode="lin" valueType="num">
                                      <p:cBhvr>
                                        <p:cTn id="30" dur="1000" fill="hold"/>
                                        <p:tgtEl>
                                          <p:spTgt spid="57">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57">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6500"/>
                                  </p:stCondLst>
                                  <p:childTnLst>
                                    <p:set>
                                      <p:cBhvr>
                                        <p:cTn id="33" dur="1" fill="hold">
                                          <p:stCondLst>
                                            <p:cond delay="0"/>
                                          </p:stCondLst>
                                        </p:cTn>
                                        <p:tgtEl>
                                          <p:spTgt spid="57">
                                            <p:txEl>
                                              <p:pRg st="2" end="2"/>
                                            </p:txEl>
                                          </p:spTgt>
                                        </p:tgtEl>
                                        <p:attrNameLst>
                                          <p:attrName>style.visibility</p:attrName>
                                        </p:attrNameLst>
                                      </p:cBhvr>
                                      <p:to>
                                        <p:strVal val="visible"/>
                                      </p:to>
                                    </p:set>
                                    <p:animEffect transition="in" filter="fade">
                                      <p:cBhvr>
                                        <p:cTn id="34" dur="1000"/>
                                        <p:tgtEl>
                                          <p:spTgt spid="57">
                                            <p:txEl>
                                              <p:pRg st="2" end="2"/>
                                            </p:txEl>
                                          </p:spTgt>
                                        </p:tgtEl>
                                      </p:cBhvr>
                                    </p:animEffect>
                                    <p:anim calcmode="lin" valueType="num">
                                      <p:cBhvr>
                                        <p:cTn id="35" dur="1000" fill="hold"/>
                                        <p:tgtEl>
                                          <p:spTgt spid="57">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7">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6500"/>
                                  </p:stCondLst>
                                  <p:childTnLst>
                                    <p:set>
                                      <p:cBhvr>
                                        <p:cTn id="38" dur="1" fill="hold">
                                          <p:stCondLst>
                                            <p:cond delay="0"/>
                                          </p:stCondLst>
                                        </p:cTn>
                                        <p:tgtEl>
                                          <p:spTgt spid="57">
                                            <p:txEl>
                                              <p:pRg st="3" end="3"/>
                                            </p:txEl>
                                          </p:spTgt>
                                        </p:tgtEl>
                                        <p:attrNameLst>
                                          <p:attrName>style.visibility</p:attrName>
                                        </p:attrNameLst>
                                      </p:cBhvr>
                                      <p:to>
                                        <p:strVal val="visible"/>
                                      </p:to>
                                    </p:set>
                                    <p:animEffect transition="in" filter="fade">
                                      <p:cBhvr>
                                        <p:cTn id="39" dur="1000"/>
                                        <p:tgtEl>
                                          <p:spTgt spid="57">
                                            <p:txEl>
                                              <p:pRg st="3" end="3"/>
                                            </p:txEl>
                                          </p:spTgt>
                                        </p:tgtEl>
                                      </p:cBhvr>
                                    </p:animEffect>
                                    <p:anim calcmode="lin" valueType="num">
                                      <p:cBhvr>
                                        <p:cTn id="40" dur="1000" fill="hold"/>
                                        <p:tgtEl>
                                          <p:spTgt spid="57">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57">
                                            <p:txEl>
                                              <p:pRg st="3" end="3"/>
                                            </p:txEl>
                                          </p:spTgt>
                                        </p:tgtEl>
                                        <p:attrNameLst>
                                          <p:attrName>ppt_y</p:attrName>
                                        </p:attrNameLst>
                                      </p:cBhvr>
                                      <p:tavLst>
                                        <p:tav tm="0">
                                          <p:val>
                                            <p:strVal val="#ppt_y+.1"/>
                                          </p:val>
                                        </p:tav>
                                        <p:tav tm="100000">
                                          <p:val>
                                            <p:strVal val="#ppt_y"/>
                                          </p:val>
                                        </p:tav>
                                      </p:tavLst>
                                    </p:anim>
                                  </p:childTnLst>
                                </p:cTn>
                              </p:par>
                              <p:par>
                                <p:cTn id="42" presetID="10" presetClass="exit" presetSubtype="0" fill="hold" grpId="1" nodeType="withEffect">
                                  <p:stCondLst>
                                    <p:cond delay="15000"/>
                                  </p:stCondLst>
                                  <p:childTnLst>
                                    <p:animEffect transition="out" filter="fad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par>
                                <p:cTn id="45" presetID="10" presetClass="exit" presetSubtype="0" fill="hold" grpId="1" nodeType="withEffect">
                                  <p:stCondLst>
                                    <p:cond delay="1500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xit" presetSubtype="0" fill="hold" grpId="1" nodeType="withEffect">
                                  <p:stCondLst>
                                    <p:cond delay="15000"/>
                                  </p:stCondLst>
                                  <p:childTnLst>
                                    <p:animEffect transition="out" filter="fade">
                                      <p:cBhvr>
                                        <p:cTn id="49" dur="500"/>
                                        <p:tgtEl>
                                          <p:spTgt spid="56"/>
                                        </p:tgtEl>
                                      </p:cBhvr>
                                    </p:animEffect>
                                    <p:set>
                                      <p:cBhvr>
                                        <p:cTn id="50" dur="1" fill="hold">
                                          <p:stCondLst>
                                            <p:cond delay="499"/>
                                          </p:stCondLst>
                                        </p:cTn>
                                        <p:tgtEl>
                                          <p:spTgt spid="56"/>
                                        </p:tgtEl>
                                        <p:attrNameLst>
                                          <p:attrName>style.visibility</p:attrName>
                                        </p:attrNameLst>
                                      </p:cBhvr>
                                      <p:to>
                                        <p:strVal val="hidden"/>
                                      </p:to>
                                    </p:set>
                                  </p:childTnLst>
                                </p:cTn>
                              </p:par>
                              <p:par>
                                <p:cTn id="51" presetID="10" presetClass="exit" presetSubtype="0" fill="hold" grpId="1" nodeType="withEffect">
                                  <p:stCondLst>
                                    <p:cond delay="15000"/>
                                  </p:stCondLst>
                                  <p:iterate type="lt">
                                    <p:tmPct val="0"/>
                                  </p:iterate>
                                  <p:childTnLst>
                                    <p:animEffect transition="out" filter="fade">
                                      <p:cBhvr>
                                        <p:cTn id="52" dur="500"/>
                                        <p:tgtEl>
                                          <p:spTgt spid="53"/>
                                        </p:tgtEl>
                                      </p:cBhvr>
                                    </p:animEffect>
                                    <p:set>
                                      <p:cBhvr>
                                        <p:cTn id="53" dur="1" fill="hold">
                                          <p:stCondLst>
                                            <p:cond delay="499"/>
                                          </p:stCondLst>
                                        </p:cTn>
                                        <p:tgtEl>
                                          <p:spTgt spid="53"/>
                                        </p:tgtEl>
                                        <p:attrNameLst>
                                          <p:attrName>style.visibility</p:attrName>
                                        </p:attrNameLst>
                                      </p:cBhvr>
                                      <p:to>
                                        <p:strVal val="hidden"/>
                                      </p:to>
                                    </p:set>
                                  </p:childTnLst>
                                </p:cTn>
                              </p:par>
                              <p:par>
                                <p:cTn id="54" presetID="10" presetClass="exit" presetSubtype="0" fill="hold" grpId="1" nodeType="withEffect">
                                  <p:stCondLst>
                                    <p:cond delay="15000"/>
                                  </p:stCondLst>
                                  <p:childTnLst>
                                    <p:animEffect transition="out" filter="fade">
                                      <p:cBhvr>
                                        <p:cTn id="55" dur="500"/>
                                        <p:tgtEl>
                                          <p:spTgt spid="57">
                                            <p:txEl>
                                              <p:pRg st="0" end="0"/>
                                            </p:txEl>
                                          </p:spTgt>
                                        </p:tgtEl>
                                      </p:cBhvr>
                                    </p:animEffect>
                                    <p:set>
                                      <p:cBhvr>
                                        <p:cTn id="56" dur="1" fill="hold">
                                          <p:stCondLst>
                                            <p:cond delay="499"/>
                                          </p:stCondLst>
                                        </p:cTn>
                                        <p:tgtEl>
                                          <p:spTgt spid="57">
                                            <p:txEl>
                                              <p:pRg st="0" end="0"/>
                                            </p:txEl>
                                          </p:spTgt>
                                        </p:tgtEl>
                                        <p:attrNameLst>
                                          <p:attrName>style.visibility</p:attrName>
                                        </p:attrNameLst>
                                      </p:cBhvr>
                                      <p:to>
                                        <p:strVal val="hidden"/>
                                      </p:to>
                                    </p:set>
                                  </p:childTnLst>
                                </p:cTn>
                              </p:par>
                              <p:par>
                                <p:cTn id="57" presetID="10" presetClass="exit" presetSubtype="0" fill="hold" grpId="1" nodeType="withEffect">
                                  <p:stCondLst>
                                    <p:cond delay="15000"/>
                                  </p:stCondLst>
                                  <p:childTnLst>
                                    <p:animEffect transition="out" filter="fade">
                                      <p:cBhvr>
                                        <p:cTn id="58" dur="500"/>
                                        <p:tgtEl>
                                          <p:spTgt spid="57">
                                            <p:txEl>
                                              <p:pRg st="1" end="1"/>
                                            </p:txEl>
                                          </p:spTgt>
                                        </p:tgtEl>
                                      </p:cBhvr>
                                    </p:animEffect>
                                    <p:set>
                                      <p:cBhvr>
                                        <p:cTn id="59" dur="1" fill="hold">
                                          <p:stCondLst>
                                            <p:cond delay="499"/>
                                          </p:stCondLst>
                                        </p:cTn>
                                        <p:tgtEl>
                                          <p:spTgt spid="57">
                                            <p:txEl>
                                              <p:pRg st="1" end="1"/>
                                            </p:txEl>
                                          </p:spTgt>
                                        </p:tgtEl>
                                        <p:attrNameLst>
                                          <p:attrName>style.visibility</p:attrName>
                                        </p:attrNameLst>
                                      </p:cBhvr>
                                      <p:to>
                                        <p:strVal val="hidden"/>
                                      </p:to>
                                    </p:set>
                                  </p:childTnLst>
                                </p:cTn>
                              </p:par>
                              <p:par>
                                <p:cTn id="60" presetID="10" presetClass="exit" presetSubtype="0" fill="hold" grpId="1" nodeType="withEffect">
                                  <p:stCondLst>
                                    <p:cond delay="15000"/>
                                  </p:stCondLst>
                                  <p:childTnLst>
                                    <p:animEffect transition="out" filter="fade">
                                      <p:cBhvr>
                                        <p:cTn id="61" dur="500"/>
                                        <p:tgtEl>
                                          <p:spTgt spid="57">
                                            <p:txEl>
                                              <p:pRg st="2" end="2"/>
                                            </p:txEl>
                                          </p:spTgt>
                                        </p:tgtEl>
                                      </p:cBhvr>
                                    </p:animEffect>
                                    <p:set>
                                      <p:cBhvr>
                                        <p:cTn id="62" dur="1" fill="hold">
                                          <p:stCondLst>
                                            <p:cond delay="499"/>
                                          </p:stCondLst>
                                        </p:cTn>
                                        <p:tgtEl>
                                          <p:spTgt spid="57">
                                            <p:txEl>
                                              <p:pRg st="2" end="2"/>
                                            </p:txEl>
                                          </p:spTgt>
                                        </p:tgtEl>
                                        <p:attrNameLst>
                                          <p:attrName>style.visibility</p:attrName>
                                        </p:attrNameLst>
                                      </p:cBhvr>
                                      <p:to>
                                        <p:strVal val="hidden"/>
                                      </p:to>
                                    </p:set>
                                  </p:childTnLst>
                                </p:cTn>
                              </p:par>
                              <p:par>
                                <p:cTn id="63" presetID="10" presetClass="exit" presetSubtype="0" fill="hold" grpId="1" nodeType="withEffect">
                                  <p:stCondLst>
                                    <p:cond delay="15000"/>
                                  </p:stCondLst>
                                  <p:childTnLst>
                                    <p:animEffect transition="out" filter="fade">
                                      <p:cBhvr>
                                        <p:cTn id="64" dur="500"/>
                                        <p:tgtEl>
                                          <p:spTgt spid="57">
                                            <p:txEl>
                                              <p:pRg st="3" end="3"/>
                                            </p:txEl>
                                          </p:spTgt>
                                        </p:tgtEl>
                                      </p:cBhvr>
                                    </p:animEffect>
                                    <p:set>
                                      <p:cBhvr>
                                        <p:cTn id="65" dur="1" fill="hold">
                                          <p:stCondLst>
                                            <p:cond delay="499"/>
                                          </p:stCondLst>
                                        </p:cTn>
                                        <p:tgtEl>
                                          <p:spTgt spid="57">
                                            <p:txEl>
                                              <p:pRg st="3" end="3"/>
                                            </p:txEl>
                                          </p:spTgt>
                                        </p:tgtEl>
                                        <p:attrNameLst>
                                          <p:attrName>style.visibility</p:attrName>
                                        </p:attrNameLst>
                                      </p:cBhvr>
                                      <p:to>
                                        <p:strVal val="hidden"/>
                                      </p:to>
                                    </p:set>
                                  </p:childTnLst>
                                </p:cTn>
                              </p:par>
                              <p:par>
                                <p:cTn id="66" presetID="10" presetClass="exit" presetSubtype="0" fill="hold" nodeType="withEffect">
                                  <p:stCondLst>
                                    <p:cond delay="15000"/>
                                  </p:stCondLst>
                                  <p:childTnLst>
                                    <p:animEffect transition="out" filter="fade">
                                      <p:cBhvr>
                                        <p:cTn id="67" dur="500"/>
                                        <p:tgtEl>
                                          <p:spTgt spid="55"/>
                                        </p:tgtEl>
                                      </p:cBhvr>
                                    </p:animEffect>
                                    <p:set>
                                      <p:cBhvr>
                                        <p:cTn id="68"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56" grpId="0" animBg="1"/>
      <p:bldP spid="56" grpId="1" animBg="1"/>
      <p:bldP spid="53" grpId="0"/>
      <p:bldP spid="53" grpId="1"/>
      <p:bldP spid="57" grpId="0" uiExpand="1" build="p"/>
      <p:bldP spid="57" grpI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794372" y="727135"/>
            <a:ext cx="4898216" cy="707886"/>
          </a:xfrm>
          <a:prstGeom prst="rect">
            <a:avLst/>
          </a:prstGeom>
          <a:noFill/>
        </p:spPr>
        <p:txBody>
          <a:bodyPr wrap="square" rtlCol="0">
            <a:spAutoFit/>
          </a:bodyPr>
          <a:lstStyle/>
          <a:p>
            <a:r>
              <a:rPr lang="en-IN" sz="4000" dirty="0">
                <a:latin typeface="Tenorite" panose="00000500000000000000" pitchFamily="2" charset="0"/>
              </a:rPr>
              <a:t>Literature Survey-04</a:t>
            </a:r>
          </a:p>
        </p:txBody>
      </p:sp>
      <p:pic>
        <p:nvPicPr>
          <p:cNvPr id="53" name="Picture 52">
            <a:extLst>
              <a:ext uri="{FF2B5EF4-FFF2-40B4-BE49-F238E27FC236}">
                <a16:creationId xmlns:a16="http://schemas.microsoft.com/office/drawing/2014/main" id="{DA4B41AB-5B01-4CCB-A27C-FBFEC85B165D}"/>
              </a:ext>
            </a:extLst>
          </p:cNvPr>
          <p:cNvPicPr>
            <a:picLocks noChangeAspect="1"/>
          </p:cNvPicPr>
          <p:nvPr/>
        </p:nvPicPr>
        <p:blipFill>
          <a:blip r:embed="rId4"/>
          <a:stretch>
            <a:fillRect/>
          </a:stretch>
        </p:blipFill>
        <p:spPr>
          <a:xfrm>
            <a:off x="2330823" y="1502534"/>
            <a:ext cx="7258501" cy="4780346"/>
          </a:xfrm>
          <a:prstGeom prst="rect">
            <a:avLst/>
          </a:prstGeom>
        </p:spPr>
      </p:pic>
    </p:spTree>
    <p:extLst>
      <p:ext uri="{BB962C8B-B14F-4D97-AF65-F5344CB8AC3E}">
        <p14:creationId xmlns:p14="http://schemas.microsoft.com/office/powerpoint/2010/main" val="248028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988109" y="890989"/>
            <a:ext cx="5143749" cy="707886"/>
          </a:xfrm>
          <a:prstGeom prst="rect">
            <a:avLst/>
          </a:prstGeom>
          <a:noFill/>
        </p:spPr>
        <p:txBody>
          <a:bodyPr wrap="square" rtlCol="0">
            <a:spAutoFit/>
          </a:bodyPr>
          <a:lstStyle/>
          <a:p>
            <a:r>
              <a:rPr lang="en-IN" sz="4000" dirty="0">
                <a:latin typeface="Tenorite" panose="00000500000000000000" pitchFamily="2" charset="0"/>
              </a:rPr>
              <a:t>Literature Survey-05</a:t>
            </a:r>
          </a:p>
        </p:txBody>
      </p:sp>
      <p:pic>
        <p:nvPicPr>
          <p:cNvPr id="5" name="Picture 4">
            <a:extLst>
              <a:ext uri="{FF2B5EF4-FFF2-40B4-BE49-F238E27FC236}">
                <a16:creationId xmlns:a16="http://schemas.microsoft.com/office/drawing/2014/main" id="{A3243E0C-600C-44FD-A030-EC31D11DC0EC}"/>
              </a:ext>
            </a:extLst>
          </p:cNvPr>
          <p:cNvPicPr>
            <a:picLocks noChangeAspect="1"/>
          </p:cNvPicPr>
          <p:nvPr/>
        </p:nvPicPr>
        <p:blipFill>
          <a:blip r:embed="rId4"/>
          <a:stretch>
            <a:fillRect/>
          </a:stretch>
        </p:blipFill>
        <p:spPr>
          <a:xfrm>
            <a:off x="2002885" y="1850211"/>
            <a:ext cx="7559695" cy="4122777"/>
          </a:xfrm>
          <a:prstGeom prst="rect">
            <a:avLst/>
          </a:prstGeom>
        </p:spPr>
      </p:pic>
    </p:spTree>
    <p:extLst>
      <p:ext uri="{BB962C8B-B14F-4D97-AF65-F5344CB8AC3E}">
        <p14:creationId xmlns:p14="http://schemas.microsoft.com/office/powerpoint/2010/main" val="14016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912906" y="676334"/>
            <a:ext cx="4249269" cy="707886"/>
          </a:xfrm>
          <a:prstGeom prst="rect">
            <a:avLst/>
          </a:prstGeom>
          <a:noFill/>
        </p:spPr>
        <p:txBody>
          <a:bodyPr wrap="square" rtlCol="0">
            <a:spAutoFit/>
          </a:bodyPr>
          <a:lstStyle/>
          <a:p>
            <a:r>
              <a:rPr lang="en-US" sz="4000" dirty="0">
                <a:latin typeface="Tenorite" panose="00000500000000000000" pitchFamily="2" charset="0"/>
              </a:rPr>
              <a:t>D</a:t>
            </a:r>
            <a:r>
              <a:rPr lang="en-IN" sz="4000" dirty="0">
                <a:latin typeface="Tenorite" panose="00000500000000000000" pitchFamily="2" charset="0"/>
              </a:rPr>
              <a:t>ataset</a:t>
            </a:r>
          </a:p>
        </p:txBody>
      </p:sp>
      <p:pic>
        <p:nvPicPr>
          <p:cNvPr id="53" name="Picture 52">
            <a:extLst>
              <a:ext uri="{FF2B5EF4-FFF2-40B4-BE49-F238E27FC236}">
                <a16:creationId xmlns:a16="http://schemas.microsoft.com/office/drawing/2014/main" id="{5250E03D-D4B6-471E-94EB-0C15F570915C}"/>
              </a:ext>
            </a:extLst>
          </p:cNvPr>
          <p:cNvPicPr>
            <a:picLocks noChangeAspect="1"/>
          </p:cNvPicPr>
          <p:nvPr/>
        </p:nvPicPr>
        <p:blipFill>
          <a:blip r:embed="rId4"/>
          <a:stretch>
            <a:fillRect/>
          </a:stretch>
        </p:blipFill>
        <p:spPr>
          <a:xfrm>
            <a:off x="2400831" y="1398133"/>
            <a:ext cx="7254869" cy="4892464"/>
          </a:xfrm>
          <a:prstGeom prst="rect">
            <a:avLst/>
          </a:prstGeom>
        </p:spPr>
      </p:pic>
    </p:spTree>
    <p:extLst>
      <p:ext uri="{BB962C8B-B14F-4D97-AF65-F5344CB8AC3E}">
        <p14:creationId xmlns:p14="http://schemas.microsoft.com/office/powerpoint/2010/main" val="409089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912906" y="685299"/>
            <a:ext cx="4249269" cy="707886"/>
          </a:xfrm>
          <a:prstGeom prst="rect">
            <a:avLst/>
          </a:prstGeom>
          <a:noFill/>
        </p:spPr>
        <p:txBody>
          <a:bodyPr wrap="square" rtlCol="0">
            <a:spAutoFit/>
          </a:bodyPr>
          <a:lstStyle/>
          <a:p>
            <a:r>
              <a:rPr lang="en-US" sz="4000" dirty="0">
                <a:latin typeface="Tenorite" panose="00000500000000000000" pitchFamily="2" charset="0"/>
              </a:rPr>
              <a:t>D</a:t>
            </a:r>
            <a:r>
              <a:rPr lang="en-IN" sz="4000" dirty="0">
                <a:latin typeface="Tenorite" panose="00000500000000000000" pitchFamily="2" charset="0"/>
              </a:rPr>
              <a:t>ataset</a:t>
            </a:r>
          </a:p>
        </p:txBody>
      </p:sp>
      <p:pic>
        <p:nvPicPr>
          <p:cNvPr id="5" name="Picture 4">
            <a:extLst>
              <a:ext uri="{FF2B5EF4-FFF2-40B4-BE49-F238E27FC236}">
                <a16:creationId xmlns:a16="http://schemas.microsoft.com/office/drawing/2014/main" id="{86E9C902-C591-4242-9DB5-EA837BB4B3D1}"/>
              </a:ext>
            </a:extLst>
          </p:cNvPr>
          <p:cNvPicPr>
            <a:picLocks noChangeAspect="1"/>
          </p:cNvPicPr>
          <p:nvPr/>
        </p:nvPicPr>
        <p:blipFill>
          <a:blip r:embed="rId4"/>
          <a:stretch>
            <a:fillRect/>
          </a:stretch>
        </p:blipFill>
        <p:spPr>
          <a:xfrm>
            <a:off x="2307698" y="1397640"/>
            <a:ext cx="7254869" cy="4740051"/>
          </a:xfrm>
          <a:prstGeom prst="rect">
            <a:avLst/>
          </a:prstGeom>
        </p:spPr>
      </p:pic>
    </p:spTree>
    <p:extLst>
      <p:ext uri="{BB962C8B-B14F-4D97-AF65-F5344CB8AC3E}">
        <p14:creationId xmlns:p14="http://schemas.microsoft.com/office/powerpoint/2010/main" val="274506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912906" y="685299"/>
            <a:ext cx="4249269" cy="707886"/>
          </a:xfrm>
          <a:prstGeom prst="rect">
            <a:avLst/>
          </a:prstGeom>
          <a:noFill/>
        </p:spPr>
        <p:txBody>
          <a:bodyPr wrap="square" rtlCol="0">
            <a:spAutoFit/>
          </a:bodyPr>
          <a:lstStyle/>
          <a:p>
            <a:r>
              <a:rPr lang="en-US" sz="4000" dirty="0">
                <a:latin typeface="Tenorite" panose="00000500000000000000" pitchFamily="2" charset="0"/>
              </a:rPr>
              <a:t>D</a:t>
            </a:r>
            <a:r>
              <a:rPr lang="en-IN" sz="4000" dirty="0">
                <a:latin typeface="Tenorite" panose="00000500000000000000" pitchFamily="2" charset="0"/>
              </a:rPr>
              <a:t>ataset</a:t>
            </a:r>
          </a:p>
        </p:txBody>
      </p:sp>
      <p:pic>
        <p:nvPicPr>
          <p:cNvPr id="5" name="Picture 4">
            <a:extLst>
              <a:ext uri="{FF2B5EF4-FFF2-40B4-BE49-F238E27FC236}">
                <a16:creationId xmlns:a16="http://schemas.microsoft.com/office/drawing/2014/main" id="{C09EF9B2-911E-4351-87D6-3F6CBB5AB306}"/>
              </a:ext>
            </a:extLst>
          </p:cNvPr>
          <p:cNvPicPr>
            <a:picLocks noChangeAspect="1"/>
          </p:cNvPicPr>
          <p:nvPr/>
        </p:nvPicPr>
        <p:blipFill>
          <a:blip r:embed="rId4"/>
          <a:stretch>
            <a:fillRect/>
          </a:stretch>
        </p:blipFill>
        <p:spPr>
          <a:xfrm>
            <a:off x="2841812" y="1480973"/>
            <a:ext cx="6741459" cy="4788967"/>
          </a:xfrm>
          <a:prstGeom prst="rect">
            <a:avLst/>
          </a:prstGeom>
        </p:spPr>
      </p:pic>
    </p:spTree>
    <p:extLst>
      <p:ext uri="{BB962C8B-B14F-4D97-AF65-F5344CB8AC3E}">
        <p14:creationId xmlns:p14="http://schemas.microsoft.com/office/powerpoint/2010/main" val="356127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sp>
        <p:nvSpPr>
          <p:cNvPr id="2" name="TextBox 1">
            <a:extLst>
              <a:ext uri="{FF2B5EF4-FFF2-40B4-BE49-F238E27FC236}">
                <a16:creationId xmlns:a16="http://schemas.microsoft.com/office/drawing/2014/main" id="{34348F61-5E38-4F9C-9985-415E987FE109}"/>
              </a:ext>
            </a:extLst>
          </p:cNvPr>
          <p:cNvSpPr txBox="1"/>
          <p:nvPr/>
        </p:nvSpPr>
        <p:spPr>
          <a:xfrm>
            <a:off x="896471" y="681318"/>
            <a:ext cx="3998259" cy="707886"/>
          </a:xfrm>
          <a:prstGeom prst="rect">
            <a:avLst/>
          </a:prstGeom>
          <a:noFill/>
        </p:spPr>
        <p:txBody>
          <a:bodyPr wrap="square" rtlCol="0">
            <a:spAutoFit/>
          </a:bodyPr>
          <a:lstStyle/>
          <a:p>
            <a:r>
              <a:rPr lang="en-US" sz="4000" dirty="0">
                <a:latin typeface="Tenorite" panose="00000500000000000000" pitchFamily="2" charset="0"/>
              </a:rPr>
              <a:t>Flow Diagram</a:t>
            </a:r>
            <a:endParaRPr lang="en-IN" sz="4000" dirty="0">
              <a:latin typeface="Tenorite" panose="00000500000000000000" pitchFamily="2" charset="0"/>
            </a:endParaRPr>
          </a:p>
        </p:txBody>
      </p:sp>
      <p:pic>
        <p:nvPicPr>
          <p:cNvPr id="5" name="Picture 4">
            <a:extLst>
              <a:ext uri="{FF2B5EF4-FFF2-40B4-BE49-F238E27FC236}">
                <a16:creationId xmlns:a16="http://schemas.microsoft.com/office/drawing/2014/main" id="{BA20007E-3F77-4961-9789-A2B968155A73}"/>
              </a:ext>
            </a:extLst>
          </p:cNvPr>
          <p:cNvPicPr>
            <a:picLocks noChangeAspect="1"/>
          </p:cNvPicPr>
          <p:nvPr/>
        </p:nvPicPr>
        <p:blipFill>
          <a:blip r:embed="rId3"/>
          <a:stretch>
            <a:fillRect/>
          </a:stretch>
        </p:blipFill>
        <p:spPr>
          <a:xfrm>
            <a:off x="2079812" y="1892066"/>
            <a:ext cx="7858257" cy="3899134"/>
          </a:xfrm>
          <a:prstGeom prst="rect">
            <a:avLst/>
          </a:prstGeom>
        </p:spPr>
      </p:pic>
    </p:spTree>
    <p:extLst>
      <p:ext uri="{BB962C8B-B14F-4D97-AF65-F5344CB8AC3E}">
        <p14:creationId xmlns:p14="http://schemas.microsoft.com/office/powerpoint/2010/main" val="316910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878542" y="645457"/>
            <a:ext cx="10085285" cy="1323439"/>
          </a:xfrm>
          <a:prstGeom prst="rect">
            <a:avLst/>
          </a:prstGeom>
          <a:noFill/>
        </p:spPr>
        <p:txBody>
          <a:bodyPr wrap="square" rtlCol="0">
            <a:spAutoFit/>
          </a:bodyPr>
          <a:lstStyle/>
          <a:p>
            <a:r>
              <a:rPr lang="en-US" sz="4000" dirty="0">
                <a:latin typeface="Tenorite" panose="00000500000000000000" pitchFamily="2" charset="0"/>
              </a:rPr>
              <a:t>Preprocessing code</a:t>
            </a:r>
          </a:p>
          <a:p>
            <a:r>
              <a:rPr lang="en-US" sz="4000" dirty="0">
                <a:latin typeface="Tenorite" panose="00000500000000000000" pitchFamily="2" charset="0"/>
              </a:rPr>
              <a:t> </a:t>
            </a:r>
            <a:endParaRPr lang="en-IN" sz="4000" dirty="0">
              <a:latin typeface="Tenorite" panose="00000500000000000000" pitchFamily="2" charset="0"/>
            </a:endParaRPr>
          </a:p>
        </p:txBody>
      </p:sp>
      <p:pic>
        <p:nvPicPr>
          <p:cNvPr id="53" name="Picture 52">
            <a:extLst>
              <a:ext uri="{FF2B5EF4-FFF2-40B4-BE49-F238E27FC236}">
                <a16:creationId xmlns:a16="http://schemas.microsoft.com/office/drawing/2014/main" id="{73550913-5DF1-4455-BB12-F18D44DA01C3}"/>
              </a:ext>
            </a:extLst>
          </p:cNvPr>
          <p:cNvPicPr>
            <a:picLocks noChangeAspect="1"/>
          </p:cNvPicPr>
          <p:nvPr/>
        </p:nvPicPr>
        <p:blipFill>
          <a:blip r:embed="rId3"/>
          <a:stretch>
            <a:fillRect/>
          </a:stretch>
        </p:blipFill>
        <p:spPr>
          <a:xfrm>
            <a:off x="2149937" y="1423643"/>
            <a:ext cx="6778910" cy="4950136"/>
          </a:xfrm>
          <a:prstGeom prst="rect">
            <a:avLst/>
          </a:prstGeom>
        </p:spPr>
      </p:pic>
    </p:spTree>
    <p:extLst>
      <p:ext uri="{BB962C8B-B14F-4D97-AF65-F5344CB8AC3E}">
        <p14:creationId xmlns:p14="http://schemas.microsoft.com/office/powerpoint/2010/main" val="273663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pic>
        <p:nvPicPr>
          <p:cNvPr id="54" name="Picture 53">
            <a:extLst>
              <a:ext uri="{FF2B5EF4-FFF2-40B4-BE49-F238E27FC236}">
                <a16:creationId xmlns:a16="http://schemas.microsoft.com/office/drawing/2014/main" id="{6A4EBA18-E625-4F0B-AAE9-2A108680D018}"/>
              </a:ext>
            </a:extLst>
          </p:cNvPr>
          <p:cNvPicPr>
            <a:picLocks noChangeAspect="1"/>
          </p:cNvPicPr>
          <p:nvPr/>
        </p:nvPicPr>
        <p:blipFill>
          <a:blip r:embed="rId3"/>
          <a:stretch>
            <a:fillRect/>
          </a:stretch>
        </p:blipFill>
        <p:spPr>
          <a:xfrm>
            <a:off x="1367136" y="492814"/>
            <a:ext cx="9381548" cy="5629397"/>
          </a:xfrm>
          <a:prstGeom prst="rect">
            <a:avLst/>
          </a:prstGeom>
        </p:spPr>
      </p:pic>
    </p:spTree>
    <p:extLst>
      <p:ext uri="{BB962C8B-B14F-4D97-AF65-F5344CB8AC3E}">
        <p14:creationId xmlns:p14="http://schemas.microsoft.com/office/powerpoint/2010/main" val="215654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pic>
        <p:nvPicPr>
          <p:cNvPr id="53" name="Picture 52">
            <a:extLst>
              <a:ext uri="{FF2B5EF4-FFF2-40B4-BE49-F238E27FC236}">
                <a16:creationId xmlns:a16="http://schemas.microsoft.com/office/drawing/2014/main" id="{857E268B-8DB1-4ED3-9AEA-2C429B13D556}"/>
              </a:ext>
            </a:extLst>
          </p:cNvPr>
          <p:cNvPicPr>
            <a:picLocks noChangeAspect="1"/>
          </p:cNvPicPr>
          <p:nvPr/>
        </p:nvPicPr>
        <p:blipFill>
          <a:blip r:embed="rId3"/>
          <a:stretch>
            <a:fillRect/>
          </a:stretch>
        </p:blipFill>
        <p:spPr>
          <a:xfrm>
            <a:off x="822761" y="1393265"/>
            <a:ext cx="10750674" cy="4089398"/>
          </a:xfrm>
          <a:prstGeom prst="rect">
            <a:avLst/>
          </a:prstGeom>
          <a:ln>
            <a:noFill/>
          </a:ln>
        </p:spPr>
      </p:pic>
    </p:spTree>
    <p:extLst>
      <p:ext uri="{BB962C8B-B14F-4D97-AF65-F5344CB8AC3E}">
        <p14:creationId xmlns:p14="http://schemas.microsoft.com/office/powerpoint/2010/main" val="52823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pic>
        <p:nvPicPr>
          <p:cNvPr id="54" name="Picture 53">
            <a:extLst>
              <a:ext uri="{FF2B5EF4-FFF2-40B4-BE49-F238E27FC236}">
                <a16:creationId xmlns:a16="http://schemas.microsoft.com/office/drawing/2014/main" id="{4D4CE565-1D88-4664-8D94-FD12568BE601}"/>
              </a:ext>
            </a:extLst>
          </p:cNvPr>
          <p:cNvPicPr>
            <a:picLocks noChangeAspect="1"/>
          </p:cNvPicPr>
          <p:nvPr/>
        </p:nvPicPr>
        <p:blipFill>
          <a:blip r:embed="rId3"/>
          <a:stretch>
            <a:fillRect/>
          </a:stretch>
        </p:blipFill>
        <p:spPr>
          <a:xfrm>
            <a:off x="1067158" y="654424"/>
            <a:ext cx="10121454" cy="5396753"/>
          </a:xfrm>
          <a:prstGeom prst="rect">
            <a:avLst/>
          </a:prstGeom>
        </p:spPr>
      </p:pic>
    </p:spTree>
    <p:extLst>
      <p:ext uri="{BB962C8B-B14F-4D97-AF65-F5344CB8AC3E}">
        <p14:creationId xmlns:p14="http://schemas.microsoft.com/office/powerpoint/2010/main" val="357223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62" name="TextBox 61">
            <a:extLst>
              <a:ext uri="{FF2B5EF4-FFF2-40B4-BE49-F238E27FC236}">
                <a16:creationId xmlns:a16="http://schemas.microsoft.com/office/drawing/2014/main" id="{C0023778-3255-45ED-9AE0-D113B3A18DC1}"/>
              </a:ext>
            </a:extLst>
          </p:cNvPr>
          <p:cNvSpPr txBox="1"/>
          <p:nvPr/>
        </p:nvSpPr>
        <p:spPr>
          <a:xfrm>
            <a:off x="1057835" y="923364"/>
            <a:ext cx="4312024" cy="707886"/>
          </a:xfrm>
          <a:prstGeom prst="rect">
            <a:avLst/>
          </a:prstGeom>
          <a:noFill/>
        </p:spPr>
        <p:txBody>
          <a:bodyPr wrap="square" rtlCol="0">
            <a:spAutoFit/>
          </a:bodyPr>
          <a:lstStyle/>
          <a:p>
            <a:r>
              <a:rPr lang="en-US" sz="4000" dirty="0">
                <a:latin typeface="Tenorite" panose="00000500000000000000" pitchFamily="2" charset="0"/>
              </a:rPr>
              <a:t>Table Of Contents</a:t>
            </a:r>
            <a:endParaRPr lang="en-IN" sz="4000" dirty="0">
              <a:latin typeface="Tenorite" panose="00000500000000000000" pitchFamily="2" charset="0"/>
            </a:endParaRPr>
          </a:p>
        </p:txBody>
      </p:sp>
      <p:sp>
        <p:nvSpPr>
          <p:cNvPr id="63" name="TextBox 62">
            <a:extLst>
              <a:ext uri="{FF2B5EF4-FFF2-40B4-BE49-F238E27FC236}">
                <a16:creationId xmlns:a16="http://schemas.microsoft.com/office/drawing/2014/main" id="{C86254EF-1BAA-441F-BEE6-204CC2274B89}"/>
              </a:ext>
            </a:extLst>
          </p:cNvPr>
          <p:cNvSpPr txBox="1"/>
          <p:nvPr/>
        </p:nvSpPr>
        <p:spPr>
          <a:xfrm>
            <a:off x="1377130" y="1858142"/>
            <a:ext cx="916023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Introduction</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Problem statement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Motivation</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Objective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Literature Survey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Dataset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Flow Diagram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Pre-Processing</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Models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Conclusion</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References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08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pic>
        <p:nvPicPr>
          <p:cNvPr id="53" name="Picture 52">
            <a:extLst>
              <a:ext uri="{FF2B5EF4-FFF2-40B4-BE49-F238E27FC236}">
                <a16:creationId xmlns:a16="http://schemas.microsoft.com/office/drawing/2014/main" id="{6C159AA9-50E8-4B88-848E-658256E7C6D7}"/>
              </a:ext>
            </a:extLst>
          </p:cNvPr>
          <p:cNvPicPr>
            <a:picLocks noChangeAspect="1"/>
          </p:cNvPicPr>
          <p:nvPr/>
        </p:nvPicPr>
        <p:blipFill>
          <a:blip r:embed="rId3"/>
          <a:stretch>
            <a:fillRect/>
          </a:stretch>
        </p:blipFill>
        <p:spPr>
          <a:xfrm>
            <a:off x="602129" y="1111509"/>
            <a:ext cx="11023600" cy="4545335"/>
          </a:xfrm>
          <a:prstGeom prst="rect">
            <a:avLst/>
          </a:prstGeom>
        </p:spPr>
      </p:pic>
    </p:spTree>
    <p:extLst>
      <p:ext uri="{BB962C8B-B14F-4D97-AF65-F5344CB8AC3E}">
        <p14:creationId xmlns:p14="http://schemas.microsoft.com/office/powerpoint/2010/main" val="44208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pic>
        <p:nvPicPr>
          <p:cNvPr id="54" name="Picture 53">
            <a:extLst>
              <a:ext uri="{FF2B5EF4-FFF2-40B4-BE49-F238E27FC236}">
                <a16:creationId xmlns:a16="http://schemas.microsoft.com/office/drawing/2014/main" id="{068FA8E6-A43E-48A6-9F70-447D9141ABF5}"/>
              </a:ext>
            </a:extLst>
          </p:cNvPr>
          <p:cNvPicPr>
            <a:picLocks noChangeAspect="1"/>
          </p:cNvPicPr>
          <p:nvPr/>
        </p:nvPicPr>
        <p:blipFill>
          <a:blip r:embed="rId3"/>
          <a:stretch>
            <a:fillRect/>
          </a:stretch>
        </p:blipFill>
        <p:spPr>
          <a:xfrm>
            <a:off x="642470" y="792899"/>
            <a:ext cx="10871200" cy="5021190"/>
          </a:xfrm>
          <a:prstGeom prst="rect">
            <a:avLst/>
          </a:prstGeom>
        </p:spPr>
      </p:pic>
    </p:spTree>
    <p:extLst>
      <p:ext uri="{BB962C8B-B14F-4D97-AF65-F5344CB8AC3E}">
        <p14:creationId xmlns:p14="http://schemas.microsoft.com/office/powerpoint/2010/main" val="154770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pic>
        <p:nvPicPr>
          <p:cNvPr id="53" name="Picture 52">
            <a:extLst>
              <a:ext uri="{FF2B5EF4-FFF2-40B4-BE49-F238E27FC236}">
                <a16:creationId xmlns:a16="http://schemas.microsoft.com/office/drawing/2014/main" id="{CFBDABAD-8F03-4EAA-94FA-503E39C7DA83}"/>
              </a:ext>
            </a:extLst>
          </p:cNvPr>
          <p:cNvPicPr>
            <a:picLocks noChangeAspect="1"/>
          </p:cNvPicPr>
          <p:nvPr/>
        </p:nvPicPr>
        <p:blipFill>
          <a:blip r:embed="rId3"/>
          <a:stretch>
            <a:fillRect/>
          </a:stretch>
        </p:blipFill>
        <p:spPr>
          <a:xfrm>
            <a:off x="2572871" y="522351"/>
            <a:ext cx="6257364" cy="5799308"/>
          </a:xfrm>
          <a:prstGeom prst="rect">
            <a:avLst/>
          </a:prstGeom>
        </p:spPr>
      </p:pic>
    </p:spTree>
    <p:extLst>
      <p:ext uri="{BB962C8B-B14F-4D97-AF65-F5344CB8AC3E}">
        <p14:creationId xmlns:p14="http://schemas.microsoft.com/office/powerpoint/2010/main" val="155105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pic>
        <p:nvPicPr>
          <p:cNvPr id="56" name="Picture 55">
            <a:extLst>
              <a:ext uri="{FF2B5EF4-FFF2-40B4-BE49-F238E27FC236}">
                <a16:creationId xmlns:a16="http://schemas.microsoft.com/office/drawing/2014/main" id="{A2E892A5-8C84-472F-BE97-E6A4973B236C}"/>
              </a:ext>
            </a:extLst>
          </p:cNvPr>
          <p:cNvPicPr>
            <a:picLocks noChangeAspect="1"/>
          </p:cNvPicPr>
          <p:nvPr/>
        </p:nvPicPr>
        <p:blipFill>
          <a:blip r:embed="rId3"/>
          <a:stretch>
            <a:fillRect/>
          </a:stretch>
        </p:blipFill>
        <p:spPr>
          <a:xfrm>
            <a:off x="568960" y="782068"/>
            <a:ext cx="11054080" cy="5132499"/>
          </a:xfrm>
          <a:prstGeom prst="rect">
            <a:avLst/>
          </a:prstGeom>
        </p:spPr>
      </p:pic>
    </p:spTree>
    <p:extLst>
      <p:ext uri="{BB962C8B-B14F-4D97-AF65-F5344CB8AC3E}">
        <p14:creationId xmlns:p14="http://schemas.microsoft.com/office/powerpoint/2010/main" val="58704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pic>
        <p:nvPicPr>
          <p:cNvPr id="53" name="Picture 52">
            <a:extLst>
              <a:ext uri="{FF2B5EF4-FFF2-40B4-BE49-F238E27FC236}">
                <a16:creationId xmlns:a16="http://schemas.microsoft.com/office/drawing/2014/main" id="{1E320BC0-A9F6-402F-AF22-355714F9B782}"/>
              </a:ext>
            </a:extLst>
          </p:cNvPr>
          <p:cNvPicPr>
            <a:picLocks noChangeAspect="1"/>
          </p:cNvPicPr>
          <p:nvPr/>
        </p:nvPicPr>
        <p:blipFill>
          <a:blip r:embed="rId3"/>
          <a:stretch>
            <a:fillRect/>
          </a:stretch>
        </p:blipFill>
        <p:spPr>
          <a:xfrm>
            <a:off x="1160714" y="635613"/>
            <a:ext cx="9516250" cy="5385396"/>
          </a:xfrm>
          <a:prstGeom prst="rect">
            <a:avLst/>
          </a:prstGeom>
        </p:spPr>
      </p:pic>
    </p:spTree>
    <p:extLst>
      <p:ext uri="{BB962C8B-B14F-4D97-AF65-F5344CB8AC3E}">
        <p14:creationId xmlns:p14="http://schemas.microsoft.com/office/powerpoint/2010/main" val="154635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pic>
        <p:nvPicPr>
          <p:cNvPr id="54" name="Picture 53">
            <a:extLst>
              <a:ext uri="{FF2B5EF4-FFF2-40B4-BE49-F238E27FC236}">
                <a16:creationId xmlns:a16="http://schemas.microsoft.com/office/drawing/2014/main" id="{229E5E04-7A95-4A8C-BAA4-78AEE6BC8786}"/>
              </a:ext>
            </a:extLst>
          </p:cNvPr>
          <p:cNvPicPr>
            <a:picLocks noChangeAspect="1"/>
          </p:cNvPicPr>
          <p:nvPr/>
        </p:nvPicPr>
        <p:blipFill>
          <a:blip r:embed="rId3"/>
          <a:stretch>
            <a:fillRect/>
          </a:stretch>
        </p:blipFill>
        <p:spPr>
          <a:xfrm>
            <a:off x="1072254" y="1220846"/>
            <a:ext cx="10155067" cy="4505954"/>
          </a:xfrm>
          <a:prstGeom prst="rect">
            <a:avLst/>
          </a:prstGeom>
        </p:spPr>
      </p:pic>
    </p:spTree>
    <p:extLst>
      <p:ext uri="{BB962C8B-B14F-4D97-AF65-F5344CB8AC3E}">
        <p14:creationId xmlns:p14="http://schemas.microsoft.com/office/powerpoint/2010/main" val="154222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2"/>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3603813" y="582703"/>
            <a:ext cx="4769223" cy="707886"/>
          </a:xfrm>
          <a:prstGeom prst="rect">
            <a:avLst/>
          </a:prstGeom>
          <a:noFill/>
        </p:spPr>
        <p:txBody>
          <a:bodyPr wrap="square" rtlCol="0">
            <a:spAutoFit/>
          </a:bodyPr>
          <a:lstStyle/>
          <a:p>
            <a:r>
              <a:rPr lang="en-US" sz="4000" dirty="0">
                <a:latin typeface="Tenorite" panose="00000500000000000000" pitchFamily="2" charset="0"/>
              </a:rPr>
              <a:t>Selected Model</a:t>
            </a:r>
            <a:endParaRPr lang="en-IN" sz="4000" dirty="0">
              <a:latin typeface="Tenorite" panose="00000500000000000000" pitchFamily="2" charset="0"/>
            </a:endParaRPr>
          </a:p>
        </p:txBody>
      </p:sp>
      <p:sp>
        <p:nvSpPr>
          <p:cNvPr id="58" name="TextBox 57">
            <a:extLst>
              <a:ext uri="{FF2B5EF4-FFF2-40B4-BE49-F238E27FC236}">
                <a16:creationId xmlns:a16="http://schemas.microsoft.com/office/drawing/2014/main" id="{00931842-A2C0-4EA1-AB66-501F4236E76B}"/>
              </a:ext>
            </a:extLst>
          </p:cNvPr>
          <p:cNvSpPr txBox="1"/>
          <p:nvPr/>
        </p:nvSpPr>
        <p:spPr>
          <a:xfrm>
            <a:off x="833717" y="1380565"/>
            <a:ext cx="10596283" cy="1008225"/>
          </a:xfrm>
          <a:prstGeom prst="rect">
            <a:avLst/>
          </a:prstGeom>
          <a:noFill/>
        </p:spPr>
        <p:txBody>
          <a:bodyPr wrap="square">
            <a:spAutoFit/>
          </a:bodyPr>
          <a:lstStyle/>
          <a:p>
            <a:pPr>
              <a:lnSpc>
                <a:spcPct val="200000"/>
              </a:lnSpc>
            </a:pPr>
            <a:r>
              <a:rPr lang="en-US" sz="1600" dirty="0"/>
              <a:t>A two-stage end-to-end method, we will first introduce our video enhancement network STVEN. then introduce the rPPG signal recovery network rPPGNet</a:t>
            </a:r>
            <a:endParaRPr lang="en-IN" sz="1600" dirty="0"/>
          </a:p>
        </p:txBody>
      </p:sp>
      <p:sp>
        <p:nvSpPr>
          <p:cNvPr id="60" name="TextBox 59">
            <a:extLst>
              <a:ext uri="{FF2B5EF4-FFF2-40B4-BE49-F238E27FC236}">
                <a16:creationId xmlns:a16="http://schemas.microsoft.com/office/drawing/2014/main" id="{78D5F328-019B-4E11-9B5A-C114BC45FB1B}"/>
              </a:ext>
            </a:extLst>
          </p:cNvPr>
          <p:cNvSpPr txBox="1"/>
          <p:nvPr/>
        </p:nvSpPr>
        <p:spPr>
          <a:xfrm>
            <a:off x="4114800" y="2446474"/>
            <a:ext cx="6239434" cy="400110"/>
          </a:xfrm>
          <a:prstGeom prst="rect">
            <a:avLst/>
          </a:prstGeom>
          <a:noFill/>
        </p:spPr>
        <p:txBody>
          <a:bodyPr wrap="square">
            <a:spAutoFit/>
          </a:bodyPr>
          <a:lstStyle/>
          <a:p>
            <a:r>
              <a:rPr lang="en-IN" sz="2000" b="1" dirty="0">
                <a:latin typeface="Tenorite" panose="00000500000000000000" pitchFamily="2" charset="0"/>
              </a:rPr>
              <a:t>STVEN-rPPGNet </a:t>
            </a:r>
          </a:p>
        </p:txBody>
      </p:sp>
      <p:sp>
        <p:nvSpPr>
          <p:cNvPr id="63" name="TextBox 62">
            <a:extLst>
              <a:ext uri="{FF2B5EF4-FFF2-40B4-BE49-F238E27FC236}">
                <a16:creationId xmlns:a16="http://schemas.microsoft.com/office/drawing/2014/main" id="{A02A4CC8-5CF8-4E9C-840F-545A534B8776}"/>
              </a:ext>
            </a:extLst>
          </p:cNvPr>
          <p:cNvSpPr txBox="1"/>
          <p:nvPr/>
        </p:nvSpPr>
        <p:spPr>
          <a:xfrm>
            <a:off x="636495" y="2859741"/>
            <a:ext cx="11170023" cy="2974597"/>
          </a:xfrm>
          <a:prstGeom prst="rect">
            <a:avLst/>
          </a:prstGeom>
          <a:noFill/>
        </p:spPr>
        <p:txBody>
          <a:bodyPr wrap="square" rtlCol="0">
            <a:spAutoFit/>
          </a:bodyPr>
          <a:lstStyle/>
          <a:p>
            <a:pPr>
              <a:lnSpc>
                <a:spcPct val="200000"/>
              </a:lnSpc>
            </a:pPr>
            <a:r>
              <a:rPr lang="en-US" sz="1600" dirty="0">
                <a:latin typeface="Tenorite" panose="00000500000000000000" pitchFamily="2" charset="0"/>
              </a:rPr>
              <a:t>This deep learning-based method considers low-resolution input video clips to measure the heart rate. Its training occurs in two stages. The first stage involves a video enhancement network (called STVEN) whose output corresponds to spatially enhanced videos. The second stage involves a measurement network (called rPPGNet) whose output provides the heart rate. The measurement network rPPGNet is formed using a spatiotemporal convolutional network, a skin-based attention module, and a partition constraint module. The skin-based attention module selects skin regions. The partition constraint module enables an improved representation of the rPPG signal. </a:t>
            </a:r>
            <a:endParaRPr lang="en-IN" sz="1600" dirty="0">
              <a:latin typeface="Tenorite" panose="00000500000000000000" pitchFamily="2" charset="0"/>
            </a:endParaRPr>
          </a:p>
        </p:txBody>
      </p:sp>
    </p:spTree>
    <p:extLst>
      <p:ext uri="{BB962C8B-B14F-4D97-AF65-F5344CB8AC3E}">
        <p14:creationId xmlns:p14="http://schemas.microsoft.com/office/powerpoint/2010/main" val="383979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pic>
        <p:nvPicPr>
          <p:cNvPr id="4" name="Picture 3">
            <a:extLst>
              <a:ext uri="{FF2B5EF4-FFF2-40B4-BE49-F238E27FC236}">
                <a16:creationId xmlns:a16="http://schemas.microsoft.com/office/drawing/2014/main" id="{AF6ED0AB-9690-4BF1-B939-07AB39EC4E30}"/>
              </a:ext>
            </a:extLst>
          </p:cNvPr>
          <p:cNvPicPr>
            <a:picLocks noChangeAspect="1"/>
          </p:cNvPicPr>
          <p:nvPr/>
        </p:nvPicPr>
        <p:blipFill>
          <a:blip r:embed="rId4"/>
          <a:stretch>
            <a:fillRect/>
          </a:stretch>
        </p:blipFill>
        <p:spPr>
          <a:xfrm>
            <a:off x="2399784" y="464017"/>
            <a:ext cx="6295982" cy="2830696"/>
          </a:xfrm>
          <a:prstGeom prst="rect">
            <a:avLst/>
          </a:prstGeom>
        </p:spPr>
      </p:pic>
      <p:sp>
        <p:nvSpPr>
          <p:cNvPr id="56" name="TextBox 55">
            <a:extLst>
              <a:ext uri="{FF2B5EF4-FFF2-40B4-BE49-F238E27FC236}">
                <a16:creationId xmlns:a16="http://schemas.microsoft.com/office/drawing/2014/main" id="{6E75B8CE-6D73-4A41-AB92-427725C33A97}"/>
              </a:ext>
            </a:extLst>
          </p:cNvPr>
          <p:cNvSpPr txBox="1"/>
          <p:nvPr/>
        </p:nvSpPr>
        <p:spPr>
          <a:xfrm>
            <a:off x="1033180" y="3541531"/>
            <a:ext cx="9903760" cy="263873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600" dirty="0">
                <a:latin typeface="Tenorite" panose="00000500000000000000" pitchFamily="2" charset="0"/>
              </a:rPr>
              <a:t>The STVEN, which is a video-to-video translation generator aided with fine-grained learning, is the first video compression enhancement network to boost rPPG measurement on highly compressed videos.</a:t>
            </a:r>
          </a:p>
          <a:p>
            <a:pPr marL="285750" indent="-285750">
              <a:lnSpc>
                <a:spcPct val="150000"/>
              </a:lnSpc>
              <a:buFont typeface="Wingdings" panose="05000000000000000000" pitchFamily="2" charset="2"/>
              <a:buChar char="q"/>
            </a:pPr>
            <a:r>
              <a:rPr lang="en-US" sz="1600" dirty="0">
                <a:latin typeface="Tenorite" panose="00000500000000000000" pitchFamily="2" charset="0"/>
              </a:rPr>
              <a:t>The rPPGNet, featured with a skin-based attention module and partition constraints, can measure accurately at both HR and HRV levels.</a:t>
            </a:r>
          </a:p>
          <a:p>
            <a:pPr marL="285750" indent="-285750">
              <a:lnSpc>
                <a:spcPct val="150000"/>
              </a:lnSpc>
              <a:buFont typeface="Wingdings" panose="05000000000000000000" pitchFamily="2" charset="2"/>
              <a:buChar char="q"/>
            </a:pPr>
            <a:r>
              <a:rPr lang="en-US" sz="1600" dirty="0">
                <a:latin typeface="Tenorite" panose="00000500000000000000" pitchFamily="2" charset="0"/>
              </a:rPr>
              <a:t>We want to conduct the cross-dataset test and show that the STVEN can generalize well to enhance unseen, highly compressed facial videos for robust rPPG measurement, which implies promising potential in real-world applications. </a:t>
            </a:r>
            <a:endParaRPr lang="en-IN" sz="1600" dirty="0">
              <a:latin typeface="Tenorite" panose="00000500000000000000" pitchFamily="2" charset="0"/>
            </a:endParaRPr>
          </a:p>
        </p:txBody>
      </p:sp>
    </p:spTree>
    <p:extLst>
      <p:ext uri="{BB962C8B-B14F-4D97-AF65-F5344CB8AC3E}">
        <p14:creationId xmlns:p14="http://schemas.microsoft.com/office/powerpoint/2010/main" val="181544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69"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2" name="TextBox 1">
            <a:extLst>
              <a:ext uri="{FF2B5EF4-FFF2-40B4-BE49-F238E27FC236}">
                <a16:creationId xmlns:a16="http://schemas.microsoft.com/office/drawing/2014/main" id="{A9A95164-CA40-40E1-9856-6B5DFC7BDF90}"/>
              </a:ext>
            </a:extLst>
          </p:cNvPr>
          <p:cNvSpPr txBox="1"/>
          <p:nvPr/>
        </p:nvSpPr>
        <p:spPr>
          <a:xfrm>
            <a:off x="1183343" y="2155512"/>
            <a:ext cx="9772524" cy="2482154"/>
          </a:xfrm>
          <a:prstGeom prst="rect">
            <a:avLst/>
          </a:prstGeom>
          <a:noFill/>
        </p:spPr>
        <p:txBody>
          <a:bodyPr wrap="square" rtlCol="0">
            <a:spAutoFit/>
          </a:bodyPr>
          <a:lstStyle/>
          <a:p>
            <a:pPr>
              <a:lnSpc>
                <a:spcPct val="200000"/>
              </a:lnSpc>
            </a:pPr>
            <a:r>
              <a:rPr lang="en-US" sz="1600" dirty="0">
                <a:latin typeface="Tenorite" panose="00000500000000000000" pitchFamily="2" charset="0"/>
              </a:rPr>
              <a:t>Remote heart rate estimation is the measurement of heart rate without any physical contact with the patients. In the pandemic period, telehealth and remote health monitoring have become increasingly important and people widely expect that this will have a permanent effect on healthcare systems.</a:t>
            </a:r>
          </a:p>
          <a:p>
            <a:pPr>
              <a:lnSpc>
                <a:spcPct val="200000"/>
              </a:lnSpc>
            </a:pPr>
            <a:r>
              <a:rPr lang="en-US" sz="1600" dirty="0">
                <a:latin typeface="Tenorite" panose="00000500000000000000" pitchFamily="2" charset="0"/>
              </a:rPr>
              <a:t>According to the information from literature studies we can say that deep learning-based methods generally give more correct and faster results than traditional methods.</a:t>
            </a:r>
            <a:endParaRPr lang="en-IN" sz="1600" dirty="0">
              <a:latin typeface="Tenorite" panose="00000500000000000000" pitchFamily="2" charset="0"/>
            </a:endParaRPr>
          </a:p>
        </p:txBody>
      </p:sp>
      <p:sp>
        <p:nvSpPr>
          <p:cNvPr id="4" name="TextBox 3">
            <a:extLst>
              <a:ext uri="{FF2B5EF4-FFF2-40B4-BE49-F238E27FC236}">
                <a16:creationId xmlns:a16="http://schemas.microsoft.com/office/drawing/2014/main" id="{642CFE27-E3BB-43E6-A7D1-AD8B5A1EB224}"/>
              </a:ext>
            </a:extLst>
          </p:cNvPr>
          <p:cNvSpPr txBox="1"/>
          <p:nvPr/>
        </p:nvSpPr>
        <p:spPr>
          <a:xfrm>
            <a:off x="869578" y="1174374"/>
            <a:ext cx="3756212" cy="707886"/>
          </a:xfrm>
          <a:prstGeom prst="rect">
            <a:avLst/>
          </a:prstGeom>
          <a:noFill/>
        </p:spPr>
        <p:txBody>
          <a:bodyPr wrap="square" rtlCol="0">
            <a:spAutoFit/>
          </a:bodyPr>
          <a:lstStyle/>
          <a:p>
            <a:r>
              <a:rPr lang="en-US" sz="4000" dirty="0">
                <a:latin typeface="Tenorite" panose="00000500000000000000" pitchFamily="2" charset="0"/>
              </a:rPr>
              <a:t>Conclusion</a:t>
            </a:r>
            <a:endParaRPr lang="en-IN" sz="4000" dirty="0">
              <a:latin typeface="Tenorite" panose="00000500000000000000" pitchFamily="2" charset="0"/>
            </a:endParaRPr>
          </a:p>
        </p:txBody>
      </p:sp>
    </p:spTree>
    <p:extLst>
      <p:ext uri="{BB962C8B-B14F-4D97-AF65-F5344CB8AC3E}">
        <p14:creationId xmlns:p14="http://schemas.microsoft.com/office/powerpoint/2010/main" val="37301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2" name="TextBox 1">
            <a:extLst>
              <a:ext uri="{FF2B5EF4-FFF2-40B4-BE49-F238E27FC236}">
                <a16:creationId xmlns:a16="http://schemas.microsoft.com/office/drawing/2014/main" id="{A9A95164-CA40-40E1-9856-6B5DFC7BDF90}"/>
              </a:ext>
            </a:extLst>
          </p:cNvPr>
          <p:cNvSpPr txBox="1"/>
          <p:nvPr/>
        </p:nvSpPr>
        <p:spPr>
          <a:xfrm>
            <a:off x="1444312" y="1913633"/>
            <a:ext cx="9637059" cy="4944367"/>
          </a:xfrm>
          <a:prstGeom prst="rect">
            <a:avLst/>
          </a:prstGeom>
          <a:noFill/>
        </p:spPr>
        <p:txBody>
          <a:bodyPr wrap="square" rtlCol="0">
            <a:spAutoFit/>
          </a:bodyPr>
          <a:lstStyle/>
          <a:p>
            <a:pPr>
              <a:lnSpc>
                <a:spcPct val="200000"/>
              </a:lnSpc>
            </a:pPr>
            <a:r>
              <a:rPr lang="en-IN" sz="1600" dirty="0">
                <a:latin typeface="Tenorite" panose="00000500000000000000" pitchFamily="2" charset="0"/>
              </a:rPr>
              <a:t>1)  Yang, Ze, Haofei Wang, and Feng Lu. "Assessment of Deep Learning-based Heart Rate Estimation using Remote Photoplethysmography under Different Illuminations." arXiv preprint arXiv:2107.13193 (2021)</a:t>
            </a:r>
          </a:p>
          <a:p>
            <a:pPr>
              <a:lnSpc>
                <a:spcPct val="200000"/>
              </a:lnSpc>
            </a:pPr>
            <a:r>
              <a:rPr lang="en-IN" sz="1600" dirty="0">
                <a:latin typeface="Tenorite" panose="00000500000000000000" pitchFamily="2" charset="0"/>
              </a:rPr>
              <a:t>2)  Gideon, John, and Simon Stent. "The way to my heart is through contrastive learning: Remote photoplethysmography from unlabelled video." In Proceedings of the IEEE/CVF International Conference on Computer Vision, pp. 3995-4004. 2021.</a:t>
            </a:r>
          </a:p>
          <a:p>
            <a:pPr>
              <a:lnSpc>
                <a:spcPct val="200000"/>
              </a:lnSpc>
            </a:pPr>
            <a:r>
              <a:rPr lang="en-IN" sz="1600" dirty="0">
                <a:latin typeface="Tenorite" panose="00000500000000000000" pitchFamily="2" charset="0"/>
              </a:rPr>
              <a:t>3) Ryu, JongSong, SunChol Hong, Shili Liang, SinIl Pak, Qingyue Chen, and Shifeng Yan. "Research on the combination of color channels in heart rate measurement based on photoplethysmography imaging." Journal of Biomedical Optics 26, no. 2 (2021): 025003.</a:t>
            </a:r>
          </a:p>
          <a:p>
            <a:pPr>
              <a:lnSpc>
                <a:spcPct val="200000"/>
              </a:lnSpc>
            </a:pPr>
            <a:endParaRPr lang="en-IN" sz="1600" dirty="0">
              <a:latin typeface="Tenorite" panose="00000500000000000000" pitchFamily="2" charset="0"/>
            </a:endParaRPr>
          </a:p>
          <a:p>
            <a:pPr>
              <a:lnSpc>
                <a:spcPct val="200000"/>
              </a:lnSpc>
            </a:pPr>
            <a:endParaRPr lang="en-IN" sz="1600" dirty="0">
              <a:latin typeface="Tenorite" panose="00000500000000000000" pitchFamily="2" charset="0"/>
            </a:endParaRPr>
          </a:p>
        </p:txBody>
      </p:sp>
      <p:sp>
        <p:nvSpPr>
          <p:cNvPr id="4" name="TextBox 3">
            <a:extLst>
              <a:ext uri="{FF2B5EF4-FFF2-40B4-BE49-F238E27FC236}">
                <a16:creationId xmlns:a16="http://schemas.microsoft.com/office/drawing/2014/main" id="{642CFE27-E3BB-43E6-A7D1-AD8B5A1EB224}"/>
              </a:ext>
            </a:extLst>
          </p:cNvPr>
          <p:cNvSpPr txBox="1"/>
          <p:nvPr/>
        </p:nvSpPr>
        <p:spPr>
          <a:xfrm>
            <a:off x="887507" y="1057833"/>
            <a:ext cx="3756212" cy="707886"/>
          </a:xfrm>
          <a:prstGeom prst="rect">
            <a:avLst/>
          </a:prstGeom>
          <a:noFill/>
        </p:spPr>
        <p:txBody>
          <a:bodyPr wrap="square" rtlCol="0">
            <a:spAutoFit/>
          </a:bodyPr>
          <a:lstStyle/>
          <a:p>
            <a:r>
              <a:rPr lang="en-US" sz="4000" dirty="0">
                <a:latin typeface="Tenorite" panose="00000500000000000000" pitchFamily="2" charset="0"/>
              </a:rPr>
              <a:t>References</a:t>
            </a:r>
            <a:endParaRPr lang="en-IN" sz="4000" dirty="0">
              <a:latin typeface="Tenorite" panose="00000500000000000000" pitchFamily="2" charset="0"/>
            </a:endParaRPr>
          </a:p>
        </p:txBody>
      </p:sp>
    </p:spTree>
    <p:extLst>
      <p:ext uri="{BB962C8B-B14F-4D97-AF65-F5344CB8AC3E}">
        <p14:creationId xmlns:p14="http://schemas.microsoft.com/office/powerpoint/2010/main" val="99990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2" name="TextBox 1">
            <a:extLst>
              <a:ext uri="{FF2B5EF4-FFF2-40B4-BE49-F238E27FC236}">
                <a16:creationId xmlns:a16="http://schemas.microsoft.com/office/drawing/2014/main" id="{34348F61-5E38-4F9C-9985-415E987FE109}"/>
              </a:ext>
            </a:extLst>
          </p:cNvPr>
          <p:cNvSpPr txBox="1"/>
          <p:nvPr/>
        </p:nvSpPr>
        <p:spPr>
          <a:xfrm>
            <a:off x="896471" y="681318"/>
            <a:ext cx="3998259" cy="707886"/>
          </a:xfrm>
          <a:prstGeom prst="rect">
            <a:avLst/>
          </a:prstGeom>
          <a:noFill/>
        </p:spPr>
        <p:txBody>
          <a:bodyPr wrap="square" rtlCol="0">
            <a:spAutoFit/>
          </a:bodyPr>
          <a:lstStyle/>
          <a:p>
            <a:r>
              <a:rPr lang="en-US" sz="4000" dirty="0">
                <a:latin typeface="Tenorite" panose="00000500000000000000" pitchFamily="2" charset="0"/>
              </a:rPr>
              <a:t>Introduction</a:t>
            </a:r>
            <a:endParaRPr lang="en-IN" sz="4000" dirty="0">
              <a:latin typeface="Tenorite" panose="00000500000000000000" pitchFamily="2" charset="0"/>
            </a:endParaRPr>
          </a:p>
        </p:txBody>
      </p:sp>
      <p:sp>
        <p:nvSpPr>
          <p:cNvPr id="4" name="TextBox 3">
            <a:extLst>
              <a:ext uri="{FF2B5EF4-FFF2-40B4-BE49-F238E27FC236}">
                <a16:creationId xmlns:a16="http://schemas.microsoft.com/office/drawing/2014/main" id="{FB2BA514-1914-4F31-A00D-EC5D90E7844F}"/>
              </a:ext>
            </a:extLst>
          </p:cNvPr>
          <p:cNvSpPr txBox="1"/>
          <p:nvPr/>
        </p:nvSpPr>
        <p:spPr>
          <a:xfrm>
            <a:off x="842682" y="1586753"/>
            <a:ext cx="10676964" cy="4455322"/>
          </a:xfrm>
          <a:prstGeom prst="rect">
            <a:avLst/>
          </a:prstGeom>
          <a:noFill/>
        </p:spPr>
        <p:txBody>
          <a:bodyPr wrap="square" rtlCol="0">
            <a:spAutoFit/>
          </a:bodyPr>
          <a:lstStyle/>
          <a:p>
            <a:pPr>
              <a:lnSpc>
                <a:spcPct val="200000"/>
              </a:lnSpc>
            </a:pPr>
            <a:r>
              <a:rPr lang="en-US" sz="1600" dirty="0"/>
              <a:t>Heart rate is a significant indicator of the functional and psycho-emotional status of humans. Remote photoplethysmography is useful in situations where conventional approaches to heart rate estimation like an electrocardiogram and photoplethysmography require physical contact with the subject is unfeasible. Acquiring the rPPG signal is useful for estimating physiological signals such as heart rate (HR) and heart rate variation (HRV), which are important parameters for remote healthcare. . With the development of the computer vision algorithm, remote heart rate measurement using remote photoplethysmography (rPPG) was proposed. Remote photoplethysmography (rPPG) monitors heart rate without physical contact, allowing for many applications. The deep learning rPPG has outperformed traditional approaches in a controlled context.</a:t>
            </a:r>
          </a:p>
          <a:p>
            <a:pPr>
              <a:lnSpc>
                <a:spcPct val="200000"/>
              </a:lnSpc>
            </a:pPr>
            <a:endParaRPr lang="en-IN" sz="1600" dirty="0"/>
          </a:p>
        </p:txBody>
      </p:sp>
    </p:spTree>
    <p:extLst>
      <p:ext uri="{BB962C8B-B14F-4D97-AF65-F5344CB8AC3E}">
        <p14:creationId xmlns:p14="http://schemas.microsoft.com/office/powerpoint/2010/main" val="363123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2"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Isosceles Triangle 4">
            <a:extLst>
              <a:ext uri="{FF2B5EF4-FFF2-40B4-BE49-F238E27FC236}">
                <a16:creationId xmlns:a16="http://schemas.microsoft.com/office/drawing/2014/main" id="{62573D37-7AEC-4EEF-B85A-7EFE6B5481D1}"/>
              </a:ext>
            </a:extLst>
          </p:cNvPr>
          <p:cNvSpPr/>
          <p:nvPr/>
        </p:nvSpPr>
        <p:spPr>
          <a:xfrm>
            <a:off x="-76417" y="3582237"/>
            <a:ext cx="5548301" cy="3404105"/>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4776" h="3039739">
                <a:moveTo>
                  <a:pt x="0" y="3039739"/>
                </a:moveTo>
                <a:lnTo>
                  <a:pt x="0" y="0"/>
                </a:lnTo>
                <a:cubicBezTo>
                  <a:pt x="339523" y="206327"/>
                  <a:pt x="397693" y="919090"/>
                  <a:pt x="737216" y="1125417"/>
                </a:cubicBezTo>
                <a:cubicBezTo>
                  <a:pt x="1110959" y="1446629"/>
                  <a:pt x="1634739" y="1073649"/>
                  <a:pt x="2340933" y="1392703"/>
                </a:cubicBezTo>
                <a:cubicBezTo>
                  <a:pt x="3006802" y="1749084"/>
                  <a:pt x="2835181" y="2168584"/>
                  <a:pt x="3424144" y="2419644"/>
                </a:cubicBezTo>
                <a:cubicBezTo>
                  <a:pt x="3886033" y="2586111"/>
                  <a:pt x="4403728" y="2503865"/>
                  <a:pt x="4676168" y="2616592"/>
                </a:cubicBezTo>
                <a:cubicBezTo>
                  <a:pt x="4948609" y="2729320"/>
                  <a:pt x="5573206" y="2959835"/>
                  <a:pt x="4805568" y="3011602"/>
                </a:cubicBezTo>
                <a:lnTo>
                  <a:pt x="0" y="3039739"/>
                </a:lnTo>
                <a:close/>
              </a:path>
            </a:pathLst>
          </a:custGeom>
          <a:solidFill>
            <a:srgbClr val="AAB7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Isosceles Triangle 4">
            <a:extLst>
              <a:ext uri="{FF2B5EF4-FFF2-40B4-BE49-F238E27FC236}">
                <a16:creationId xmlns:a16="http://schemas.microsoft.com/office/drawing/2014/main" id="{4FE9F613-7947-41D5-8A99-3F592A1FF832}"/>
              </a:ext>
            </a:extLst>
          </p:cNvPr>
          <p:cNvSpPr/>
          <p:nvPr/>
        </p:nvSpPr>
        <p:spPr>
          <a:xfrm>
            <a:off x="-76416" y="3582237"/>
            <a:ext cx="5554183" cy="3574312"/>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841598 h 3841598"/>
              <a:gd name="connsiteX1" fmla="*/ 0 w 5174776"/>
              <a:gd name="connsiteY1" fmla="*/ 0 h 3841598"/>
              <a:gd name="connsiteX2" fmla="*/ 737216 w 5174776"/>
              <a:gd name="connsiteY2" fmla="*/ 1927276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747701 w 5174776"/>
              <a:gd name="connsiteY4" fmla="*/ 3390316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398824"/>
              <a:gd name="connsiteY0" fmla="*/ 3841598 h 3841598"/>
              <a:gd name="connsiteX1" fmla="*/ 0 w 5398824"/>
              <a:gd name="connsiteY1" fmla="*/ 0 h 3841598"/>
              <a:gd name="connsiteX2" fmla="*/ 680945 w 5398824"/>
              <a:gd name="connsiteY2" fmla="*/ 1716261 h 3841598"/>
              <a:gd name="connsiteX3" fmla="*/ 2411271 w 5398824"/>
              <a:gd name="connsiteY3" fmla="*/ 2025750 h 3841598"/>
              <a:gd name="connsiteX4" fmla="*/ 3747701 w 5398824"/>
              <a:gd name="connsiteY4" fmla="*/ 3390316 h 3841598"/>
              <a:gd name="connsiteX5" fmla="*/ 5196673 w 5398824"/>
              <a:gd name="connsiteY5" fmla="*/ 3404383 h 3841598"/>
              <a:gd name="connsiteX6" fmla="*/ 4805568 w 5398824"/>
              <a:gd name="connsiteY6" fmla="*/ 3813461 h 3841598"/>
              <a:gd name="connsiteX7" fmla="*/ 0 w 5398824"/>
              <a:gd name="connsiteY7" fmla="*/ 3841598 h 3841598"/>
              <a:gd name="connsiteX0" fmla="*/ 0 w 5398824"/>
              <a:gd name="connsiteY0" fmla="*/ 3574312 h 3574312"/>
              <a:gd name="connsiteX1" fmla="*/ 0 w 5398824"/>
              <a:gd name="connsiteY1" fmla="*/ 0 h 3574312"/>
              <a:gd name="connsiteX2" fmla="*/ 680945 w 5398824"/>
              <a:gd name="connsiteY2" fmla="*/ 1448975 h 3574312"/>
              <a:gd name="connsiteX3" fmla="*/ 2411271 w 5398824"/>
              <a:gd name="connsiteY3" fmla="*/ 1758464 h 3574312"/>
              <a:gd name="connsiteX4" fmla="*/ 3747701 w 5398824"/>
              <a:gd name="connsiteY4" fmla="*/ 3123030 h 3574312"/>
              <a:gd name="connsiteX5" fmla="*/ 5196673 w 5398824"/>
              <a:gd name="connsiteY5" fmla="*/ 3137097 h 3574312"/>
              <a:gd name="connsiteX6" fmla="*/ 4805568 w 5398824"/>
              <a:gd name="connsiteY6" fmla="*/ 3546175 h 3574312"/>
              <a:gd name="connsiteX7" fmla="*/ 0 w 5398824"/>
              <a:gd name="connsiteY7" fmla="*/ 3574312 h 3574312"/>
              <a:gd name="connsiteX0" fmla="*/ 0 w 5554183"/>
              <a:gd name="connsiteY0" fmla="*/ 3574312 h 3574312"/>
              <a:gd name="connsiteX1" fmla="*/ 0 w 5554183"/>
              <a:gd name="connsiteY1" fmla="*/ 0 h 3574312"/>
              <a:gd name="connsiteX2" fmla="*/ 680945 w 5554183"/>
              <a:gd name="connsiteY2" fmla="*/ 1448975 h 3574312"/>
              <a:gd name="connsiteX3" fmla="*/ 2411271 w 5554183"/>
              <a:gd name="connsiteY3" fmla="*/ 1758464 h 3574312"/>
              <a:gd name="connsiteX4" fmla="*/ 3747701 w 5554183"/>
              <a:gd name="connsiteY4" fmla="*/ 3123030 h 3574312"/>
              <a:gd name="connsiteX5" fmla="*/ 5421756 w 5554183"/>
              <a:gd name="connsiteY5" fmla="*/ 3123030 h 3574312"/>
              <a:gd name="connsiteX6" fmla="*/ 4805568 w 5554183"/>
              <a:gd name="connsiteY6" fmla="*/ 3546175 h 3574312"/>
              <a:gd name="connsiteX7" fmla="*/ 0 w 5554183"/>
              <a:gd name="connsiteY7" fmla="*/ 3574312 h 357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4183" h="3574312">
                <a:moveTo>
                  <a:pt x="0" y="3574312"/>
                </a:moveTo>
                <a:lnTo>
                  <a:pt x="0" y="0"/>
                </a:lnTo>
                <a:cubicBezTo>
                  <a:pt x="339523" y="206327"/>
                  <a:pt x="341422" y="1242648"/>
                  <a:pt x="680945" y="1448975"/>
                </a:cubicBezTo>
                <a:cubicBezTo>
                  <a:pt x="1068756" y="1713916"/>
                  <a:pt x="1705077" y="1439410"/>
                  <a:pt x="2411271" y="1758464"/>
                </a:cubicBezTo>
                <a:cubicBezTo>
                  <a:pt x="3077140" y="2114845"/>
                  <a:pt x="3158738" y="2871970"/>
                  <a:pt x="3747701" y="3123030"/>
                </a:cubicBezTo>
                <a:cubicBezTo>
                  <a:pt x="4209590" y="3289497"/>
                  <a:pt x="5149316" y="3010303"/>
                  <a:pt x="5421756" y="3123030"/>
                </a:cubicBezTo>
                <a:cubicBezTo>
                  <a:pt x="5694197" y="3235758"/>
                  <a:pt x="5573206" y="3494408"/>
                  <a:pt x="4805568" y="3546175"/>
                </a:cubicBezTo>
                <a:lnTo>
                  <a:pt x="0" y="3574312"/>
                </a:lnTo>
                <a:close/>
              </a:path>
            </a:pathLst>
          </a:custGeom>
          <a:noFill/>
          <a:ln w="38100">
            <a:solidFill>
              <a:srgbClr val="D8E1E6"/>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C3BFF758-BA43-49E1-888C-AA24292F5940}"/>
              </a:ext>
            </a:extLst>
          </p:cNvPr>
          <p:cNvSpPr txBox="1"/>
          <p:nvPr/>
        </p:nvSpPr>
        <p:spPr>
          <a:xfrm>
            <a:off x="1992572" y="2778860"/>
            <a:ext cx="804814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200" b="1" i="0" u="none" strike="noStrike" kern="1200" cap="none" spc="0" normalizeH="0" baseline="0" noProof="0" dirty="0">
                <a:ln>
                  <a:noFill/>
                </a:ln>
                <a:solidFill>
                  <a:srgbClr val="8B9A9A"/>
                </a:solidFill>
                <a:effectLst/>
                <a:uLnTx/>
                <a:uFillTx/>
                <a:latin typeface="Tenorite" panose="00000500000000000000" pitchFamily="2" charset="0"/>
              </a:rPr>
              <a:t>SUGGESTIONS</a:t>
            </a:r>
            <a:r>
              <a:rPr kumimoji="0" lang="en-IN" sz="7200" b="1" i="0" u="none" strike="noStrike" kern="1200" cap="none" spc="0" normalizeH="0" noProof="0" dirty="0">
                <a:ln>
                  <a:noFill/>
                </a:ln>
                <a:solidFill>
                  <a:srgbClr val="8B9A9A"/>
                </a:solidFill>
                <a:effectLst/>
                <a:uLnTx/>
                <a:uFillTx/>
                <a:latin typeface="Tenorite" panose="00000500000000000000" pitchFamily="2" charset="0"/>
              </a:rPr>
              <a:t> </a:t>
            </a:r>
            <a:endParaRPr kumimoji="0" lang="id-ID" sz="7200" b="1" i="0" u="none" strike="noStrike" kern="1200" cap="none" spc="0" normalizeH="0" baseline="0" noProof="0" dirty="0">
              <a:ln>
                <a:noFill/>
              </a:ln>
              <a:solidFill>
                <a:srgbClr val="8B9A9A"/>
              </a:solidFill>
              <a:effectLst/>
              <a:uLnTx/>
              <a:uFillTx/>
              <a:latin typeface="Tenorite" panose="00000500000000000000" pitchFamily="2" charset="0"/>
            </a:endParaRPr>
          </a:p>
        </p:txBody>
      </p:sp>
      <p:sp>
        <p:nvSpPr>
          <p:cNvPr id="58" name="Isosceles Triangle 4">
            <a:extLst>
              <a:ext uri="{FF2B5EF4-FFF2-40B4-BE49-F238E27FC236}">
                <a16:creationId xmlns:a16="http://schemas.microsoft.com/office/drawing/2014/main" id="{45367FAB-FF46-4809-998A-7C26C2FFF7E1}"/>
              </a:ext>
            </a:extLst>
          </p:cNvPr>
          <p:cNvSpPr/>
          <p:nvPr/>
        </p:nvSpPr>
        <p:spPr>
          <a:xfrm flipH="1" flipV="1">
            <a:off x="6699716" y="-170293"/>
            <a:ext cx="5548301" cy="3404105"/>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4776" h="3039739">
                <a:moveTo>
                  <a:pt x="0" y="3039739"/>
                </a:moveTo>
                <a:lnTo>
                  <a:pt x="0" y="0"/>
                </a:lnTo>
                <a:cubicBezTo>
                  <a:pt x="339523" y="206327"/>
                  <a:pt x="397693" y="919090"/>
                  <a:pt x="737216" y="1125417"/>
                </a:cubicBezTo>
                <a:cubicBezTo>
                  <a:pt x="1110959" y="1446629"/>
                  <a:pt x="1634739" y="1073649"/>
                  <a:pt x="2340933" y="1392703"/>
                </a:cubicBezTo>
                <a:cubicBezTo>
                  <a:pt x="3006802" y="1749084"/>
                  <a:pt x="2835181" y="2168584"/>
                  <a:pt x="3424144" y="2419644"/>
                </a:cubicBezTo>
                <a:cubicBezTo>
                  <a:pt x="3886033" y="2586111"/>
                  <a:pt x="4403728" y="2503865"/>
                  <a:pt x="4676168" y="2616592"/>
                </a:cubicBezTo>
                <a:cubicBezTo>
                  <a:pt x="4948609" y="2729320"/>
                  <a:pt x="5573206" y="2959835"/>
                  <a:pt x="4805568" y="3011602"/>
                </a:cubicBezTo>
                <a:lnTo>
                  <a:pt x="0" y="3039739"/>
                </a:lnTo>
                <a:close/>
              </a:path>
            </a:pathLst>
          </a:custGeom>
          <a:solidFill>
            <a:srgbClr val="AAB7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Isosceles Triangle 4">
            <a:extLst>
              <a:ext uri="{FF2B5EF4-FFF2-40B4-BE49-F238E27FC236}">
                <a16:creationId xmlns:a16="http://schemas.microsoft.com/office/drawing/2014/main" id="{BC419E89-FC17-47BB-A4F5-964FCFB4BE24}"/>
              </a:ext>
            </a:extLst>
          </p:cNvPr>
          <p:cNvSpPr/>
          <p:nvPr/>
        </p:nvSpPr>
        <p:spPr>
          <a:xfrm flipH="1" flipV="1">
            <a:off x="6699717" y="-246493"/>
            <a:ext cx="5554183" cy="3574312"/>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841598 h 3841598"/>
              <a:gd name="connsiteX1" fmla="*/ 0 w 5174776"/>
              <a:gd name="connsiteY1" fmla="*/ 0 h 3841598"/>
              <a:gd name="connsiteX2" fmla="*/ 737216 w 5174776"/>
              <a:gd name="connsiteY2" fmla="*/ 1927276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747701 w 5174776"/>
              <a:gd name="connsiteY4" fmla="*/ 3390316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398824"/>
              <a:gd name="connsiteY0" fmla="*/ 3841598 h 3841598"/>
              <a:gd name="connsiteX1" fmla="*/ 0 w 5398824"/>
              <a:gd name="connsiteY1" fmla="*/ 0 h 3841598"/>
              <a:gd name="connsiteX2" fmla="*/ 680945 w 5398824"/>
              <a:gd name="connsiteY2" fmla="*/ 1716261 h 3841598"/>
              <a:gd name="connsiteX3" fmla="*/ 2411271 w 5398824"/>
              <a:gd name="connsiteY3" fmla="*/ 2025750 h 3841598"/>
              <a:gd name="connsiteX4" fmla="*/ 3747701 w 5398824"/>
              <a:gd name="connsiteY4" fmla="*/ 3390316 h 3841598"/>
              <a:gd name="connsiteX5" fmla="*/ 5196673 w 5398824"/>
              <a:gd name="connsiteY5" fmla="*/ 3404383 h 3841598"/>
              <a:gd name="connsiteX6" fmla="*/ 4805568 w 5398824"/>
              <a:gd name="connsiteY6" fmla="*/ 3813461 h 3841598"/>
              <a:gd name="connsiteX7" fmla="*/ 0 w 5398824"/>
              <a:gd name="connsiteY7" fmla="*/ 3841598 h 3841598"/>
              <a:gd name="connsiteX0" fmla="*/ 0 w 5398824"/>
              <a:gd name="connsiteY0" fmla="*/ 3574312 h 3574312"/>
              <a:gd name="connsiteX1" fmla="*/ 0 w 5398824"/>
              <a:gd name="connsiteY1" fmla="*/ 0 h 3574312"/>
              <a:gd name="connsiteX2" fmla="*/ 680945 w 5398824"/>
              <a:gd name="connsiteY2" fmla="*/ 1448975 h 3574312"/>
              <a:gd name="connsiteX3" fmla="*/ 2411271 w 5398824"/>
              <a:gd name="connsiteY3" fmla="*/ 1758464 h 3574312"/>
              <a:gd name="connsiteX4" fmla="*/ 3747701 w 5398824"/>
              <a:gd name="connsiteY4" fmla="*/ 3123030 h 3574312"/>
              <a:gd name="connsiteX5" fmla="*/ 5196673 w 5398824"/>
              <a:gd name="connsiteY5" fmla="*/ 3137097 h 3574312"/>
              <a:gd name="connsiteX6" fmla="*/ 4805568 w 5398824"/>
              <a:gd name="connsiteY6" fmla="*/ 3546175 h 3574312"/>
              <a:gd name="connsiteX7" fmla="*/ 0 w 5398824"/>
              <a:gd name="connsiteY7" fmla="*/ 3574312 h 3574312"/>
              <a:gd name="connsiteX0" fmla="*/ 0 w 5554183"/>
              <a:gd name="connsiteY0" fmla="*/ 3574312 h 3574312"/>
              <a:gd name="connsiteX1" fmla="*/ 0 w 5554183"/>
              <a:gd name="connsiteY1" fmla="*/ 0 h 3574312"/>
              <a:gd name="connsiteX2" fmla="*/ 680945 w 5554183"/>
              <a:gd name="connsiteY2" fmla="*/ 1448975 h 3574312"/>
              <a:gd name="connsiteX3" fmla="*/ 2411271 w 5554183"/>
              <a:gd name="connsiteY3" fmla="*/ 1758464 h 3574312"/>
              <a:gd name="connsiteX4" fmla="*/ 3747701 w 5554183"/>
              <a:gd name="connsiteY4" fmla="*/ 3123030 h 3574312"/>
              <a:gd name="connsiteX5" fmla="*/ 5421756 w 5554183"/>
              <a:gd name="connsiteY5" fmla="*/ 3123030 h 3574312"/>
              <a:gd name="connsiteX6" fmla="*/ 4805568 w 5554183"/>
              <a:gd name="connsiteY6" fmla="*/ 3546175 h 3574312"/>
              <a:gd name="connsiteX7" fmla="*/ 0 w 5554183"/>
              <a:gd name="connsiteY7" fmla="*/ 3574312 h 357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4183" h="3574312">
                <a:moveTo>
                  <a:pt x="0" y="3574312"/>
                </a:moveTo>
                <a:lnTo>
                  <a:pt x="0" y="0"/>
                </a:lnTo>
                <a:cubicBezTo>
                  <a:pt x="339523" y="206327"/>
                  <a:pt x="341422" y="1242648"/>
                  <a:pt x="680945" y="1448975"/>
                </a:cubicBezTo>
                <a:cubicBezTo>
                  <a:pt x="1068756" y="1713916"/>
                  <a:pt x="1705077" y="1439410"/>
                  <a:pt x="2411271" y="1758464"/>
                </a:cubicBezTo>
                <a:cubicBezTo>
                  <a:pt x="3077140" y="2114845"/>
                  <a:pt x="3158738" y="2871970"/>
                  <a:pt x="3747701" y="3123030"/>
                </a:cubicBezTo>
                <a:cubicBezTo>
                  <a:pt x="4209590" y="3289497"/>
                  <a:pt x="5149316" y="3010303"/>
                  <a:pt x="5421756" y="3123030"/>
                </a:cubicBezTo>
                <a:cubicBezTo>
                  <a:pt x="5694197" y="3235758"/>
                  <a:pt x="5573206" y="3494408"/>
                  <a:pt x="4805568" y="3546175"/>
                </a:cubicBezTo>
                <a:lnTo>
                  <a:pt x="0" y="3574312"/>
                </a:lnTo>
                <a:close/>
              </a:path>
            </a:pathLst>
          </a:custGeom>
          <a:noFill/>
          <a:ln w="38100">
            <a:solidFill>
              <a:srgbClr val="D8E1E6"/>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0" name="Picture 59">
            <a:extLst>
              <a:ext uri="{FF2B5EF4-FFF2-40B4-BE49-F238E27FC236}">
                <a16:creationId xmlns:a16="http://schemas.microsoft.com/office/drawing/2014/main" id="{3B9EC5C1-98F6-4FE9-8843-57D03CA27882}"/>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49808" y="1165676"/>
            <a:ext cx="2010230" cy="2010230"/>
          </a:xfrm>
          <a:prstGeom prst="rect">
            <a:avLst/>
          </a:prstGeom>
        </p:spPr>
      </p:pic>
    </p:spTree>
    <p:extLst>
      <p:ext uri="{BB962C8B-B14F-4D97-AF65-F5344CB8AC3E}">
        <p14:creationId xmlns:p14="http://schemas.microsoft.com/office/powerpoint/2010/main" val="21159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1100"/>
                                        <p:tgtEl>
                                          <p:spTgt spid="3"/>
                                        </p:tgtEl>
                                      </p:cBhvr>
                                    </p:animEffect>
                                  </p:childTnLst>
                                </p:cTn>
                              </p:par>
                              <p:par>
                                <p:cTn id="11" presetID="2" presetClass="entr" presetSubtype="4" fill="hold" grpId="0" nodeType="withEffect">
                                  <p:stCondLst>
                                    <p:cond delay="16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20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1100"/>
                                        <p:tgtEl>
                                          <p:spTgt spid="56"/>
                                        </p:tgtEl>
                                      </p:cBhvr>
                                    </p:animEffect>
                                  </p:childTnLst>
                                </p:cTn>
                              </p:par>
                              <p:par>
                                <p:cTn id="18" presetID="2" presetClass="entr" presetSubtype="1" fill="hold" grpId="0" nodeType="withEffect">
                                  <p:stCondLst>
                                    <p:cond delay="1600"/>
                                  </p:stCondLst>
                                  <p:childTnLst>
                                    <p:set>
                                      <p:cBhvr>
                                        <p:cTn id="19" dur="1" fill="hold">
                                          <p:stCondLst>
                                            <p:cond delay="0"/>
                                          </p:stCondLst>
                                        </p:cTn>
                                        <p:tgtEl>
                                          <p:spTgt spid="58"/>
                                        </p:tgtEl>
                                        <p:attrNameLst>
                                          <p:attrName>style.visibility</p:attrName>
                                        </p:attrNameLst>
                                      </p:cBhvr>
                                      <p:to>
                                        <p:strVal val="visible"/>
                                      </p:to>
                                    </p:set>
                                    <p:anim calcmode="lin" valueType="num">
                                      <p:cBhvr additive="base">
                                        <p:cTn id="20" dur="500" fill="hold"/>
                                        <p:tgtEl>
                                          <p:spTgt spid="58"/>
                                        </p:tgtEl>
                                        <p:attrNameLst>
                                          <p:attrName>ppt_x</p:attrName>
                                        </p:attrNameLst>
                                      </p:cBhvr>
                                      <p:tavLst>
                                        <p:tav tm="0">
                                          <p:val>
                                            <p:strVal val="#ppt_x"/>
                                          </p:val>
                                        </p:tav>
                                        <p:tav tm="100000">
                                          <p:val>
                                            <p:strVal val="#ppt_x"/>
                                          </p:val>
                                        </p:tav>
                                      </p:tavLst>
                                    </p:anim>
                                    <p:anim calcmode="lin" valueType="num">
                                      <p:cBhvr additive="base">
                                        <p:cTn id="21" dur="500" fill="hold"/>
                                        <p:tgtEl>
                                          <p:spTgt spid="58"/>
                                        </p:tgtEl>
                                        <p:attrNameLst>
                                          <p:attrName>ppt_y</p:attrName>
                                        </p:attrNameLst>
                                      </p:cBhvr>
                                      <p:tavLst>
                                        <p:tav tm="0">
                                          <p:val>
                                            <p:strVal val="0-#ppt_h/2"/>
                                          </p:val>
                                        </p:tav>
                                        <p:tav tm="100000">
                                          <p:val>
                                            <p:strVal val="#ppt_y"/>
                                          </p:val>
                                        </p:tav>
                                      </p:tavLst>
                                    </p:anim>
                                  </p:childTnLst>
                                </p:cTn>
                              </p:par>
                              <p:par>
                                <p:cTn id="22" presetID="22" presetClass="entr" presetSubtype="8" fill="hold" grpId="0" nodeType="withEffect">
                                  <p:stCondLst>
                                    <p:cond delay="220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1100"/>
                                        <p:tgtEl>
                                          <p:spTgt spid="59"/>
                                        </p:tgtEl>
                                      </p:cBhvr>
                                    </p:animEffect>
                                  </p:childTnLst>
                                </p:cTn>
                              </p:par>
                              <p:par>
                                <p:cTn id="25" presetID="41" presetClass="entr" presetSubtype="0" fill="hold" grpId="0" nodeType="withEffect">
                                  <p:stCondLst>
                                    <p:cond delay="3500"/>
                                  </p:stCondLst>
                                  <p:iterate type="lt">
                                    <p:tmPct val="4167"/>
                                  </p:iterate>
                                  <p:childTnLst>
                                    <p:set>
                                      <p:cBhvr>
                                        <p:cTn id="26" dur="1" fill="hold">
                                          <p:stCondLst>
                                            <p:cond delay="0"/>
                                          </p:stCondLst>
                                        </p:cTn>
                                        <p:tgtEl>
                                          <p:spTgt spid="53"/>
                                        </p:tgtEl>
                                        <p:attrNameLst>
                                          <p:attrName>style.visibility</p:attrName>
                                        </p:attrNameLst>
                                      </p:cBhvr>
                                      <p:to>
                                        <p:strVal val="visible"/>
                                      </p:to>
                                    </p:set>
                                    <p:anim calcmode="lin" valueType="num">
                                      <p:cBhvr>
                                        <p:cTn id="27" dur="10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28" dur="1000" fill="hold"/>
                                        <p:tgtEl>
                                          <p:spTgt spid="53"/>
                                        </p:tgtEl>
                                        <p:attrNameLst>
                                          <p:attrName>ppt_y</p:attrName>
                                        </p:attrNameLst>
                                      </p:cBhvr>
                                      <p:tavLst>
                                        <p:tav tm="0">
                                          <p:val>
                                            <p:strVal val="#ppt_y"/>
                                          </p:val>
                                        </p:tav>
                                        <p:tav tm="100000">
                                          <p:val>
                                            <p:strVal val="#ppt_y"/>
                                          </p:val>
                                        </p:tav>
                                      </p:tavLst>
                                    </p:anim>
                                    <p:anim calcmode="lin" valueType="num">
                                      <p:cBhvr>
                                        <p:cTn id="29" dur="10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30" dur="10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1000" tmFilter="0,0; .5, 1; 1, 1"/>
                                        <p:tgtEl>
                                          <p:spTgt spid="53"/>
                                        </p:tgtEl>
                                      </p:cBhvr>
                                    </p:animEffect>
                                  </p:childTnLst>
                                </p:cTn>
                              </p:par>
                              <p:par>
                                <p:cTn id="32" presetID="10" presetClass="entr" presetSubtype="0" fill="hold" nodeType="withEffect">
                                  <p:stCondLst>
                                    <p:cond delay="480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xit" presetSubtype="0" fill="hold" grpId="1" nodeType="withEffect">
                                  <p:stCondLst>
                                    <p:cond delay="10100"/>
                                  </p:stCondLst>
                                  <p:iterate type="lt">
                                    <p:tmPct val="0"/>
                                  </p:iterate>
                                  <p:childTnLst>
                                    <p:animEffect transition="out" filter="fade">
                                      <p:cBhvr>
                                        <p:cTn id="36" dur="500"/>
                                        <p:tgtEl>
                                          <p:spTgt spid="53"/>
                                        </p:tgtEl>
                                      </p:cBhvr>
                                    </p:animEffect>
                                    <p:set>
                                      <p:cBhvr>
                                        <p:cTn id="37" dur="1" fill="hold">
                                          <p:stCondLst>
                                            <p:cond delay="499"/>
                                          </p:stCondLst>
                                        </p:cTn>
                                        <p:tgtEl>
                                          <p:spTgt spid="53"/>
                                        </p:tgtEl>
                                        <p:attrNameLst>
                                          <p:attrName>style.visibility</p:attrName>
                                        </p:attrNameLst>
                                      </p:cBhvr>
                                      <p:to>
                                        <p:strVal val="hidden"/>
                                      </p:to>
                                    </p:set>
                                  </p:childTnLst>
                                </p:cTn>
                              </p:par>
                              <p:par>
                                <p:cTn id="38" presetID="10" presetClass="exit" presetSubtype="0" fill="hold" grpId="2" nodeType="withEffect">
                                  <p:stCondLst>
                                    <p:cond delay="10100"/>
                                  </p:stCondLst>
                                  <p:iterate type="lt">
                                    <p:tmPct val="0"/>
                                  </p:iterate>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par>
                                <p:cTn id="41" presetID="10" presetClass="exit" presetSubtype="0" fill="hold" grpId="1" nodeType="withEffect">
                                  <p:stCondLst>
                                    <p:cond delay="10100"/>
                                  </p:stCondLst>
                                  <p:childTnLst>
                                    <p:animEffect transition="out" filter="fade">
                                      <p:cBhvr>
                                        <p:cTn id="42" dur="500"/>
                                        <p:tgtEl>
                                          <p:spTgt spid="59"/>
                                        </p:tgtEl>
                                      </p:cBhvr>
                                    </p:animEffect>
                                    <p:set>
                                      <p:cBhvr>
                                        <p:cTn id="43" dur="1" fill="hold">
                                          <p:stCondLst>
                                            <p:cond delay="499"/>
                                          </p:stCondLst>
                                        </p:cTn>
                                        <p:tgtEl>
                                          <p:spTgt spid="59"/>
                                        </p:tgtEl>
                                        <p:attrNameLst>
                                          <p:attrName>style.visibility</p:attrName>
                                        </p:attrNameLst>
                                      </p:cBhvr>
                                      <p:to>
                                        <p:strVal val="hidden"/>
                                      </p:to>
                                    </p:set>
                                  </p:childTnLst>
                                </p:cTn>
                              </p:par>
                              <p:par>
                                <p:cTn id="44" presetID="10" presetClass="exit" presetSubtype="0" fill="hold" grpId="1" nodeType="withEffect">
                                  <p:stCondLst>
                                    <p:cond delay="10100"/>
                                  </p:stCondLst>
                                  <p:childTnLst>
                                    <p:animEffect transition="out" filter="fade">
                                      <p:cBhvr>
                                        <p:cTn id="45" dur="500"/>
                                        <p:tgtEl>
                                          <p:spTgt spid="58"/>
                                        </p:tgtEl>
                                      </p:cBhvr>
                                    </p:animEffect>
                                    <p:set>
                                      <p:cBhvr>
                                        <p:cTn id="46" dur="1" fill="hold">
                                          <p:stCondLst>
                                            <p:cond delay="499"/>
                                          </p:stCondLst>
                                        </p:cTn>
                                        <p:tgtEl>
                                          <p:spTgt spid="58"/>
                                        </p:tgtEl>
                                        <p:attrNameLst>
                                          <p:attrName>style.visibility</p:attrName>
                                        </p:attrNameLst>
                                      </p:cBhvr>
                                      <p:to>
                                        <p:strVal val="hidden"/>
                                      </p:to>
                                    </p:set>
                                  </p:childTnLst>
                                </p:cTn>
                              </p:par>
                              <p:par>
                                <p:cTn id="47" presetID="10" presetClass="exit" presetSubtype="0" fill="hold" grpId="1" nodeType="withEffect">
                                  <p:stCondLst>
                                    <p:cond delay="10100"/>
                                  </p:stCondLst>
                                  <p:childTnLst>
                                    <p:animEffect transition="out" filter="fade">
                                      <p:cBhvr>
                                        <p:cTn id="48" dur="500"/>
                                        <p:tgtEl>
                                          <p:spTgt spid="56"/>
                                        </p:tgtEl>
                                      </p:cBhvr>
                                    </p:animEffect>
                                    <p:set>
                                      <p:cBhvr>
                                        <p:cTn id="49" dur="1" fill="hold">
                                          <p:stCondLst>
                                            <p:cond delay="499"/>
                                          </p:stCondLst>
                                        </p:cTn>
                                        <p:tgtEl>
                                          <p:spTgt spid="56"/>
                                        </p:tgtEl>
                                        <p:attrNameLst>
                                          <p:attrName>style.visibility</p:attrName>
                                        </p:attrNameLst>
                                      </p:cBhvr>
                                      <p:to>
                                        <p:strVal val="hidden"/>
                                      </p:to>
                                    </p:set>
                                  </p:childTnLst>
                                </p:cTn>
                              </p:par>
                              <p:par>
                                <p:cTn id="50" presetID="10" presetClass="exit" presetSubtype="0" fill="hold" grpId="1" nodeType="withEffect">
                                  <p:stCondLst>
                                    <p:cond delay="10100"/>
                                  </p:stCondLst>
                                  <p:childTnLst>
                                    <p:animEffect transition="out" filter="fade">
                                      <p:cBhvr>
                                        <p:cTn id="51" dur="500"/>
                                        <p:tgtEl>
                                          <p:spTgt spid="5"/>
                                        </p:tgtEl>
                                      </p:cBhvr>
                                    </p:animEffect>
                                    <p:set>
                                      <p:cBhvr>
                                        <p:cTn id="52" dur="1" fill="hold">
                                          <p:stCondLst>
                                            <p:cond delay="499"/>
                                          </p:stCondLst>
                                        </p:cTn>
                                        <p:tgtEl>
                                          <p:spTgt spid="5"/>
                                        </p:tgtEl>
                                        <p:attrNameLst>
                                          <p:attrName>style.visibility</p:attrName>
                                        </p:attrNameLst>
                                      </p:cBhvr>
                                      <p:to>
                                        <p:strVal val="hidden"/>
                                      </p:to>
                                    </p:set>
                                  </p:childTnLst>
                                </p:cTn>
                              </p:par>
                              <p:par>
                                <p:cTn id="53" presetID="10" presetClass="exit" presetSubtype="0" fill="hold" nodeType="withEffect">
                                  <p:stCondLst>
                                    <p:cond delay="10100"/>
                                  </p:stCondLst>
                                  <p:childTnLst>
                                    <p:animEffect transition="out" filter="fade">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par>
                                <p:cTn id="56" presetID="10" presetClass="exit" presetSubtype="0" fill="hold" grpId="1" nodeType="withEffect">
                                  <p:stCondLst>
                                    <p:cond delay="10100"/>
                                  </p:stCondLst>
                                  <p:childTnLst>
                                    <p:animEffect transition="out" filter="fade">
                                      <p:cBhvr>
                                        <p:cTn id="57" dur="500"/>
                                        <p:tgtEl>
                                          <p:spTgt spid="3"/>
                                        </p:tgtEl>
                                      </p:cBhvr>
                                    </p:animEffect>
                                    <p:set>
                                      <p:cBhvr>
                                        <p:cTn id="58" dur="1" fill="hold">
                                          <p:stCondLst>
                                            <p:cond delay="499"/>
                                          </p:stCondLst>
                                        </p:cTn>
                                        <p:tgtEl>
                                          <p:spTgt spid="3"/>
                                        </p:tgtEl>
                                        <p:attrNameLst>
                                          <p:attrName>style.visibility</p:attrName>
                                        </p:attrNameLst>
                                      </p:cBhvr>
                                      <p:to>
                                        <p:strVal val="hidden"/>
                                      </p:to>
                                    </p:set>
                                  </p:childTnLst>
                                </p:cTn>
                              </p:par>
                              <p:par>
                                <p:cTn id="59" presetID="10" presetClass="exit" presetSubtype="0" fill="hold" nodeType="withEffect">
                                  <p:stCondLst>
                                    <p:cond delay="10100"/>
                                  </p:stCondLst>
                                  <p:childTnLst>
                                    <p:animEffect transition="out" filter="fade">
                                      <p:cBhvr>
                                        <p:cTn id="60" dur="500"/>
                                        <p:tgtEl>
                                          <p:spTgt spid="60"/>
                                        </p:tgtEl>
                                      </p:cBhvr>
                                    </p:animEffect>
                                    <p:set>
                                      <p:cBhvr>
                                        <p:cTn id="61"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56" grpId="0" animBg="1"/>
      <p:bldP spid="56" grpId="1" animBg="1"/>
      <p:bldP spid="53" grpId="0"/>
      <p:bldP spid="53" grpId="1"/>
      <p:bldP spid="53" grpId="2"/>
      <p:bldP spid="58" grpId="0" animBg="1"/>
      <p:bldP spid="58" grpId="1" animBg="1"/>
      <p:bldP spid="59" grpId="0" animBg="1"/>
      <p:bldP spid="5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2"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Isosceles Triangle 4">
            <a:extLst>
              <a:ext uri="{FF2B5EF4-FFF2-40B4-BE49-F238E27FC236}">
                <a16:creationId xmlns:a16="http://schemas.microsoft.com/office/drawing/2014/main" id="{62573D37-7AEC-4EEF-B85A-7EFE6B5481D1}"/>
              </a:ext>
            </a:extLst>
          </p:cNvPr>
          <p:cNvSpPr/>
          <p:nvPr/>
        </p:nvSpPr>
        <p:spPr>
          <a:xfrm>
            <a:off x="-76417" y="3582237"/>
            <a:ext cx="5548301" cy="3404105"/>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4776" h="3039739">
                <a:moveTo>
                  <a:pt x="0" y="3039739"/>
                </a:moveTo>
                <a:lnTo>
                  <a:pt x="0" y="0"/>
                </a:lnTo>
                <a:cubicBezTo>
                  <a:pt x="339523" y="206327"/>
                  <a:pt x="397693" y="919090"/>
                  <a:pt x="737216" y="1125417"/>
                </a:cubicBezTo>
                <a:cubicBezTo>
                  <a:pt x="1110959" y="1446629"/>
                  <a:pt x="1634739" y="1073649"/>
                  <a:pt x="2340933" y="1392703"/>
                </a:cubicBezTo>
                <a:cubicBezTo>
                  <a:pt x="3006802" y="1749084"/>
                  <a:pt x="2835181" y="2168584"/>
                  <a:pt x="3424144" y="2419644"/>
                </a:cubicBezTo>
                <a:cubicBezTo>
                  <a:pt x="3886033" y="2586111"/>
                  <a:pt x="4403728" y="2503865"/>
                  <a:pt x="4676168" y="2616592"/>
                </a:cubicBezTo>
                <a:cubicBezTo>
                  <a:pt x="4948609" y="2729320"/>
                  <a:pt x="5573206" y="2959835"/>
                  <a:pt x="4805568" y="3011602"/>
                </a:cubicBezTo>
                <a:lnTo>
                  <a:pt x="0" y="3039739"/>
                </a:lnTo>
                <a:close/>
              </a:path>
            </a:pathLst>
          </a:custGeom>
          <a:solidFill>
            <a:srgbClr val="AAB7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Isosceles Triangle 4">
            <a:extLst>
              <a:ext uri="{FF2B5EF4-FFF2-40B4-BE49-F238E27FC236}">
                <a16:creationId xmlns:a16="http://schemas.microsoft.com/office/drawing/2014/main" id="{4FE9F613-7947-41D5-8A99-3F592A1FF832}"/>
              </a:ext>
            </a:extLst>
          </p:cNvPr>
          <p:cNvSpPr/>
          <p:nvPr/>
        </p:nvSpPr>
        <p:spPr>
          <a:xfrm>
            <a:off x="-76416" y="3582237"/>
            <a:ext cx="5554183" cy="3574312"/>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841598 h 3841598"/>
              <a:gd name="connsiteX1" fmla="*/ 0 w 5174776"/>
              <a:gd name="connsiteY1" fmla="*/ 0 h 3841598"/>
              <a:gd name="connsiteX2" fmla="*/ 737216 w 5174776"/>
              <a:gd name="connsiteY2" fmla="*/ 1927276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747701 w 5174776"/>
              <a:gd name="connsiteY4" fmla="*/ 3390316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398824"/>
              <a:gd name="connsiteY0" fmla="*/ 3841598 h 3841598"/>
              <a:gd name="connsiteX1" fmla="*/ 0 w 5398824"/>
              <a:gd name="connsiteY1" fmla="*/ 0 h 3841598"/>
              <a:gd name="connsiteX2" fmla="*/ 680945 w 5398824"/>
              <a:gd name="connsiteY2" fmla="*/ 1716261 h 3841598"/>
              <a:gd name="connsiteX3" fmla="*/ 2411271 w 5398824"/>
              <a:gd name="connsiteY3" fmla="*/ 2025750 h 3841598"/>
              <a:gd name="connsiteX4" fmla="*/ 3747701 w 5398824"/>
              <a:gd name="connsiteY4" fmla="*/ 3390316 h 3841598"/>
              <a:gd name="connsiteX5" fmla="*/ 5196673 w 5398824"/>
              <a:gd name="connsiteY5" fmla="*/ 3404383 h 3841598"/>
              <a:gd name="connsiteX6" fmla="*/ 4805568 w 5398824"/>
              <a:gd name="connsiteY6" fmla="*/ 3813461 h 3841598"/>
              <a:gd name="connsiteX7" fmla="*/ 0 w 5398824"/>
              <a:gd name="connsiteY7" fmla="*/ 3841598 h 3841598"/>
              <a:gd name="connsiteX0" fmla="*/ 0 w 5398824"/>
              <a:gd name="connsiteY0" fmla="*/ 3574312 h 3574312"/>
              <a:gd name="connsiteX1" fmla="*/ 0 w 5398824"/>
              <a:gd name="connsiteY1" fmla="*/ 0 h 3574312"/>
              <a:gd name="connsiteX2" fmla="*/ 680945 w 5398824"/>
              <a:gd name="connsiteY2" fmla="*/ 1448975 h 3574312"/>
              <a:gd name="connsiteX3" fmla="*/ 2411271 w 5398824"/>
              <a:gd name="connsiteY3" fmla="*/ 1758464 h 3574312"/>
              <a:gd name="connsiteX4" fmla="*/ 3747701 w 5398824"/>
              <a:gd name="connsiteY4" fmla="*/ 3123030 h 3574312"/>
              <a:gd name="connsiteX5" fmla="*/ 5196673 w 5398824"/>
              <a:gd name="connsiteY5" fmla="*/ 3137097 h 3574312"/>
              <a:gd name="connsiteX6" fmla="*/ 4805568 w 5398824"/>
              <a:gd name="connsiteY6" fmla="*/ 3546175 h 3574312"/>
              <a:gd name="connsiteX7" fmla="*/ 0 w 5398824"/>
              <a:gd name="connsiteY7" fmla="*/ 3574312 h 3574312"/>
              <a:gd name="connsiteX0" fmla="*/ 0 w 5554183"/>
              <a:gd name="connsiteY0" fmla="*/ 3574312 h 3574312"/>
              <a:gd name="connsiteX1" fmla="*/ 0 w 5554183"/>
              <a:gd name="connsiteY1" fmla="*/ 0 h 3574312"/>
              <a:gd name="connsiteX2" fmla="*/ 680945 w 5554183"/>
              <a:gd name="connsiteY2" fmla="*/ 1448975 h 3574312"/>
              <a:gd name="connsiteX3" fmla="*/ 2411271 w 5554183"/>
              <a:gd name="connsiteY3" fmla="*/ 1758464 h 3574312"/>
              <a:gd name="connsiteX4" fmla="*/ 3747701 w 5554183"/>
              <a:gd name="connsiteY4" fmla="*/ 3123030 h 3574312"/>
              <a:gd name="connsiteX5" fmla="*/ 5421756 w 5554183"/>
              <a:gd name="connsiteY5" fmla="*/ 3123030 h 3574312"/>
              <a:gd name="connsiteX6" fmla="*/ 4805568 w 5554183"/>
              <a:gd name="connsiteY6" fmla="*/ 3546175 h 3574312"/>
              <a:gd name="connsiteX7" fmla="*/ 0 w 5554183"/>
              <a:gd name="connsiteY7" fmla="*/ 3574312 h 357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4183" h="3574312">
                <a:moveTo>
                  <a:pt x="0" y="3574312"/>
                </a:moveTo>
                <a:lnTo>
                  <a:pt x="0" y="0"/>
                </a:lnTo>
                <a:cubicBezTo>
                  <a:pt x="339523" y="206327"/>
                  <a:pt x="341422" y="1242648"/>
                  <a:pt x="680945" y="1448975"/>
                </a:cubicBezTo>
                <a:cubicBezTo>
                  <a:pt x="1068756" y="1713916"/>
                  <a:pt x="1705077" y="1439410"/>
                  <a:pt x="2411271" y="1758464"/>
                </a:cubicBezTo>
                <a:cubicBezTo>
                  <a:pt x="3077140" y="2114845"/>
                  <a:pt x="3158738" y="2871970"/>
                  <a:pt x="3747701" y="3123030"/>
                </a:cubicBezTo>
                <a:cubicBezTo>
                  <a:pt x="4209590" y="3289497"/>
                  <a:pt x="5149316" y="3010303"/>
                  <a:pt x="5421756" y="3123030"/>
                </a:cubicBezTo>
                <a:cubicBezTo>
                  <a:pt x="5694197" y="3235758"/>
                  <a:pt x="5573206" y="3494408"/>
                  <a:pt x="4805568" y="3546175"/>
                </a:cubicBezTo>
                <a:lnTo>
                  <a:pt x="0" y="3574312"/>
                </a:lnTo>
                <a:close/>
              </a:path>
            </a:pathLst>
          </a:custGeom>
          <a:noFill/>
          <a:ln w="38100">
            <a:solidFill>
              <a:srgbClr val="D8E1E6"/>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C3BFF758-BA43-49E1-888C-AA24292F5940}"/>
              </a:ext>
            </a:extLst>
          </p:cNvPr>
          <p:cNvSpPr txBox="1"/>
          <p:nvPr/>
        </p:nvSpPr>
        <p:spPr>
          <a:xfrm>
            <a:off x="2279443" y="2599566"/>
            <a:ext cx="804814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200" b="1" dirty="0">
                <a:solidFill>
                  <a:srgbClr val="8B9A9A"/>
                </a:solidFill>
                <a:latin typeface="Tenorite" panose="00000500000000000000" pitchFamily="2" charset="0"/>
              </a:rPr>
              <a:t>THANK YOU..!</a:t>
            </a:r>
            <a:endParaRPr kumimoji="0" lang="id-ID" sz="7200" b="1" i="0" u="none" strike="noStrike" kern="1200" cap="none" spc="0" normalizeH="0" baseline="0" noProof="0" dirty="0">
              <a:ln>
                <a:noFill/>
              </a:ln>
              <a:solidFill>
                <a:srgbClr val="8B9A9A"/>
              </a:solidFill>
              <a:effectLst/>
              <a:uLnTx/>
              <a:uFillTx/>
              <a:latin typeface="Tenorite" panose="00000500000000000000" pitchFamily="2" charset="0"/>
            </a:endParaRPr>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sp>
        <p:nvSpPr>
          <p:cNvPr id="58" name="Isosceles Triangle 4">
            <a:extLst>
              <a:ext uri="{FF2B5EF4-FFF2-40B4-BE49-F238E27FC236}">
                <a16:creationId xmlns:a16="http://schemas.microsoft.com/office/drawing/2014/main" id="{45367FAB-FF46-4809-998A-7C26C2FFF7E1}"/>
              </a:ext>
            </a:extLst>
          </p:cNvPr>
          <p:cNvSpPr/>
          <p:nvPr/>
        </p:nvSpPr>
        <p:spPr>
          <a:xfrm flipH="1" flipV="1">
            <a:off x="6699716" y="-170293"/>
            <a:ext cx="5548301" cy="3404105"/>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4776" h="3039739">
                <a:moveTo>
                  <a:pt x="0" y="3039739"/>
                </a:moveTo>
                <a:lnTo>
                  <a:pt x="0" y="0"/>
                </a:lnTo>
                <a:cubicBezTo>
                  <a:pt x="339523" y="206327"/>
                  <a:pt x="397693" y="919090"/>
                  <a:pt x="737216" y="1125417"/>
                </a:cubicBezTo>
                <a:cubicBezTo>
                  <a:pt x="1110959" y="1446629"/>
                  <a:pt x="1634739" y="1073649"/>
                  <a:pt x="2340933" y="1392703"/>
                </a:cubicBezTo>
                <a:cubicBezTo>
                  <a:pt x="3006802" y="1749084"/>
                  <a:pt x="2835181" y="2168584"/>
                  <a:pt x="3424144" y="2419644"/>
                </a:cubicBezTo>
                <a:cubicBezTo>
                  <a:pt x="3886033" y="2586111"/>
                  <a:pt x="4403728" y="2503865"/>
                  <a:pt x="4676168" y="2616592"/>
                </a:cubicBezTo>
                <a:cubicBezTo>
                  <a:pt x="4948609" y="2729320"/>
                  <a:pt x="5573206" y="2959835"/>
                  <a:pt x="4805568" y="3011602"/>
                </a:cubicBezTo>
                <a:lnTo>
                  <a:pt x="0" y="3039739"/>
                </a:lnTo>
                <a:close/>
              </a:path>
            </a:pathLst>
          </a:custGeom>
          <a:solidFill>
            <a:srgbClr val="AAB7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Isosceles Triangle 4">
            <a:extLst>
              <a:ext uri="{FF2B5EF4-FFF2-40B4-BE49-F238E27FC236}">
                <a16:creationId xmlns:a16="http://schemas.microsoft.com/office/drawing/2014/main" id="{BC419E89-FC17-47BB-A4F5-964FCFB4BE24}"/>
              </a:ext>
            </a:extLst>
          </p:cNvPr>
          <p:cNvSpPr/>
          <p:nvPr/>
        </p:nvSpPr>
        <p:spPr>
          <a:xfrm flipH="1" flipV="1">
            <a:off x="6699717" y="-246493"/>
            <a:ext cx="5554183" cy="3574312"/>
          </a:xfrm>
          <a:custGeom>
            <a:avLst/>
            <a:gdLst>
              <a:gd name="connsiteX0" fmla="*/ 0 w 4974381"/>
              <a:gd name="connsiteY0" fmla="*/ 3039739 h 3039739"/>
              <a:gd name="connsiteX1" fmla="*/ 0 w 4974381"/>
              <a:gd name="connsiteY1" fmla="*/ 0 h 3039739"/>
              <a:gd name="connsiteX2" fmla="*/ 4974381 w 4974381"/>
              <a:gd name="connsiteY2" fmla="*/ 3039739 h 3039739"/>
              <a:gd name="connsiteX3" fmla="*/ 0 w 4974381"/>
              <a:gd name="connsiteY3"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4974381"/>
              <a:gd name="connsiteY0" fmla="*/ 3039739 h 3039739"/>
              <a:gd name="connsiteX1" fmla="*/ 0 w 4974381"/>
              <a:gd name="connsiteY1" fmla="*/ 0 h 3039739"/>
              <a:gd name="connsiteX2" fmla="*/ 737216 w 4974381"/>
              <a:gd name="connsiteY2" fmla="*/ 1125417 h 3039739"/>
              <a:gd name="connsiteX3" fmla="*/ 4974381 w 4974381"/>
              <a:gd name="connsiteY3" fmla="*/ 3039739 h 3039739"/>
              <a:gd name="connsiteX4" fmla="*/ 0 w 4974381"/>
              <a:gd name="connsiteY4" fmla="*/ 3039739 h 3039739"/>
              <a:gd name="connsiteX0" fmla="*/ 0 w 5023690"/>
              <a:gd name="connsiteY0" fmla="*/ 3039739 h 3039739"/>
              <a:gd name="connsiteX1" fmla="*/ 0 w 5023690"/>
              <a:gd name="connsiteY1" fmla="*/ 0 h 3039739"/>
              <a:gd name="connsiteX2" fmla="*/ 737216 w 5023690"/>
              <a:gd name="connsiteY2" fmla="*/ 1125417 h 3039739"/>
              <a:gd name="connsiteX3" fmla="*/ 2791099 w 5023690"/>
              <a:gd name="connsiteY3" fmla="*/ 1786598 h 3039739"/>
              <a:gd name="connsiteX4" fmla="*/ 4974381 w 5023690"/>
              <a:gd name="connsiteY4" fmla="*/ 3039739 h 3039739"/>
              <a:gd name="connsiteX5" fmla="*/ 0 w 5023690"/>
              <a:gd name="connsiteY5" fmla="*/ 3039739 h 3039739"/>
              <a:gd name="connsiteX0" fmla="*/ 0 w 5142215"/>
              <a:gd name="connsiteY0" fmla="*/ 3039739 h 3039739"/>
              <a:gd name="connsiteX1" fmla="*/ 0 w 5142215"/>
              <a:gd name="connsiteY1" fmla="*/ 0 h 3039739"/>
              <a:gd name="connsiteX2" fmla="*/ 737216 w 5142215"/>
              <a:gd name="connsiteY2" fmla="*/ 1125417 h 3039739"/>
              <a:gd name="connsiteX3" fmla="*/ 2791099 w 5142215"/>
              <a:gd name="connsiteY3" fmla="*/ 1786598 h 3039739"/>
              <a:gd name="connsiteX4" fmla="*/ 3846175 w 5142215"/>
              <a:gd name="connsiteY4" fmla="*/ 2616592 h 3039739"/>
              <a:gd name="connsiteX5" fmla="*/ 4974381 w 5142215"/>
              <a:gd name="connsiteY5" fmla="*/ 3039739 h 3039739"/>
              <a:gd name="connsiteX6" fmla="*/ 0 w 5142215"/>
              <a:gd name="connsiteY6" fmla="*/ 3039739 h 3039739"/>
              <a:gd name="connsiteX0" fmla="*/ 0 w 5219530"/>
              <a:gd name="connsiteY0" fmla="*/ 3039739 h 3096009"/>
              <a:gd name="connsiteX1" fmla="*/ 0 w 5219530"/>
              <a:gd name="connsiteY1" fmla="*/ 0 h 3096009"/>
              <a:gd name="connsiteX2" fmla="*/ 737216 w 5219530"/>
              <a:gd name="connsiteY2" fmla="*/ 1125417 h 3096009"/>
              <a:gd name="connsiteX3" fmla="*/ 2791099 w 5219530"/>
              <a:gd name="connsiteY3" fmla="*/ 1786598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19530"/>
              <a:gd name="connsiteY0" fmla="*/ 3039739 h 3096009"/>
              <a:gd name="connsiteX1" fmla="*/ 0 w 5219530"/>
              <a:gd name="connsiteY1" fmla="*/ 0 h 3096009"/>
              <a:gd name="connsiteX2" fmla="*/ 737216 w 5219530"/>
              <a:gd name="connsiteY2" fmla="*/ 1125417 h 3096009"/>
              <a:gd name="connsiteX3" fmla="*/ 2340933 w 5219530"/>
              <a:gd name="connsiteY3" fmla="*/ 1589651 h 3096009"/>
              <a:gd name="connsiteX4" fmla="*/ 3846175 w 5219530"/>
              <a:gd name="connsiteY4" fmla="*/ 2616592 h 3096009"/>
              <a:gd name="connsiteX5" fmla="*/ 5058787 w 5219530"/>
              <a:gd name="connsiteY5" fmla="*/ 3096009 h 3096009"/>
              <a:gd name="connsiteX6" fmla="*/ 0 w 5219530"/>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589651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50443"/>
              <a:gd name="connsiteY0" fmla="*/ 3039739 h 3096009"/>
              <a:gd name="connsiteX1" fmla="*/ 0 w 5250443"/>
              <a:gd name="connsiteY1" fmla="*/ 0 h 3096009"/>
              <a:gd name="connsiteX2" fmla="*/ 737216 w 5250443"/>
              <a:gd name="connsiteY2" fmla="*/ 1125417 h 3096009"/>
              <a:gd name="connsiteX3" fmla="*/ 2340933 w 5250443"/>
              <a:gd name="connsiteY3" fmla="*/ 1392703 h 3096009"/>
              <a:gd name="connsiteX4" fmla="*/ 3846175 w 5250443"/>
              <a:gd name="connsiteY4" fmla="*/ 2616592 h 3096009"/>
              <a:gd name="connsiteX5" fmla="*/ 5058787 w 5250443"/>
              <a:gd name="connsiteY5" fmla="*/ 3096009 h 3096009"/>
              <a:gd name="connsiteX6" fmla="*/ 0 w 5250443"/>
              <a:gd name="connsiteY6" fmla="*/ 3039739 h 3096009"/>
              <a:gd name="connsiteX0" fmla="*/ 0 w 5212428"/>
              <a:gd name="connsiteY0" fmla="*/ 3039739 h 3096009"/>
              <a:gd name="connsiteX1" fmla="*/ 0 w 5212428"/>
              <a:gd name="connsiteY1" fmla="*/ 0 h 3096009"/>
              <a:gd name="connsiteX2" fmla="*/ 737216 w 5212428"/>
              <a:gd name="connsiteY2" fmla="*/ 1125417 h 3096009"/>
              <a:gd name="connsiteX3" fmla="*/ 2340933 w 5212428"/>
              <a:gd name="connsiteY3" fmla="*/ 1392703 h 3096009"/>
              <a:gd name="connsiteX4" fmla="*/ 3424144 w 5212428"/>
              <a:gd name="connsiteY4" fmla="*/ 2419644 h 3096009"/>
              <a:gd name="connsiteX5" fmla="*/ 5058787 w 5212428"/>
              <a:gd name="connsiteY5" fmla="*/ 3096009 h 3096009"/>
              <a:gd name="connsiteX6" fmla="*/ 0 w 5212428"/>
              <a:gd name="connsiteY6" fmla="*/ 3039739 h 3096009"/>
              <a:gd name="connsiteX0" fmla="*/ 0 w 5366384"/>
              <a:gd name="connsiteY0" fmla="*/ 3039739 h 3096009"/>
              <a:gd name="connsiteX1" fmla="*/ 0 w 5366384"/>
              <a:gd name="connsiteY1" fmla="*/ 0 h 3096009"/>
              <a:gd name="connsiteX2" fmla="*/ 737216 w 5366384"/>
              <a:gd name="connsiteY2" fmla="*/ 1125417 h 3096009"/>
              <a:gd name="connsiteX3" fmla="*/ 2340933 w 5366384"/>
              <a:gd name="connsiteY3" fmla="*/ 1392703 h 3096009"/>
              <a:gd name="connsiteX4" fmla="*/ 3424144 w 5366384"/>
              <a:gd name="connsiteY4" fmla="*/ 2419644 h 3096009"/>
              <a:gd name="connsiteX5" fmla="*/ 4676168 w 5366384"/>
              <a:gd name="connsiteY5" fmla="*/ 2616592 h 3096009"/>
              <a:gd name="connsiteX6" fmla="*/ 5058787 w 5366384"/>
              <a:gd name="connsiteY6" fmla="*/ 3096009 h 3096009"/>
              <a:gd name="connsiteX7" fmla="*/ 0 w 5366384"/>
              <a:gd name="connsiteY7" fmla="*/ 3039739 h 3096009"/>
              <a:gd name="connsiteX0" fmla="*/ 0 w 5009576"/>
              <a:gd name="connsiteY0" fmla="*/ 3039739 h 3081941"/>
              <a:gd name="connsiteX1" fmla="*/ 0 w 5009576"/>
              <a:gd name="connsiteY1" fmla="*/ 0 h 3081941"/>
              <a:gd name="connsiteX2" fmla="*/ 737216 w 5009576"/>
              <a:gd name="connsiteY2" fmla="*/ 1125417 h 3081941"/>
              <a:gd name="connsiteX3" fmla="*/ 2340933 w 5009576"/>
              <a:gd name="connsiteY3" fmla="*/ 1392703 h 3081941"/>
              <a:gd name="connsiteX4" fmla="*/ 3424144 w 5009576"/>
              <a:gd name="connsiteY4" fmla="*/ 2419644 h 3081941"/>
              <a:gd name="connsiteX5" fmla="*/ 4676168 w 5009576"/>
              <a:gd name="connsiteY5" fmla="*/ 2616592 h 3081941"/>
              <a:gd name="connsiteX6" fmla="*/ 4552350 w 5009576"/>
              <a:gd name="connsiteY6" fmla="*/ 3081941 h 3081941"/>
              <a:gd name="connsiteX7" fmla="*/ 0 w 5009576"/>
              <a:gd name="connsiteY7" fmla="*/ 3039739 h 3081941"/>
              <a:gd name="connsiteX0" fmla="*/ 0 w 5806838"/>
              <a:gd name="connsiteY0" fmla="*/ 3039739 h 3039739"/>
              <a:gd name="connsiteX1" fmla="*/ 0 w 5806838"/>
              <a:gd name="connsiteY1" fmla="*/ 0 h 3039739"/>
              <a:gd name="connsiteX2" fmla="*/ 737216 w 5806838"/>
              <a:gd name="connsiteY2" fmla="*/ 1125417 h 3039739"/>
              <a:gd name="connsiteX3" fmla="*/ 2340933 w 5806838"/>
              <a:gd name="connsiteY3" fmla="*/ 1392703 h 3039739"/>
              <a:gd name="connsiteX4" fmla="*/ 3424144 w 5806838"/>
              <a:gd name="connsiteY4" fmla="*/ 2419644 h 3039739"/>
              <a:gd name="connsiteX5" fmla="*/ 4676168 w 5806838"/>
              <a:gd name="connsiteY5" fmla="*/ 2616592 h 3039739"/>
              <a:gd name="connsiteX6" fmla="*/ 5579292 w 5806838"/>
              <a:gd name="connsiteY6" fmla="*/ 2997534 h 3039739"/>
              <a:gd name="connsiteX7" fmla="*/ 0 w 5806838"/>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039739 h 3039739"/>
              <a:gd name="connsiteX1" fmla="*/ 0 w 5174776"/>
              <a:gd name="connsiteY1" fmla="*/ 0 h 3039739"/>
              <a:gd name="connsiteX2" fmla="*/ 737216 w 5174776"/>
              <a:gd name="connsiteY2" fmla="*/ 1125417 h 3039739"/>
              <a:gd name="connsiteX3" fmla="*/ 2340933 w 5174776"/>
              <a:gd name="connsiteY3" fmla="*/ 1392703 h 3039739"/>
              <a:gd name="connsiteX4" fmla="*/ 3424144 w 5174776"/>
              <a:gd name="connsiteY4" fmla="*/ 2419644 h 3039739"/>
              <a:gd name="connsiteX5" fmla="*/ 4676168 w 5174776"/>
              <a:gd name="connsiteY5" fmla="*/ 2616592 h 3039739"/>
              <a:gd name="connsiteX6" fmla="*/ 4805568 w 5174776"/>
              <a:gd name="connsiteY6" fmla="*/ 3011602 h 3039739"/>
              <a:gd name="connsiteX7" fmla="*/ 0 w 5174776"/>
              <a:gd name="connsiteY7" fmla="*/ 3039739 h 3039739"/>
              <a:gd name="connsiteX0" fmla="*/ 0 w 5174776"/>
              <a:gd name="connsiteY0" fmla="*/ 3841598 h 3841598"/>
              <a:gd name="connsiteX1" fmla="*/ 0 w 5174776"/>
              <a:gd name="connsiteY1" fmla="*/ 0 h 3841598"/>
              <a:gd name="connsiteX2" fmla="*/ 737216 w 5174776"/>
              <a:gd name="connsiteY2" fmla="*/ 1927276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340933 w 5174776"/>
              <a:gd name="connsiteY3" fmla="*/ 2194562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424144 w 5174776"/>
              <a:gd name="connsiteY4" fmla="*/ 3221503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174776"/>
              <a:gd name="connsiteY0" fmla="*/ 3841598 h 3841598"/>
              <a:gd name="connsiteX1" fmla="*/ 0 w 5174776"/>
              <a:gd name="connsiteY1" fmla="*/ 0 h 3841598"/>
              <a:gd name="connsiteX2" fmla="*/ 680945 w 5174776"/>
              <a:gd name="connsiteY2" fmla="*/ 1716261 h 3841598"/>
              <a:gd name="connsiteX3" fmla="*/ 2411271 w 5174776"/>
              <a:gd name="connsiteY3" fmla="*/ 2025750 h 3841598"/>
              <a:gd name="connsiteX4" fmla="*/ 3747701 w 5174776"/>
              <a:gd name="connsiteY4" fmla="*/ 3390316 h 3841598"/>
              <a:gd name="connsiteX5" fmla="*/ 4676168 w 5174776"/>
              <a:gd name="connsiteY5" fmla="*/ 3418451 h 3841598"/>
              <a:gd name="connsiteX6" fmla="*/ 4805568 w 5174776"/>
              <a:gd name="connsiteY6" fmla="*/ 3813461 h 3841598"/>
              <a:gd name="connsiteX7" fmla="*/ 0 w 5174776"/>
              <a:gd name="connsiteY7" fmla="*/ 3841598 h 3841598"/>
              <a:gd name="connsiteX0" fmla="*/ 0 w 5398824"/>
              <a:gd name="connsiteY0" fmla="*/ 3841598 h 3841598"/>
              <a:gd name="connsiteX1" fmla="*/ 0 w 5398824"/>
              <a:gd name="connsiteY1" fmla="*/ 0 h 3841598"/>
              <a:gd name="connsiteX2" fmla="*/ 680945 w 5398824"/>
              <a:gd name="connsiteY2" fmla="*/ 1716261 h 3841598"/>
              <a:gd name="connsiteX3" fmla="*/ 2411271 w 5398824"/>
              <a:gd name="connsiteY3" fmla="*/ 2025750 h 3841598"/>
              <a:gd name="connsiteX4" fmla="*/ 3747701 w 5398824"/>
              <a:gd name="connsiteY4" fmla="*/ 3390316 h 3841598"/>
              <a:gd name="connsiteX5" fmla="*/ 5196673 w 5398824"/>
              <a:gd name="connsiteY5" fmla="*/ 3404383 h 3841598"/>
              <a:gd name="connsiteX6" fmla="*/ 4805568 w 5398824"/>
              <a:gd name="connsiteY6" fmla="*/ 3813461 h 3841598"/>
              <a:gd name="connsiteX7" fmla="*/ 0 w 5398824"/>
              <a:gd name="connsiteY7" fmla="*/ 3841598 h 3841598"/>
              <a:gd name="connsiteX0" fmla="*/ 0 w 5398824"/>
              <a:gd name="connsiteY0" fmla="*/ 3574312 h 3574312"/>
              <a:gd name="connsiteX1" fmla="*/ 0 w 5398824"/>
              <a:gd name="connsiteY1" fmla="*/ 0 h 3574312"/>
              <a:gd name="connsiteX2" fmla="*/ 680945 w 5398824"/>
              <a:gd name="connsiteY2" fmla="*/ 1448975 h 3574312"/>
              <a:gd name="connsiteX3" fmla="*/ 2411271 w 5398824"/>
              <a:gd name="connsiteY3" fmla="*/ 1758464 h 3574312"/>
              <a:gd name="connsiteX4" fmla="*/ 3747701 w 5398824"/>
              <a:gd name="connsiteY4" fmla="*/ 3123030 h 3574312"/>
              <a:gd name="connsiteX5" fmla="*/ 5196673 w 5398824"/>
              <a:gd name="connsiteY5" fmla="*/ 3137097 h 3574312"/>
              <a:gd name="connsiteX6" fmla="*/ 4805568 w 5398824"/>
              <a:gd name="connsiteY6" fmla="*/ 3546175 h 3574312"/>
              <a:gd name="connsiteX7" fmla="*/ 0 w 5398824"/>
              <a:gd name="connsiteY7" fmla="*/ 3574312 h 3574312"/>
              <a:gd name="connsiteX0" fmla="*/ 0 w 5554183"/>
              <a:gd name="connsiteY0" fmla="*/ 3574312 h 3574312"/>
              <a:gd name="connsiteX1" fmla="*/ 0 w 5554183"/>
              <a:gd name="connsiteY1" fmla="*/ 0 h 3574312"/>
              <a:gd name="connsiteX2" fmla="*/ 680945 w 5554183"/>
              <a:gd name="connsiteY2" fmla="*/ 1448975 h 3574312"/>
              <a:gd name="connsiteX3" fmla="*/ 2411271 w 5554183"/>
              <a:gd name="connsiteY3" fmla="*/ 1758464 h 3574312"/>
              <a:gd name="connsiteX4" fmla="*/ 3747701 w 5554183"/>
              <a:gd name="connsiteY4" fmla="*/ 3123030 h 3574312"/>
              <a:gd name="connsiteX5" fmla="*/ 5421756 w 5554183"/>
              <a:gd name="connsiteY5" fmla="*/ 3123030 h 3574312"/>
              <a:gd name="connsiteX6" fmla="*/ 4805568 w 5554183"/>
              <a:gd name="connsiteY6" fmla="*/ 3546175 h 3574312"/>
              <a:gd name="connsiteX7" fmla="*/ 0 w 5554183"/>
              <a:gd name="connsiteY7" fmla="*/ 3574312 h 357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4183" h="3574312">
                <a:moveTo>
                  <a:pt x="0" y="3574312"/>
                </a:moveTo>
                <a:lnTo>
                  <a:pt x="0" y="0"/>
                </a:lnTo>
                <a:cubicBezTo>
                  <a:pt x="339523" y="206327"/>
                  <a:pt x="341422" y="1242648"/>
                  <a:pt x="680945" y="1448975"/>
                </a:cubicBezTo>
                <a:cubicBezTo>
                  <a:pt x="1068756" y="1713916"/>
                  <a:pt x="1705077" y="1439410"/>
                  <a:pt x="2411271" y="1758464"/>
                </a:cubicBezTo>
                <a:cubicBezTo>
                  <a:pt x="3077140" y="2114845"/>
                  <a:pt x="3158738" y="2871970"/>
                  <a:pt x="3747701" y="3123030"/>
                </a:cubicBezTo>
                <a:cubicBezTo>
                  <a:pt x="4209590" y="3289497"/>
                  <a:pt x="5149316" y="3010303"/>
                  <a:pt x="5421756" y="3123030"/>
                </a:cubicBezTo>
                <a:cubicBezTo>
                  <a:pt x="5694197" y="3235758"/>
                  <a:pt x="5573206" y="3494408"/>
                  <a:pt x="4805568" y="3546175"/>
                </a:cubicBezTo>
                <a:lnTo>
                  <a:pt x="0" y="3574312"/>
                </a:lnTo>
                <a:close/>
              </a:path>
            </a:pathLst>
          </a:custGeom>
          <a:noFill/>
          <a:ln w="38100">
            <a:solidFill>
              <a:srgbClr val="D8E1E6"/>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0" name="Picture 59">
            <a:extLst>
              <a:ext uri="{FF2B5EF4-FFF2-40B4-BE49-F238E27FC236}">
                <a16:creationId xmlns:a16="http://schemas.microsoft.com/office/drawing/2014/main" id="{3B9EC5C1-98F6-4FE9-8843-57D03CA27882}"/>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49808" y="1165676"/>
            <a:ext cx="2010230" cy="2010230"/>
          </a:xfrm>
          <a:prstGeom prst="rect">
            <a:avLst/>
          </a:prstGeom>
        </p:spPr>
      </p:pic>
    </p:spTree>
    <p:extLst>
      <p:ext uri="{BB962C8B-B14F-4D97-AF65-F5344CB8AC3E}">
        <p14:creationId xmlns:p14="http://schemas.microsoft.com/office/powerpoint/2010/main" val="341341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1100"/>
                                        <p:tgtEl>
                                          <p:spTgt spid="3"/>
                                        </p:tgtEl>
                                      </p:cBhvr>
                                    </p:animEffect>
                                  </p:childTnLst>
                                </p:cTn>
                              </p:par>
                              <p:par>
                                <p:cTn id="11" presetID="2" presetClass="entr" presetSubtype="4" fill="hold" grpId="0" nodeType="withEffect">
                                  <p:stCondLst>
                                    <p:cond delay="16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20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1100"/>
                                        <p:tgtEl>
                                          <p:spTgt spid="56"/>
                                        </p:tgtEl>
                                      </p:cBhvr>
                                    </p:animEffect>
                                  </p:childTnLst>
                                </p:cTn>
                              </p:par>
                              <p:par>
                                <p:cTn id="18" presetID="2" presetClass="entr" presetSubtype="1" fill="hold" grpId="0" nodeType="withEffect">
                                  <p:stCondLst>
                                    <p:cond delay="1600"/>
                                  </p:stCondLst>
                                  <p:childTnLst>
                                    <p:set>
                                      <p:cBhvr>
                                        <p:cTn id="19" dur="1" fill="hold">
                                          <p:stCondLst>
                                            <p:cond delay="0"/>
                                          </p:stCondLst>
                                        </p:cTn>
                                        <p:tgtEl>
                                          <p:spTgt spid="58"/>
                                        </p:tgtEl>
                                        <p:attrNameLst>
                                          <p:attrName>style.visibility</p:attrName>
                                        </p:attrNameLst>
                                      </p:cBhvr>
                                      <p:to>
                                        <p:strVal val="visible"/>
                                      </p:to>
                                    </p:set>
                                    <p:anim calcmode="lin" valueType="num">
                                      <p:cBhvr additive="base">
                                        <p:cTn id="20" dur="500" fill="hold"/>
                                        <p:tgtEl>
                                          <p:spTgt spid="58"/>
                                        </p:tgtEl>
                                        <p:attrNameLst>
                                          <p:attrName>ppt_x</p:attrName>
                                        </p:attrNameLst>
                                      </p:cBhvr>
                                      <p:tavLst>
                                        <p:tav tm="0">
                                          <p:val>
                                            <p:strVal val="#ppt_x"/>
                                          </p:val>
                                        </p:tav>
                                        <p:tav tm="100000">
                                          <p:val>
                                            <p:strVal val="#ppt_x"/>
                                          </p:val>
                                        </p:tav>
                                      </p:tavLst>
                                    </p:anim>
                                    <p:anim calcmode="lin" valueType="num">
                                      <p:cBhvr additive="base">
                                        <p:cTn id="21" dur="500" fill="hold"/>
                                        <p:tgtEl>
                                          <p:spTgt spid="58"/>
                                        </p:tgtEl>
                                        <p:attrNameLst>
                                          <p:attrName>ppt_y</p:attrName>
                                        </p:attrNameLst>
                                      </p:cBhvr>
                                      <p:tavLst>
                                        <p:tav tm="0">
                                          <p:val>
                                            <p:strVal val="0-#ppt_h/2"/>
                                          </p:val>
                                        </p:tav>
                                        <p:tav tm="100000">
                                          <p:val>
                                            <p:strVal val="#ppt_y"/>
                                          </p:val>
                                        </p:tav>
                                      </p:tavLst>
                                    </p:anim>
                                  </p:childTnLst>
                                </p:cTn>
                              </p:par>
                              <p:par>
                                <p:cTn id="22" presetID="22" presetClass="entr" presetSubtype="8" fill="hold" grpId="0" nodeType="withEffect">
                                  <p:stCondLst>
                                    <p:cond delay="220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1100"/>
                                        <p:tgtEl>
                                          <p:spTgt spid="59"/>
                                        </p:tgtEl>
                                      </p:cBhvr>
                                    </p:animEffect>
                                  </p:childTnLst>
                                </p:cTn>
                              </p:par>
                              <p:par>
                                <p:cTn id="25" presetID="41" presetClass="entr" presetSubtype="0" fill="hold" grpId="0" nodeType="withEffect">
                                  <p:stCondLst>
                                    <p:cond delay="3500"/>
                                  </p:stCondLst>
                                  <p:iterate type="lt">
                                    <p:tmPct val="4167"/>
                                  </p:iterate>
                                  <p:childTnLst>
                                    <p:set>
                                      <p:cBhvr>
                                        <p:cTn id="26" dur="1" fill="hold">
                                          <p:stCondLst>
                                            <p:cond delay="0"/>
                                          </p:stCondLst>
                                        </p:cTn>
                                        <p:tgtEl>
                                          <p:spTgt spid="53"/>
                                        </p:tgtEl>
                                        <p:attrNameLst>
                                          <p:attrName>style.visibility</p:attrName>
                                        </p:attrNameLst>
                                      </p:cBhvr>
                                      <p:to>
                                        <p:strVal val="visible"/>
                                      </p:to>
                                    </p:set>
                                    <p:anim calcmode="lin" valueType="num">
                                      <p:cBhvr>
                                        <p:cTn id="27" dur="10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28" dur="1000" fill="hold"/>
                                        <p:tgtEl>
                                          <p:spTgt spid="53"/>
                                        </p:tgtEl>
                                        <p:attrNameLst>
                                          <p:attrName>ppt_y</p:attrName>
                                        </p:attrNameLst>
                                      </p:cBhvr>
                                      <p:tavLst>
                                        <p:tav tm="0">
                                          <p:val>
                                            <p:strVal val="#ppt_y"/>
                                          </p:val>
                                        </p:tav>
                                        <p:tav tm="100000">
                                          <p:val>
                                            <p:strVal val="#ppt_y"/>
                                          </p:val>
                                        </p:tav>
                                      </p:tavLst>
                                    </p:anim>
                                    <p:anim calcmode="lin" valueType="num">
                                      <p:cBhvr>
                                        <p:cTn id="29" dur="10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30" dur="10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1000" tmFilter="0,0; .5, 1; 1, 1"/>
                                        <p:tgtEl>
                                          <p:spTgt spid="53"/>
                                        </p:tgtEl>
                                      </p:cBhvr>
                                    </p:animEffect>
                                  </p:childTnLst>
                                </p:cTn>
                              </p:par>
                              <p:par>
                                <p:cTn id="32" presetID="10" presetClass="entr" presetSubtype="0" fill="hold" nodeType="withEffect">
                                  <p:stCondLst>
                                    <p:cond delay="480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xit" presetSubtype="0" fill="hold" grpId="1" nodeType="withEffect">
                                  <p:stCondLst>
                                    <p:cond delay="10100"/>
                                  </p:stCondLst>
                                  <p:iterate type="lt">
                                    <p:tmPct val="0"/>
                                  </p:iterate>
                                  <p:childTnLst>
                                    <p:animEffect transition="out" filter="fade">
                                      <p:cBhvr>
                                        <p:cTn id="36" dur="500"/>
                                        <p:tgtEl>
                                          <p:spTgt spid="53"/>
                                        </p:tgtEl>
                                      </p:cBhvr>
                                    </p:animEffect>
                                    <p:set>
                                      <p:cBhvr>
                                        <p:cTn id="37" dur="1" fill="hold">
                                          <p:stCondLst>
                                            <p:cond delay="499"/>
                                          </p:stCondLst>
                                        </p:cTn>
                                        <p:tgtEl>
                                          <p:spTgt spid="53"/>
                                        </p:tgtEl>
                                        <p:attrNameLst>
                                          <p:attrName>style.visibility</p:attrName>
                                        </p:attrNameLst>
                                      </p:cBhvr>
                                      <p:to>
                                        <p:strVal val="hidden"/>
                                      </p:to>
                                    </p:set>
                                  </p:childTnLst>
                                </p:cTn>
                              </p:par>
                              <p:par>
                                <p:cTn id="38" presetID="10" presetClass="exit" presetSubtype="0" fill="hold" grpId="2" nodeType="withEffect">
                                  <p:stCondLst>
                                    <p:cond delay="10100"/>
                                  </p:stCondLst>
                                  <p:iterate type="lt">
                                    <p:tmPct val="0"/>
                                  </p:iterate>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par>
                                <p:cTn id="41" presetID="10" presetClass="exit" presetSubtype="0" fill="hold" grpId="1" nodeType="withEffect">
                                  <p:stCondLst>
                                    <p:cond delay="10100"/>
                                  </p:stCondLst>
                                  <p:childTnLst>
                                    <p:animEffect transition="out" filter="fade">
                                      <p:cBhvr>
                                        <p:cTn id="42" dur="500"/>
                                        <p:tgtEl>
                                          <p:spTgt spid="59"/>
                                        </p:tgtEl>
                                      </p:cBhvr>
                                    </p:animEffect>
                                    <p:set>
                                      <p:cBhvr>
                                        <p:cTn id="43" dur="1" fill="hold">
                                          <p:stCondLst>
                                            <p:cond delay="499"/>
                                          </p:stCondLst>
                                        </p:cTn>
                                        <p:tgtEl>
                                          <p:spTgt spid="59"/>
                                        </p:tgtEl>
                                        <p:attrNameLst>
                                          <p:attrName>style.visibility</p:attrName>
                                        </p:attrNameLst>
                                      </p:cBhvr>
                                      <p:to>
                                        <p:strVal val="hidden"/>
                                      </p:to>
                                    </p:set>
                                  </p:childTnLst>
                                </p:cTn>
                              </p:par>
                              <p:par>
                                <p:cTn id="44" presetID="10" presetClass="exit" presetSubtype="0" fill="hold" grpId="1" nodeType="withEffect">
                                  <p:stCondLst>
                                    <p:cond delay="10100"/>
                                  </p:stCondLst>
                                  <p:childTnLst>
                                    <p:animEffect transition="out" filter="fade">
                                      <p:cBhvr>
                                        <p:cTn id="45" dur="500"/>
                                        <p:tgtEl>
                                          <p:spTgt spid="58"/>
                                        </p:tgtEl>
                                      </p:cBhvr>
                                    </p:animEffect>
                                    <p:set>
                                      <p:cBhvr>
                                        <p:cTn id="46" dur="1" fill="hold">
                                          <p:stCondLst>
                                            <p:cond delay="499"/>
                                          </p:stCondLst>
                                        </p:cTn>
                                        <p:tgtEl>
                                          <p:spTgt spid="58"/>
                                        </p:tgtEl>
                                        <p:attrNameLst>
                                          <p:attrName>style.visibility</p:attrName>
                                        </p:attrNameLst>
                                      </p:cBhvr>
                                      <p:to>
                                        <p:strVal val="hidden"/>
                                      </p:to>
                                    </p:set>
                                  </p:childTnLst>
                                </p:cTn>
                              </p:par>
                              <p:par>
                                <p:cTn id="47" presetID="10" presetClass="exit" presetSubtype="0" fill="hold" grpId="1" nodeType="withEffect">
                                  <p:stCondLst>
                                    <p:cond delay="10100"/>
                                  </p:stCondLst>
                                  <p:childTnLst>
                                    <p:animEffect transition="out" filter="fade">
                                      <p:cBhvr>
                                        <p:cTn id="48" dur="500"/>
                                        <p:tgtEl>
                                          <p:spTgt spid="56"/>
                                        </p:tgtEl>
                                      </p:cBhvr>
                                    </p:animEffect>
                                    <p:set>
                                      <p:cBhvr>
                                        <p:cTn id="49" dur="1" fill="hold">
                                          <p:stCondLst>
                                            <p:cond delay="499"/>
                                          </p:stCondLst>
                                        </p:cTn>
                                        <p:tgtEl>
                                          <p:spTgt spid="56"/>
                                        </p:tgtEl>
                                        <p:attrNameLst>
                                          <p:attrName>style.visibility</p:attrName>
                                        </p:attrNameLst>
                                      </p:cBhvr>
                                      <p:to>
                                        <p:strVal val="hidden"/>
                                      </p:to>
                                    </p:set>
                                  </p:childTnLst>
                                </p:cTn>
                              </p:par>
                              <p:par>
                                <p:cTn id="50" presetID="10" presetClass="exit" presetSubtype="0" fill="hold" grpId="1" nodeType="withEffect">
                                  <p:stCondLst>
                                    <p:cond delay="10100"/>
                                  </p:stCondLst>
                                  <p:childTnLst>
                                    <p:animEffect transition="out" filter="fade">
                                      <p:cBhvr>
                                        <p:cTn id="51" dur="500"/>
                                        <p:tgtEl>
                                          <p:spTgt spid="5"/>
                                        </p:tgtEl>
                                      </p:cBhvr>
                                    </p:animEffect>
                                    <p:set>
                                      <p:cBhvr>
                                        <p:cTn id="52" dur="1" fill="hold">
                                          <p:stCondLst>
                                            <p:cond delay="499"/>
                                          </p:stCondLst>
                                        </p:cTn>
                                        <p:tgtEl>
                                          <p:spTgt spid="5"/>
                                        </p:tgtEl>
                                        <p:attrNameLst>
                                          <p:attrName>style.visibility</p:attrName>
                                        </p:attrNameLst>
                                      </p:cBhvr>
                                      <p:to>
                                        <p:strVal val="hidden"/>
                                      </p:to>
                                    </p:set>
                                  </p:childTnLst>
                                </p:cTn>
                              </p:par>
                              <p:par>
                                <p:cTn id="53" presetID="10" presetClass="exit" presetSubtype="0" fill="hold" nodeType="withEffect">
                                  <p:stCondLst>
                                    <p:cond delay="10100"/>
                                  </p:stCondLst>
                                  <p:childTnLst>
                                    <p:animEffect transition="out" filter="fade">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par>
                                <p:cTn id="56" presetID="10" presetClass="exit" presetSubtype="0" fill="hold" grpId="1" nodeType="withEffect">
                                  <p:stCondLst>
                                    <p:cond delay="10100"/>
                                  </p:stCondLst>
                                  <p:childTnLst>
                                    <p:animEffect transition="out" filter="fade">
                                      <p:cBhvr>
                                        <p:cTn id="57" dur="500"/>
                                        <p:tgtEl>
                                          <p:spTgt spid="3"/>
                                        </p:tgtEl>
                                      </p:cBhvr>
                                    </p:animEffect>
                                    <p:set>
                                      <p:cBhvr>
                                        <p:cTn id="58" dur="1" fill="hold">
                                          <p:stCondLst>
                                            <p:cond delay="499"/>
                                          </p:stCondLst>
                                        </p:cTn>
                                        <p:tgtEl>
                                          <p:spTgt spid="3"/>
                                        </p:tgtEl>
                                        <p:attrNameLst>
                                          <p:attrName>style.visibility</p:attrName>
                                        </p:attrNameLst>
                                      </p:cBhvr>
                                      <p:to>
                                        <p:strVal val="hidden"/>
                                      </p:to>
                                    </p:set>
                                  </p:childTnLst>
                                </p:cTn>
                              </p:par>
                              <p:par>
                                <p:cTn id="59" presetID="10" presetClass="exit" presetSubtype="0" fill="hold" nodeType="withEffect">
                                  <p:stCondLst>
                                    <p:cond delay="10100"/>
                                  </p:stCondLst>
                                  <p:childTnLst>
                                    <p:animEffect transition="out" filter="fade">
                                      <p:cBhvr>
                                        <p:cTn id="60" dur="500"/>
                                        <p:tgtEl>
                                          <p:spTgt spid="60"/>
                                        </p:tgtEl>
                                      </p:cBhvr>
                                    </p:animEffect>
                                    <p:set>
                                      <p:cBhvr>
                                        <p:cTn id="61"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56" grpId="0" animBg="1"/>
      <p:bldP spid="56" grpId="1" animBg="1"/>
      <p:bldP spid="53" grpId="0"/>
      <p:bldP spid="53" grpId="1"/>
      <p:bldP spid="53" grpId="2"/>
      <p:bldP spid="58" grpId="0" animBg="1"/>
      <p:bldP spid="58" grpId="1" animBg="1"/>
      <p:bldP spid="59" grpId="0" animBg="1"/>
      <p:bldP spid="5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2" name="TextBox 1">
            <a:extLst>
              <a:ext uri="{FF2B5EF4-FFF2-40B4-BE49-F238E27FC236}">
                <a16:creationId xmlns:a16="http://schemas.microsoft.com/office/drawing/2014/main" id="{C0924214-E564-4AFD-9B57-687A7C1A0499}"/>
              </a:ext>
            </a:extLst>
          </p:cNvPr>
          <p:cNvSpPr txBox="1"/>
          <p:nvPr/>
        </p:nvSpPr>
        <p:spPr>
          <a:xfrm>
            <a:off x="1021976" y="986116"/>
            <a:ext cx="5127811" cy="707886"/>
          </a:xfrm>
          <a:prstGeom prst="rect">
            <a:avLst/>
          </a:prstGeom>
          <a:noFill/>
        </p:spPr>
        <p:txBody>
          <a:bodyPr wrap="square" rtlCol="0">
            <a:spAutoFit/>
          </a:bodyPr>
          <a:lstStyle/>
          <a:p>
            <a:r>
              <a:rPr lang="en" sz="4000" dirty="0">
                <a:latin typeface="Tenorite" panose="00000500000000000000" pitchFamily="2" charset="0"/>
              </a:rPr>
              <a:t>Problem Statement</a:t>
            </a:r>
            <a:endParaRPr lang="en-IN" sz="4000" dirty="0">
              <a:latin typeface="Tenorite" panose="00000500000000000000" pitchFamily="2" charset="0"/>
            </a:endParaRPr>
          </a:p>
        </p:txBody>
      </p:sp>
      <p:sp>
        <p:nvSpPr>
          <p:cNvPr id="4" name="TextBox 3">
            <a:extLst>
              <a:ext uri="{FF2B5EF4-FFF2-40B4-BE49-F238E27FC236}">
                <a16:creationId xmlns:a16="http://schemas.microsoft.com/office/drawing/2014/main" id="{B2CDFCBA-AADF-459C-A7F4-C0533CB71B7B}"/>
              </a:ext>
            </a:extLst>
          </p:cNvPr>
          <p:cNvSpPr txBox="1"/>
          <p:nvPr/>
        </p:nvSpPr>
        <p:spPr>
          <a:xfrm>
            <a:off x="1210235" y="2294965"/>
            <a:ext cx="9986683" cy="1989712"/>
          </a:xfrm>
          <a:prstGeom prst="rect">
            <a:avLst/>
          </a:prstGeom>
          <a:noFill/>
        </p:spPr>
        <p:txBody>
          <a:bodyPr wrap="square" rtlCol="0">
            <a:spAutoFit/>
          </a:bodyPr>
          <a:lstStyle/>
          <a:p>
            <a:pPr>
              <a:lnSpc>
                <a:spcPct val="200000"/>
              </a:lnSpc>
            </a:pPr>
            <a:r>
              <a:rPr lang="en-US" sz="1600" dirty="0">
                <a:latin typeface="Tenorite" panose="00000500000000000000" pitchFamily="2" charset="0"/>
              </a:rPr>
              <a:t>For any emerging issues in a telehealth session, the patient's face is an essential source of wellness information as it is most visible to the health professional. The primary motto is to monitor the heart rhythm without the need for physical contact.</a:t>
            </a:r>
          </a:p>
          <a:p>
            <a:pPr>
              <a:lnSpc>
                <a:spcPct val="200000"/>
              </a:lnSpc>
            </a:pPr>
            <a:endParaRPr lang="en-IN" sz="1600" dirty="0">
              <a:latin typeface="Tenorite" panose="00000500000000000000" pitchFamily="2" charset="0"/>
            </a:endParaRPr>
          </a:p>
        </p:txBody>
      </p:sp>
      <p:pic>
        <p:nvPicPr>
          <p:cNvPr id="53" name="Picture 52">
            <a:extLst>
              <a:ext uri="{FF2B5EF4-FFF2-40B4-BE49-F238E27FC236}">
                <a16:creationId xmlns:a16="http://schemas.microsoft.com/office/drawing/2014/main" id="{C8EC5FE1-AE23-4831-8516-319DBEEEE30F}"/>
              </a:ext>
            </a:extLst>
          </p:cNvPr>
          <p:cNvPicPr>
            <a:picLocks noChangeAspect="1"/>
          </p:cNvPicPr>
          <p:nvPr/>
        </p:nvPicPr>
        <p:blipFill>
          <a:blip r:embed="rId4"/>
          <a:stretch>
            <a:fillRect/>
          </a:stretch>
        </p:blipFill>
        <p:spPr>
          <a:xfrm>
            <a:off x="3067009" y="4504934"/>
            <a:ext cx="6111770" cy="1272650"/>
          </a:xfrm>
          <a:prstGeom prst="rect">
            <a:avLst/>
          </a:prstGeom>
        </p:spPr>
      </p:pic>
    </p:spTree>
    <p:extLst>
      <p:ext uri="{BB962C8B-B14F-4D97-AF65-F5344CB8AC3E}">
        <p14:creationId xmlns:p14="http://schemas.microsoft.com/office/powerpoint/2010/main" val="409402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2" name="TextBox 1">
            <a:extLst>
              <a:ext uri="{FF2B5EF4-FFF2-40B4-BE49-F238E27FC236}">
                <a16:creationId xmlns:a16="http://schemas.microsoft.com/office/drawing/2014/main" id="{A9A95164-CA40-40E1-9856-6B5DFC7BDF90}"/>
              </a:ext>
            </a:extLst>
          </p:cNvPr>
          <p:cNvSpPr txBox="1"/>
          <p:nvPr/>
        </p:nvSpPr>
        <p:spPr>
          <a:xfrm>
            <a:off x="1120588" y="2366681"/>
            <a:ext cx="9637059" cy="1989712"/>
          </a:xfrm>
          <a:prstGeom prst="rect">
            <a:avLst/>
          </a:prstGeom>
          <a:noFill/>
        </p:spPr>
        <p:txBody>
          <a:bodyPr wrap="square" rtlCol="0">
            <a:spAutoFit/>
          </a:bodyPr>
          <a:lstStyle/>
          <a:p>
            <a:pPr>
              <a:lnSpc>
                <a:spcPct val="200000"/>
              </a:lnSpc>
            </a:pPr>
            <a:r>
              <a:rPr lang="en-US" sz="1600" dirty="0">
                <a:latin typeface="Tenorite" panose="00000500000000000000" pitchFamily="2" charset="0"/>
              </a:rPr>
              <a:t>With the COVID-19 era, everyone acknowledged the importance of Self-care. we believe it will be very useful to create an AI application that will help people know their heart rate by simply looking at their computer screen. This will also make it possible to diagnose their health virtually by a doctor.</a:t>
            </a:r>
          </a:p>
          <a:p>
            <a:pPr>
              <a:lnSpc>
                <a:spcPct val="200000"/>
              </a:lnSpc>
            </a:pPr>
            <a:endParaRPr lang="en-IN" sz="1600" dirty="0">
              <a:latin typeface="Tenorite" panose="00000500000000000000" pitchFamily="2" charset="0"/>
            </a:endParaRPr>
          </a:p>
        </p:txBody>
      </p:sp>
      <p:sp>
        <p:nvSpPr>
          <p:cNvPr id="4" name="TextBox 3">
            <a:extLst>
              <a:ext uri="{FF2B5EF4-FFF2-40B4-BE49-F238E27FC236}">
                <a16:creationId xmlns:a16="http://schemas.microsoft.com/office/drawing/2014/main" id="{642CFE27-E3BB-43E6-A7D1-AD8B5A1EB224}"/>
              </a:ext>
            </a:extLst>
          </p:cNvPr>
          <p:cNvSpPr txBox="1"/>
          <p:nvPr/>
        </p:nvSpPr>
        <p:spPr>
          <a:xfrm>
            <a:off x="887507" y="1057833"/>
            <a:ext cx="3756212" cy="707886"/>
          </a:xfrm>
          <a:prstGeom prst="rect">
            <a:avLst/>
          </a:prstGeom>
          <a:noFill/>
        </p:spPr>
        <p:txBody>
          <a:bodyPr wrap="square" rtlCol="0">
            <a:spAutoFit/>
          </a:bodyPr>
          <a:lstStyle/>
          <a:p>
            <a:r>
              <a:rPr lang="en-US" sz="4000" dirty="0">
                <a:latin typeface="Tenorite" panose="00000500000000000000" pitchFamily="2" charset="0"/>
              </a:rPr>
              <a:t>Motivation</a:t>
            </a:r>
            <a:endParaRPr lang="en-IN" sz="4000" dirty="0">
              <a:latin typeface="Tenorite" panose="00000500000000000000" pitchFamily="2" charset="0"/>
            </a:endParaRPr>
          </a:p>
        </p:txBody>
      </p:sp>
    </p:spTree>
    <p:extLst>
      <p:ext uri="{BB962C8B-B14F-4D97-AF65-F5344CB8AC3E}">
        <p14:creationId xmlns:p14="http://schemas.microsoft.com/office/powerpoint/2010/main" val="30065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887507" y="887503"/>
            <a:ext cx="3756212" cy="707886"/>
          </a:xfrm>
          <a:prstGeom prst="rect">
            <a:avLst/>
          </a:prstGeom>
          <a:noFill/>
        </p:spPr>
        <p:txBody>
          <a:bodyPr wrap="square" rtlCol="0">
            <a:spAutoFit/>
          </a:bodyPr>
          <a:lstStyle/>
          <a:p>
            <a:r>
              <a:rPr lang="en-IN" sz="4000" dirty="0">
                <a:latin typeface="Tenorite" panose="00000500000000000000" pitchFamily="2" charset="0"/>
              </a:rPr>
              <a:t>Objective</a:t>
            </a:r>
          </a:p>
        </p:txBody>
      </p:sp>
      <p:sp>
        <p:nvSpPr>
          <p:cNvPr id="2" name="TextBox 1">
            <a:extLst>
              <a:ext uri="{FF2B5EF4-FFF2-40B4-BE49-F238E27FC236}">
                <a16:creationId xmlns:a16="http://schemas.microsoft.com/office/drawing/2014/main" id="{705005A8-38F1-4E93-B6EB-A3DDC3E0E744}"/>
              </a:ext>
            </a:extLst>
          </p:cNvPr>
          <p:cNvSpPr txBox="1"/>
          <p:nvPr/>
        </p:nvSpPr>
        <p:spPr>
          <a:xfrm>
            <a:off x="1461248" y="1864657"/>
            <a:ext cx="8077200" cy="3467039"/>
          </a:xfrm>
          <a:prstGeom prst="rect">
            <a:avLst/>
          </a:prstGeom>
          <a:noFill/>
        </p:spPr>
        <p:txBody>
          <a:bodyPr wrap="square" rtlCol="0">
            <a:spAutoFit/>
          </a:bodyPr>
          <a:lstStyle/>
          <a:p>
            <a:pPr>
              <a:lnSpc>
                <a:spcPct val="200000"/>
              </a:lnSpc>
            </a:pPr>
            <a:r>
              <a:rPr lang="en-US" sz="1600" dirty="0">
                <a:latin typeface="Tenorite" panose="00000500000000000000" pitchFamily="2" charset="0"/>
              </a:rPr>
              <a:t>In this project, we attempt to measure heart rates in humans using camera-based remote photoplethysmography (RPPG) methods, named after traditional PPG. The fundamental idea is based on capturing minute changes in skin color during a cardiac cycle of the human body, involving the inﬂow and outﬂow of blood from the heart to other body parts. rPPG signals are usually collected using a video camera with a limitation of being sensitive to multiple contributing factors, such as different skin tones, lighting condition of environment and facial structure.</a:t>
            </a:r>
            <a:endParaRPr lang="en-IN" sz="1600" dirty="0">
              <a:latin typeface="Tenorite" panose="00000500000000000000" pitchFamily="2" charset="0"/>
            </a:endParaRPr>
          </a:p>
        </p:txBody>
      </p:sp>
      <p:pic>
        <p:nvPicPr>
          <p:cNvPr id="53" name="Picture 52">
            <a:extLst>
              <a:ext uri="{FF2B5EF4-FFF2-40B4-BE49-F238E27FC236}">
                <a16:creationId xmlns:a16="http://schemas.microsoft.com/office/drawing/2014/main" id="{5A0D48AF-5DBA-4B7F-AAC4-80F6E0B95377}"/>
              </a:ext>
            </a:extLst>
          </p:cNvPr>
          <p:cNvPicPr>
            <a:picLocks noChangeAspect="1"/>
          </p:cNvPicPr>
          <p:nvPr/>
        </p:nvPicPr>
        <p:blipFill>
          <a:blip r:embed="rId4"/>
          <a:stretch>
            <a:fillRect/>
          </a:stretch>
        </p:blipFill>
        <p:spPr>
          <a:xfrm>
            <a:off x="6087035" y="4948519"/>
            <a:ext cx="2754346" cy="1551892"/>
          </a:xfrm>
          <a:prstGeom prst="rect">
            <a:avLst/>
          </a:prstGeom>
        </p:spPr>
      </p:pic>
    </p:spTree>
    <p:extLst>
      <p:ext uri="{BB962C8B-B14F-4D97-AF65-F5344CB8AC3E}">
        <p14:creationId xmlns:p14="http://schemas.microsoft.com/office/powerpoint/2010/main" val="101203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869577" y="932327"/>
            <a:ext cx="4769223" cy="707886"/>
          </a:xfrm>
          <a:prstGeom prst="rect">
            <a:avLst/>
          </a:prstGeom>
          <a:noFill/>
        </p:spPr>
        <p:txBody>
          <a:bodyPr wrap="square" rtlCol="0">
            <a:spAutoFit/>
          </a:bodyPr>
          <a:lstStyle/>
          <a:p>
            <a:r>
              <a:rPr lang="en-IN" sz="4000" dirty="0">
                <a:latin typeface="Tenorite" panose="00000500000000000000" pitchFamily="2" charset="0"/>
              </a:rPr>
              <a:t>Literature Survey-01</a:t>
            </a:r>
          </a:p>
        </p:txBody>
      </p:sp>
      <p:pic>
        <p:nvPicPr>
          <p:cNvPr id="5" name="Picture 4">
            <a:extLst>
              <a:ext uri="{FF2B5EF4-FFF2-40B4-BE49-F238E27FC236}">
                <a16:creationId xmlns:a16="http://schemas.microsoft.com/office/drawing/2014/main" id="{9C38ADF6-4873-457D-87F5-AEBC090CF9EA}"/>
              </a:ext>
            </a:extLst>
          </p:cNvPr>
          <p:cNvPicPr>
            <a:picLocks noChangeAspect="1"/>
          </p:cNvPicPr>
          <p:nvPr/>
        </p:nvPicPr>
        <p:blipFill>
          <a:blip r:embed="rId4"/>
          <a:stretch>
            <a:fillRect/>
          </a:stretch>
        </p:blipFill>
        <p:spPr>
          <a:xfrm>
            <a:off x="2086214" y="2218841"/>
            <a:ext cx="7392041" cy="3406435"/>
          </a:xfrm>
          <a:prstGeom prst="rect">
            <a:avLst/>
          </a:prstGeom>
        </p:spPr>
      </p:pic>
    </p:spTree>
    <p:extLst>
      <p:ext uri="{BB962C8B-B14F-4D97-AF65-F5344CB8AC3E}">
        <p14:creationId xmlns:p14="http://schemas.microsoft.com/office/powerpoint/2010/main" val="3082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781921" y="792377"/>
            <a:ext cx="5045138" cy="707886"/>
          </a:xfrm>
          <a:prstGeom prst="rect">
            <a:avLst/>
          </a:prstGeom>
          <a:noFill/>
        </p:spPr>
        <p:txBody>
          <a:bodyPr wrap="square" rtlCol="0">
            <a:spAutoFit/>
          </a:bodyPr>
          <a:lstStyle/>
          <a:p>
            <a:r>
              <a:rPr lang="en-IN" sz="4000" dirty="0">
                <a:latin typeface="Tenorite" panose="00000500000000000000" pitchFamily="2" charset="0"/>
              </a:rPr>
              <a:t>Literature Survey-02</a:t>
            </a:r>
          </a:p>
        </p:txBody>
      </p:sp>
      <p:pic>
        <p:nvPicPr>
          <p:cNvPr id="53" name="Picture 52">
            <a:extLst>
              <a:ext uri="{FF2B5EF4-FFF2-40B4-BE49-F238E27FC236}">
                <a16:creationId xmlns:a16="http://schemas.microsoft.com/office/drawing/2014/main" id="{C6C74B36-3238-497E-BC85-30CBCD2C8009}"/>
              </a:ext>
            </a:extLst>
          </p:cNvPr>
          <p:cNvPicPr>
            <a:picLocks noChangeAspect="1"/>
          </p:cNvPicPr>
          <p:nvPr/>
        </p:nvPicPr>
        <p:blipFill>
          <a:blip r:embed="rId4"/>
          <a:stretch>
            <a:fillRect/>
          </a:stretch>
        </p:blipFill>
        <p:spPr>
          <a:xfrm>
            <a:off x="2062880" y="1772277"/>
            <a:ext cx="7452256" cy="4554584"/>
          </a:xfrm>
          <a:prstGeom prst="rect">
            <a:avLst/>
          </a:prstGeom>
        </p:spPr>
      </p:pic>
    </p:spTree>
    <p:extLst>
      <p:ext uri="{BB962C8B-B14F-4D97-AF65-F5344CB8AC3E}">
        <p14:creationId xmlns:p14="http://schemas.microsoft.com/office/powerpoint/2010/main" val="429492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5E2811-68F7-48C9-ACFA-36F99D26256E}"/>
              </a:ext>
            </a:extLst>
          </p:cNvPr>
          <p:cNvGrpSpPr/>
          <p:nvPr/>
        </p:nvGrpSpPr>
        <p:grpSpPr>
          <a:xfrm>
            <a:off x="0" y="0"/>
            <a:ext cx="12192000" cy="6858000"/>
            <a:chOff x="2" y="0"/>
            <a:chExt cx="12192000" cy="6858000"/>
          </a:xfrm>
        </p:grpSpPr>
        <p:grpSp>
          <p:nvGrpSpPr>
            <p:cNvPr id="7" name="Group 6">
              <a:extLst>
                <a:ext uri="{FF2B5EF4-FFF2-40B4-BE49-F238E27FC236}">
                  <a16:creationId xmlns:a16="http://schemas.microsoft.com/office/drawing/2014/main" id="{02FB7FBE-B0DA-4B1D-A9E2-3E5F5EDBFE7C}"/>
                </a:ext>
              </a:extLst>
            </p:cNvPr>
            <p:cNvGrpSpPr/>
            <p:nvPr/>
          </p:nvGrpSpPr>
          <p:grpSpPr>
            <a:xfrm>
              <a:off x="377371" y="0"/>
              <a:ext cx="11422742" cy="6858000"/>
              <a:chOff x="377371" y="0"/>
              <a:chExt cx="11422742" cy="6858000"/>
            </a:xfrm>
          </p:grpSpPr>
          <p:cxnSp>
            <p:nvCxnSpPr>
              <p:cNvPr id="25" name="Straight Connector 24">
                <a:extLst>
                  <a:ext uri="{FF2B5EF4-FFF2-40B4-BE49-F238E27FC236}">
                    <a16:creationId xmlns:a16="http://schemas.microsoft.com/office/drawing/2014/main" id="{5B3ECFDD-8351-419D-8031-312D453EF708}"/>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D270C7-1521-48D2-BE01-641983A239D8}"/>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F5B1E9-53AF-4459-BAF3-BF7B0E640EEF}"/>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40C4DA-1E23-489E-858D-0F4B0E5B9A72}"/>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FA725-BF59-4069-83B9-38A9D25E5A42}"/>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C2E0B7-88E2-4676-8FC9-BC4A48A67CD7}"/>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C0DA29-49E2-4815-A568-AA56C846BC11}"/>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1E29-7CF4-47FB-9EBB-BFADB7567C48}"/>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7565DE-F864-4231-890A-63621B825C2C}"/>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EFBCE-8ED9-4D7A-9C7B-6484406BFAAF}"/>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937129-A5F1-4F25-A210-016E46774E8F}"/>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808FB2-AEA0-4EA0-8FF2-3E56D69DFF44}"/>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174261-F6EB-4196-968B-AFE20D4CC08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7E56E-CDB5-4B90-B84A-B627F6DF5CC9}"/>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CE2BC-2EF7-407D-A88F-6E45DA28DBDB}"/>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0B848C-6563-40B7-BFFF-4C935D2FBB4F}"/>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FA0925-CC77-41E1-B7CE-5D4867AC65F1}"/>
                  </a:ext>
                </a:extLst>
              </p:cNvPr>
              <p:cNvCxnSpPr/>
              <p:nvPr/>
            </p:nvCxnSpPr>
            <p:spPr>
              <a:xfrm>
                <a:off x="714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E2264-F86E-45CB-A37C-5283F5715289}"/>
                  </a:ext>
                </a:extLst>
              </p:cNvPr>
              <p:cNvCxnSpPr/>
              <p:nvPr/>
            </p:nvCxnSpPr>
            <p:spPr>
              <a:xfrm>
                <a:off x="754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30C3B69-93D8-4A41-B94A-CBB3CD96A36C}"/>
                  </a:ext>
                </a:extLst>
              </p:cNvPr>
              <p:cNvCxnSpPr/>
              <p:nvPr/>
            </p:nvCxnSpPr>
            <p:spPr>
              <a:xfrm>
                <a:off x="798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F586F5-D197-4724-93FF-DAB019050A66}"/>
                  </a:ext>
                </a:extLst>
              </p:cNvPr>
              <p:cNvCxnSpPr/>
              <p:nvPr/>
            </p:nvCxnSpPr>
            <p:spPr>
              <a:xfrm>
                <a:off x="841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AB3DEE-A509-43F7-98F3-A6BEA62A8DDB}"/>
                  </a:ext>
                </a:extLst>
              </p:cNvPr>
              <p:cNvCxnSpPr/>
              <p:nvPr/>
            </p:nvCxnSpPr>
            <p:spPr>
              <a:xfrm>
                <a:off x="883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6196B-1923-4D9C-8C4D-F774EAA3F90A}"/>
                  </a:ext>
                </a:extLst>
              </p:cNvPr>
              <p:cNvCxnSpPr/>
              <p:nvPr/>
            </p:nvCxnSpPr>
            <p:spPr>
              <a:xfrm>
                <a:off x="92455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1F8A1-DAAD-41AA-B599-3E1AAC4FEB31}"/>
                  </a:ext>
                </a:extLst>
              </p:cNvPr>
              <p:cNvCxnSpPr/>
              <p:nvPr/>
            </p:nvCxnSpPr>
            <p:spPr>
              <a:xfrm>
                <a:off x="9681027"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DE513E-6CE6-450F-876A-50AAF031CEE4}"/>
                  </a:ext>
                </a:extLst>
              </p:cNvPr>
              <p:cNvCxnSpPr/>
              <p:nvPr/>
            </p:nvCxnSpPr>
            <p:spPr>
              <a:xfrm>
                <a:off x="101164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B08E66-DF2F-4647-B8EE-5A04B837B9EE}"/>
                  </a:ext>
                </a:extLst>
              </p:cNvPr>
              <p:cNvCxnSpPr/>
              <p:nvPr/>
            </p:nvCxnSpPr>
            <p:spPr>
              <a:xfrm>
                <a:off x="1052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966B8C-F1F3-44AE-8698-56A145BAB153}"/>
                  </a:ext>
                </a:extLst>
              </p:cNvPr>
              <p:cNvCxnSpPr/>
              <p:nvPr/>
            </p:nvCxnSpPr>
            <p:spPr>
              <a:xfrm>
                <a:off x="1092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C1AA16-B1D5-44D9-BBAB-92CE9AAB5815}"/>
                  </a:ext>
                </a:extLst>
              </p:cNvPr>
              <p:cNvCxnSpPr/>
              <p:nvPr/>
            </p:nvCxnSpPr>
            <p:spPr>
              <a:xfrm>
                <a:off x="1136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9B8D4-F4D8-4B22-AE93-CA217C1FF9BC}"/>
                  </a:ext>
                </a:extLst>
              </p:cNvPr>
              <p:cNvCxnSpPr/>
              <p:nvPr/>
            </p:nvCxnSpPr>
            <p:spPr>
              <a:xfrm>
                <a:off x="1180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2247A43-9BE6-44E6-A5A1-A21687E4420C}"/>
                </a:ext>
              </a:extLst>
            </p:cNvPr>
            <p:cNvGrpSpPr/>
            <p:nvPr/>
          </p:nvGrpSpPr>
          <p:grpSpPr>
            <a:xfrm rot="5400000">
              <a:off x="2924631" y="-2616201"/>
              <a:ext cx="6342742" cy="12192000"/>
              <a:chOff x="377371" y="0"/>
              <a:chExt cx="6342742" cy="6858000"/>
            </a:xfrm>
          </p:grpSpPr>
          <p:cxnSp>
            <p:nvCxnSpPr>
              <p:cNvPr id="9" name="Straight Connector 8">
                <a:extLst>
                  <a:ext uri="{FF2B5EF4-FFF2-40B4-BE49-F238E27FC236}">
                    <a16:creationId xmlns:a16="http://schemas.microsoft.com/office/drawing/2014/main" id="{D323B4EE-4096-4859-A5B5-76FD16AD965F}"/>
                  </a:ext>
                </a:extLst>
              </p:cNvPr>
              <p:cNvCxnSpPr/>
              <p:nvPr/>
            </p:nvCxnSpPr>
            <p:spPr>
              <a:xfrm>
                <a:off x="3773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1A9B37-D83F-4F65-B70D-CD99C70AE282}"/>
                  </a:ext>
                </a:extLst>
              </p:cNvPr>
              <p:cNvCxnSpPr/>
              <p:nvPr/>
            </p:nvCxnSpPr>
            <p:spPr>
              <a:xfrm>
                <a:off x="7837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32FA6E-A9C4-4025-97C4-EFC31C004CD5}"/>
                  </a:ext>
                </a:extLst>
              </p:cNvPr>
              <p:cNvCxnSpPr/>
              <p:nvPr/>
            </p:nvCxnSpPr>
            <p:spPr>
              <a:xfrm>
                <a:off x="12191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F19A3A-2884-4E69-B093-98F37D11712A}"/>
                  </a:ext>
                </a:extLst>
              </p:cNvPr>
              <p:cNvCxnSpPr/>
              <p:nvPr/>
            </p:nvCxnSpPr>
            <p:spPr>
              <a:xfrm>
                <a:off x="16546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B18B81-DD9B-47C6-AD53-A094B23E16BB}"/>
                  </a:ext>
                </a:extLst>
              </p:cNvPr>
              <p:cNvCxnSpPr/>
              <p:nvPr/>
            </p:nvCxnSpPr>
            <p:spPr>
              <a:xfrm>
                <a:off x="20610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F47FC-6C76-458A-A9D0-BC60B2FD4DBE}"/>
                  </a:ext>
                </a:extLst>
              </p:cNvPr>
              <p:cNvCxnSpPr/>
              <p:nvPr/>
            </p:nvCxnSpPr>
            <p:spPr>
              <a:xfrm>
                <a:off x="246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906B19-DCD8-4944-9166-F9E346D6685F}"/>
                  </a:ext>
                </a:extLst>
              </p:cNvPr>
              <p:cNvCxnSpPr/>
              <p:nvPr/>
            </p:nvCxnSpPr>
            <p:spPr>
              <a:xfrm>
                <a:off x="290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375FFC-DDC9-4B1F-9C73-2CD3678A7402}"/>
                  </a:ext>
                </a:extLst>
              </p:cNvPr>
              <p:cNvCxnSpPr/>
              <p:nvPr/>
            </p:nvCxnSpPr>
            <p:spPr>
              <a:xfrm>
                <a:off x="3338285"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DAB23-CEF7-45A3-A957-5F33EC236C5A}"/>
                  </a:ext>
                </a:extLst>
              </p:cNvPr>
              <p:cNvCxnSpPr/>
              <p:nvPr/>
            </p:nvCxnSpPr>
            <p:spPr>
              <a:xfrm>
                <a:off x="37301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27EADF-DB1B-4353-8DA3-92EB66A780B0}"/>
                  </a:ext>
                </a:extLst>
              </p:cNvPr>
              <p:cNvCxnSpPr/>
              <p:nvPr/>
            </p:nvCxnSpPr>
            <p:spPr>
              <a:xfrm>
                <a:off x="4136571"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431A4E-095C-434B-A2B2-68C2C8BCE545}"/>
                  </a:ext>
                </a:extLst>
              </p:cNvPr>
              <p:cNvCxnSpPr/>
              <p:nvPr/>
            </p:nvCxnSpPr>
            <p:spPr>
              <a:xfrm>
                <a:off x="4571999"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C82FA-908F-40AC-9DDB-A20F796D11F5}"/>
                  </a:ext>
                </a:extLst>
              </p:cNvPr>
              <p:cNvCxnSpPr/>
              <p:nvPr/>
            </p:nvCxnSpPr>
            <p:spPr>
              <a:xfrm>
                <a:off x="5007428"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014BE-55A7-40F7-9674-4753C07B1B75}"/>
                  </a:ext>
                </a:extLst>
              </p:cNvPr>
              <p:cNvCxnSpPr/>
              <p:nvPr/>
            </p:nvCxnSpPr>
            <p:spPr>
              <a:xfrm>
                <a:off x="54428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F0159-33E8-4778-858B-C6C60D2763AF}"/>
                  </a:ext>
                </a:extLst>
              </p:cNvPr>
              <p:cNvCxnSpPr/>
              <p:nvPr/>
            </p:nvCxnSpPr>
            <p:spPr>
              <a:xfrm>
                <a:off x="5849256"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A1579A-C1DC-4F14-94A5-3BE9C34F389F}"/>
                  </a:ext>
                </a:extLst>
              </p:cNvPr>
              <p:cNvCxnSpPr/>
              <p:nvPr/>
            </p:nvCxnSpPr>
            <p:spPr>
              <a:xfrm>
                <a:off x="6284684"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C96A6-5985-42E8-9693-F13AE36B4DED}"/>
                  </a:ext>
                </a:extLst>
              </p:cNvPr>
              <p:cNvCxnSpPr/>
              <p:nvPr/>
            </p:nvCxnSpPr>
            <p:spPr>
              <a:xfrm>
                <a:off x="6720113" y="0"/>
                <a:ext cx="0" cy="6858000"/>
              </a:xfrm>
              <a:prstGeom prst="line">
                <a:avLst/>
              </a:prstGeom>
              <a:ln w="19050">
                <a:solidFill>
                  <a:srgbClr val="D8E1E6">
                    <a:alpha val="48000"/>
                  </a:srgb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3" name="Rectangle: Rounded Corners 2">
            <a:extLst>
              <a:ext uri="{FF2B5EF4-FFF2-40B4-BE49-F238E27FC236}">
                <a16:creationId xmlns:a16="http://schemas.microsoft.com/office/drawing/2014/main" id="{5F5A4574-F112-4224-8841-7C2A47147224}"/>
              </a:ext>
            </a:extLst>
          </p:cNvPr>
          <p:cNvSpPr/>
          <p:nvPr/>
        </p:nvSpPr>
        <p:spPr>
          <a:xfrm>
            <a:off x="377371" y="308428"/>
            <a:ext cx="11422742" cy="6241144"/>
          </a:xfrm>
          <a:prstGeom prst="roundRect">
            <a:avLst>
              <a:gd name="adj" fmla="val 8724"/>
            </a:avLst>
          </a:prstGeom>
          <a:noFill/>
          <a:ln w="38100">
            <a:solidFill>
              <a:srgbClr val="AAB7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5" name="Picture 54">
            <a:extLst>
              <a:ext uri="{FF2B5EF4-FFF2-40B4-BE49-F238E27FC236}">
                <a16:creationId xmlns:a16="http://schemas.microsoft.com/office/drawing/2014/main" id="{50F9A45D-6F3C-4A72-A993-0593AEBAD699}"/>
              </a:ext>
            </a:extLst>
          </p:cNvPr>
          <p:cNvPicPr>
            <a:picLocks noChangeAspect="1"/>
          </p:cNvPicPr>
          <p:nvPr/>
        </p:nvPicPr>
        <p:blipFill rotWithShape="1">
          <a:blip r:embed="rId2">
            <a:extLst>
              <a:ext uri="{28A0092B-C50C-407E-A947-70E740481C1C}">
                <a14:useLocalDpi xmlns:a14="http://schemas.microsoft.com/office/drawing/2010/main" val="0"/>
              </a:ext>
            </a:extLst>
          </a:blip>
          <a:srcRect t="74278" b="10255"/>
          <a:stretch/>
        </p:blipFill>
        <p:spPr>
          <a:xfrm>
            <a:off x="0" y="-1180178"/>
            <a:ext cx="2470996" cy="382182"/>
          </a:xfrm>
          <a:prstGeom prst="rect">
            <a:avLst/>
          </a:prstGeom>
        </p:spPr>
      </p:pic>
      <p:pic>
        <p:nvPicPr>
          <p:cNvPr id="61" name="Picture 60">
            <a:extLst>
              <a:ext uri="{FF2B5EF4-FFF2-40B4-BE49-F238E27FC236}">
                <a16:creationId xmlns:a16="http://schemas.microsoft.com/office/drawing/2014/main" id="{B318BC5E-0D34-40D8-AE51-3B8CE29080B8}"/>
              </a:ext>
            </a:extLst>
          </p:cNvPr>
          <p:cNvPicPr>
            <a:picLocks noChangeAspect="1"/>
          </p:cNvPicPr>
          <p:nvPr/>
        </p:nvPicPr>
        <p:blipFill>
          <a:blip r:embed="rId3"/>
          <a:stretch>
            <a:fillRect/>
          </a:stretch>
        </p:blipFill>
        <p:spPr>
          <a:xfrm>
            <a:off x="9958521" y="6032510"/>
            <a:ext cx="2116938" cy="746875"/>
          </a:xfrm>
          <a:prstGeom prst="rect">
            <a:avLst/>
          </a:prstGeom>
        </p:spPr>
      </p:pic>
      <p:sp>
        <p:nvSpPr>
          <p:cNvPr id="4" name="TextBox 3">
            <a:extLst>
              <a:ext uri="{FF2B5EF4-FFF2-40B4-BE49-F238E27FC236}">
                <a16:creationId xmlns:a16="http://schemas.microsoft.com/office/drawing/2014/main" id="{642CFE27-E3BB-43E6-A7D1-AD8B5A1EB224}"/>
              </a:ext>
            </a:extLst>
          </p:cNvPr>
          <p:cNvSpPr txBox="1"/>
          <p:nvPr/>
        </p:nvSpPr>
        <p:spPr>
          <a:xfrm>
            <a:off x="853639" y="962707"/>
            <a:ext cx="4937561" cy="707886"/>
          </a:xfrm>
          <a:prstGeom prst="rect">
            <a:avLst/>
          </a:prstGeom>
          <a:noFill/>
        </p:spPr>
        <p:txBody>
          <a:bodyPr wrap="square" rtlCol="0">
            <a:spAutoFit/>
          </a:bodyPr>
          <a:lstStyle/>
          <a:p>
            <a:r>
              <a:rPr lang="en-IN" sz="4000" dirty="0">
                <a:latin typeface="Tenorite" panose="00000500000000000000" pitchFamily="2" charset="0"/>
              </a:rPr>
              <a:t>Literature Survey-03</a:t>
            </a:r>
          </a:p>
        </p:txBody>
      </p:sp>
      <p:pic>
        <p:nvPicPr>
          <p:cNvPr id="5" name="Picture 4">
            <a:extLst>
              <a:ext uri="{FF2B5EF4-FFF2-40B4-BE49-F238E27FC236}">
                <a16:creationId xmlns:a16="http://schemas.microsoft.com/office/drawing/2014/main" id="{B9C37672-026B-4E05-8A0A-9B22C4EA4E7B}"/>
              </a:ext>
            </a:extLst>
          </p:cNvPr>
          <p:cNvPicPr>
            <a:picLocks noChangeAspect="1"/>
          </p:cNvPicPr>
          <p:nvPr/>
        </p:nvPicPr>
        <p:blipFill>
          <a:blip r:embed="rId4"/>
          <a:stretch>
            <a:fillRect/>
          </a:stretch>
        </p:blipFill>
        <p:spPr>
          <a:xfrm>
            <a:off x="2146825" y="1988649"/>
            <a:ext cx="7407282" cy="3947502"/>
          </a:xfrm>
          <a:prstGeom prst="rect">
            <a:avLst/>
          </a:prstGeom>
        </p:spPr>
      </p:pic>
    </p:spTree>
    <p:extLst>
      <p:ext uri="{BB962C8B-B14F-4D97-AF65-F5344CB8AC3E}">
        <p14:creationId xmlns:p14="http://schemas.microsoft.com/office/powerpoint/2010/main" val="200787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grpId="1" nodeType="withEffect">
                                  <p:stCondLst>
                                    <p:cond delay="1500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1500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828</Words>
  <Application>Microsoft Office PowerPoint</Application>
  <PresentationFormat>Widescreen</PresentationFormat>
  <Paragraphs>54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Tenorite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sravani chowdary</dc:creator>
  <cp:lastModifiedBy>keerthana bellam</cp:lastModifiedBy>
  <cp:revision>8</cp:revision>
  <dcterms:created xsi:type="dcterms:W3CDTF">2022-02-03T06:09:15Z</dcterms:created>
  <dcterms:modified xsi:type="dcterms:W3CDTF">2022-03-03T15:57:03Z</dcterms:modified>
</cp:coreProperties>
</file>