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9" r:id="rId3"/>
    <p:sldId id="261" r:id="rId4"/>
    <p:sldId id="262" r:id="rId5"/>
    <p:sldId id="263" r:id="rId6"/>
    <p:sldId id="268" r:id="rId7"/>
    <p:sldId id="269" r:id="rId8"/>
    <p:sldId id="265" r:id="rId9"/>
    <p:sldId id="264"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6" autoAdjust="0"/>
    <p:restoredTop sz="94660"/>
  </p:normalViewPr>
  <p:slideViewPr>
    <p:cSldViewPr snapToGrid="0">
      <p:cViewPr varScale="1">
        <p:scale>
          <a:sx n="86" d="100"/>
          <a:sy n="86" d="100"/>
        </p:scale>
        <p:origin x="557"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9/14/2022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9/14/2022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9/14/2022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9/14/2022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9/14/2022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9/14/2022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9/14/2022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9/14/2022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9/14/2022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9/14/2022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9/14/2022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9/14/2022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4971494" y="639097"/>
            <a:ext cx="6571577" cy="3686015"/>
          </a:xfrm>
        </p:spPr>
        <p:txBody>
          <a:bodyPr>
            <a:normAutofit/>
          </a:bodyPr>
          <a:lstStyle/>
          <a:p>
            <a:pPr algn="ctr"/>
            <a:r>
              <a:rPr lang="en-US" sz="8000" dirty="0"/>
              <a:t> </a:t>
            </a:r>
            <a:r>
              <a:rPr lang="en-US" sz="3100" dirty="0">
                <a:latin typeface="Arial" panose="020B0604020202020204" pitchFamily="34" charset="0"/>
                <a:cs typeface="Arial" panose="020B0604020202020204" pitchFamily="34" charset="0"/>
              </a:rPr>
              <a:t>GRAPHICAL SECURITY  PASSWORD USING BLOCKCHAIN</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8"/>
            <a:ext cx="6269347" cy="1941123"/>
          </a:xfrm>
        </p:spPr>
        <p:txBody>
          <a:bodyPr>
            <a:normAutofit fontScale="92500" lnSpcReduction="20000"/>
          </a:bodyPr>
          <a:lstStyle/>
          <a:p>
            <a:r>
              <a:rPr lang="en-US" dirty="0">
                <a:solidFill>
                  <a:schemeClr val="tx1">
                    <a:lumMod val="85000"/>
                    <a:lumOff val="15000"/>
                  </a:schemeClr>
                </a:solidFill>
              </a:rPr>
              <a:t>Team members</a:t>
            </a:r>
          </a:p>
          <a:p>
            <a:pPr marL="457200" indent="-457200">
              <a:buAutoNum type="alphaUcPeriod"/>
            </a:pPr>
            <a:r>
              <a:rPr lang="en-US" sz="2400" dirty="0">
                <a:solidFill>
                  <a:schemeClr val="tx1">
                    <a:lumMod val="85000"/>
                    <a:lumOff val="15000"/>
                  </a:schemeClr>
                </a:solidFill>
              </a:rPr>
              <a:t>A . Sai Pranay—2010030467</a:t>
            </a:r>
          </a:p>
          <a:p>
            <a:pPr marL="457200" indent="-457200">
              <a:buAutoNum type="alphaUcPeriod"/>
            </a:pPr>
            <a:r>
              <a:rPr lang="en-US" dirty="0">
                <a:solidFill>
                  <a:schemeClr val="tx1">
                    <a:lumMod val="85000"/>
                    <a:lumOff val="15000"/>
                  </a:schemeClr>
                </a:solidFill>
              </a:rPr>
              <a:t>G. Pavan Reddy—2010030501</a:t>
            </a:r>
          </a:p>
          <a:p>
            <a:pPr marL="457200" indent="-457200">
              <a:buAutoNum type="alphaUcPeriod"/>
            </a:pPr>
            <a:r>
              <a:rPr lang="en-US" sz="2400" dirty="0">
                <a:solidFill>
                  <a:schemeClr val="tx1">
                    <a:lumMod val="85000"/>
                    <a:lumOff val="15000"/>
                  </a:schemeClr>
                </a:solidFill>
              </a:rPr>
              <a:t>S . padmashree--2010030508</a:t>
            </a:r>
          </a:p>
          <a:p>
            <a:pPr marL="457200" indent="-457200">
              <a:buAutoNum type="alphaUcPeriod"/>
            </a:pPr>
            <a:endParaRPr lang="en-US" sz="2400" dirty="0">
              <a:solidFill>
                <a:schemeClr val="tx1">
                  <a:lumMod val="85000"/>
                  <a:lumOff val="15000"/>
                </a:schemeClr>
              </a:solidFill>
            </a:endParaRPr>
          </a:p>
          <a:p>
            <a:pPr marL="457200" indent="-457200">
              <a:buAutoNum type="alphaUcPeriod"/>
            </a:pPr>
            <a:endParaRPr lang="en-US" sz="2400" dirty="0">
              <a:solidFill>
                <a:schemeClr val="tx1">
                  <a:lumMod val="85000"/>
                  <a:lumOff val="15000"/>
                </a:schemeClr>
              </a:solidFill>
            </a:endParaRPr>
          </a:p>
          <a:p>
            <a:pPr marL="457200" indent="-457200">
              <a:buAutoNum type="alphaUcPeriod"/>
            </a:pP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6742D-E261-7798-AD64-DB3DBD801389}"/>
              </a:ext>
            </a:extLst>
          </p:cNvPr>
          <p:cNvSpPr>
            <a:spLocks noGrp="1"/>
          </p:cNvSpPr>
          <p:nvPr>
            <p:ph type="title"/>
          </p:nvPr>
        </p:nvSpPr>
        <p:spPr/>
        <p:txBody>
          <a:bodyPr>
            <a:normAutofit fontScale="90000"/>
          </a:bodyPr>
          <a:lstStyle/>
          <a:p>
            <a:pPr algn="ctr"/>
            <a:br>
              <a:rPr lang="en-US" sz="4800" i="1" dirty="0">
                <a:solidFill>
                  <a:schemeClr val="tx1"/>
                </a:solidFill>
                <a:latin typeface="Times New Roman" panose="02020603050405020304" pitchFamily="18" charset="0"/>
                <a:cs typeface="Times New Roman" panose="02020603050405020304" pitchFamily="18" charset="0"/>
              </a:rPr>
            </a:br>
            <a:r>
              <a:rPr lang="en-US" sz="4800" i="1" dirty="0">
                <a:solidFill>
                  <a:schemeClr val="tx1"/>
                </a:solidFill>
                <a:latin typeface="Times New Roman" panose="02020603050405020304" pitchFamily="18" charset="0"/>
                <a:cs typeface="Times New Roman" panose="02020603050405020304" pitchFamily="18" charset="0"/>
              </a:rPr>
              <a:t>GitHub Setup</a:t>
            </a:r>
            <a:br>
              <a:rPr lang="en-US" sz="4800" i="1" dirty="0">
                <a:solidFill>
                  <a:schemeClr val="tx1"/>
                </a:solidFill>
                <a:latin typeface="Times New Roman" panose="02020603050405020304" pitchFamily="18" charset="0"/>
                <a:cs typeface="Times New Roman" panose="02020603050405020304" pitchFamily="18" charset="0"/>
              </a:rPr>
            </a:br>
            <a:endParaRPr lang="en-IN" dirty="0"/>
          </a:p>
        </p:txBody>
      </p:sp>
      <p:pic>
        <p:nvPicPr>
          <p:cNvPr id="5" name="Content Placeholder 4">
            <a:extLst>
              <a:ext uri="{FF2B5EF4-FFF2-40B4-BE49-F238E27FC236}">
                <a16:creationId xmlns:a16="http://schemas.microsoft.com/office/drawing/2014/main" id="{821F324E-58BE-8AB3-510E-2E61AE60BF19}"/>
              </a:ext>
            </a:extLst>
          </p:cNvPr>
          <p:cNvPicPr>
            <a:picLocks noGrp="1" noChangeAspect="1"/>
          </p:cNvPicPr>
          <p:nvPr>
            <p:ph idx="1"/>
          </p:nvPr>
        </p:nvPicPr>
        <p:blipFill>
          <a:blip r:embed="rId2"/>
          <a:stretch>
            <a:fillRect/>
          </a:stretch>
        </p:blipFill>
        <p:spPr>
          <a:xfrm>
            <a:off x="528312" y="2117078"/>
            <a:ext cx="6685845" cy="3760788"/>
          </a:xfrm>
        </p:spPr>
      </p:pic>
      <p:sp>
        <p:nvSpPr>
          <p:cNvPr id="7" name="TextBox 6">
            <a:extLst>
              <a:ext uri="{FF2B5EF4-FFF2-40B4-BE49-F238E27FC236}">
                <a16:creationId xmlns:a16="http://schemas.microsoft.com/office/drawing/2014/main" id="{5EEE79E0-F045-9EA1-A06C-7C6D4C1E3867}"/>
              </a:ext>
            </a:extLst>
          </p:cNvPr>
          <p:cNvSpPr txBox="1"/>
          <p:nvPr/>
        </p:nvSpPr>
        <p:spPr>
          <a:xfrm>
            <a:off x="7574871" y="2717436"/>
            <a:ext cx="4267941" cy="1477328"/>
          </a:xfrm>
          <a:prstGeom prst="rect">
            <a:avLst/>
          </a:prstGeom>
          <a:noFill/>
        </p:spPr>
        <p:txBody>
          <a:bodyPr wrap="square">
            <a:spAutoFit/>
          </a:bodyPr>
          <a:lstStyle/>
          <a:p>
            <a:r>
              <a:rPr lang="en-IN" dirty="0"/>
              <a:t>GitHub Link:-</a:t>
            </a:r>
          </a:p>
          <a:p>
            <a:r>
              <a:rPr lang="en-IN" dirty="0"/>
              <a:t>https://github.com/KLH-university/GRAPHICAL-SECURITY-PASSWORD-USING-BLOCKCHAIN/projects?type=new</a:t>
            </a:r>
          </a:p>
        </p:txBody>
      </p:sp>
    </p:spTree>
    <p:extLst>
      <p:ext uri="{BB962C8B-B14F-4D97-AF65-F5344CB8AC3E}">
        <p14:creationId xmlns:p14="http://schemas.microsoft.com/office/powerpoint/2010/main" val="3048998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7E848-915A-BC9A-8B3D-B5723463EEB2}"/>
              </a:ext>
            </a:extLst>
          </p:cNvPr>
          <p:cNvSpPr>
            <a:spLocks noGrp="1"/>
          </p:cNvSpPr>
          <p:nvPr>
            <p:ph type="title"/>
          </p:nvPr>
        </p:nvSpPr>
        <p:spPr/>
        <p:txBody>
          <a:bodyPr>
            <a:normAutofit fontScale="90000"/>
          </a:bodyPr>
          <a:lstStyle/>
          <a:p>
            <a:pPr algn="ctr"/>
            <a:br>
              <a:rPr lang="en-US" sz="4800" i="1" dirty="0">
                <a:solidFill>
                  <a:schemeClr val="tx1"/>
                </a:solidFill>
                <a:latin typeface="Times New Roman" panose="02020603050405020304" pitchFamily="18" charset="0"/>
                <a:cs typeface="Times New Roman" panose="02020603050405020304" pitchFamily="18" charset="0"/>
              </a:rPr>
            </a:br>
            <a:r>
              <a:rPr lang="en-US" sz="4800" i="1" dirty="0">
                <a:solidFill>
                  <a:schemeClr val="tx1"/>
                </a:solidFill>
                <a:latin typeface="Times New Roman" panose="02020603050405020304" pitchFamily="18" charset="0"/>
                <a:cs typeface="Times New Roman" panose="02020603050405020304" pitchFamily="18" charset="0"/>
              </a:rPr>
              <a:t>Conclusion</a:t>
            </a:r>
            <a:br>
              <a:rPr lang="en-IN" sz="4800" dirty="0">
                <a:solidFill>
                  <a:schemeClr val="tx1"/>
                </a:solidFill>
              </a:rPr>
            </a:br>
            <a:endParaRPr lang="en-IN" dirty="0"/>
          </a:p>
        </p:txBody>
      </p:sp>
      <p:sp>
        <p:nvSpPr>
          <p:cNvPr id="3" name="Content Placeholder 2">
            <a:extLst>
              <a:ext uri="{FF2B5EF4-FFF2-40B4-BE49-F238E27FC236}">
                <a16:creationId xmlns:a16="http://schemas.microsoft.com/office/drawing/2014/main" id="{D06E89A7-4A2D-D759-4D5F-5D80F4DF5974}"/>
              </a:ext>
            </a:extLst>
          </p:cNvPr>
          <p:cNvSpPr>
            <a:spLocks noGrp="1"/>
          </p:cNvSpPr>
          <p:nvPr>
            <p:ph idx="1"/>
          </p:nvPr>
        </p:nvSpPr>
        <p:spPr/>
        <p:txBody>
          <a:bodyPr>
            <a:normAutofit/>
          </a:bodyPr>
          <a:lstStyle/>
          <a:p>
            <a:r>
              <a:rPr lang="en-US" sz="2800" dirty="0">
                <a:latin typeface="Times New Roman" panose="02020603050405020304" pitchFamily="18" charset="0"/>
                <a:cs typeface="Times New Roman" panose="02020603050405020304" pitchFamily="18" charset="0"/>
              </a:rPr>
              <a:t>Although the main use for graphical passwords is that people are better at memorizing graphical passwords than text-based passwords, the existing user studies are very limited and there is not yet convincing evidence to support this argument.</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2366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49633-2AF4-CFF8-BF3B-DE221595AA2B}"/>
              </a:ext>
            </a:extLst>
          </p:cNvPr>
          <p:cNvSpPr>
            <a:spLocks noGrp="1"/>
          </p:cNvSpPr>
          <p:nvPr>
            <p:ph type="title"/>
          </p:nvPr>
        </p:nvSpPr>
        <p:spPr/>
        <p:txBody>
          <a:bodyPr/>
          <a:lstStyle/>
          <a:p>
            <a:pPr algn="ctr"/>
            <a:r>
              <a:rPr lang="en-IN" sz="4800" dirty="0"/>
              <a:t>Contents</a:t>
            </a:r>
            <a:endParaRPr lang="en-IN" dirty="0"/>
          </a:p>
        </p:txBody>
      </p:sp>
      <p:sp>
        <p:nvSpPr>
          <p:cNvPr id="3" name="Content Placeholder 2">
            <a:extLst>
              <a:ext uri="{FF2B5EF4-FFF2-40B4-BE49-F238E27FC236}">
                <a16:creationId xmlns:a16="http://schemas.microsoft.com/office/drawing/2014/main" id="{6E99458C-7ED8-5A40-C874-DBF00C3C5141}"/>
              </a:ext>
            </a:extLst>
          </p:cNvPr>
          <p:cNvSpPr>
            <a:spLocks noGrp="1"/>
          </p:cNvSpPr>
          <p:nvPr>
            <p:ph idx="1"/>
          </p:nvPr>
        </p:nvSpPr>
        <p:spPr>
          <a:xfrm>
            <a:off x="1097280" y="2108201"/>
            <a:ext cx="10058400" cy="4106168"/>
          </a:xfrm>
        </p:spPr>
        <p:txBody>
          <a:bodyPr>
            <a:noAutofit/>
          </a:bodyPr>
          <a:lstStyle/>
          <a:p>
            <a:pPr>
              <a:buClr>
                <a:schemeClr val="tx1"/>
              </a:buClr>
              <a:buFont typeface="Arial" panose="020B0604020202020204" pitchFamily="34" charset="0"/>
              <a:buChar char="•"/>
            </a:pPr>
            <a:r>
              <a:rPr lang="en-US" sz="2000" i="1" dirty="0">
                <a:solidFill>
                  <a:schemeClr val="tx1"/>
                </a:solidFill>
                <a:latin typeface="Times New Roman" panose="02020603050405020304" pitchFamily="18" charset="0"/>
                <a:cs typeface="Times New Roman" panose="02020603050405020304" pitchFamily="18" charset="0"/>
              </a:rPr>
              <a:t>Introduction</a:t>
            </a:r>
          </a:p>
          <a:p>
            <a:pPr>
              <a:buClr>
                <a:schemeClr val="tx1"/>
              </a:buClr>
              <a:buFont typeface="Arial" panose="020B0604020202020204" pitchFamily="34" charset="0"/>
              <a:buChar char="•"/>
            </a:pPr>
            <a:r>
              <a:rPr lang="en-US" sz="2000" i="1" dirty="0">
                <a:solidFill>
                  <a:schemeClr val="tx1"/>
                </a:solidFill>
                <a:latin typeface="Times New Roman" panose="02020603050405020304" pitchFamily="18" charset="0"/>
                <a:cs typeface="Times New Roman" panose="02020603050405020304" pitchFamily="18" charset="0"/>
              </a:rPr>
              <a:t>Literature Survey</a:t>
            </a:r>
          </a:p>
          <a:p>
            <a:pPr>
              <a:buClr>
                <a:schemeClr val="tx1"/>
              </a:buClr>
              <a:buFont typeface="Arial" panose="020B0604020202020204" pitchFamily="34" charset="0"/>
              <a:buChar char="•"/>
            </a:pPr>
            <a:r>
              <a:rPr lang="en-US" sz="2000" i="1" dirty="0">
                <a:solidFill>
                  <a:schemeClr val="tx1"/>
                </a:solidFill>
                <a:latin typeface="Times New Roman" panose="02020603050405020304" pitchFamily="18" charset="0"/>
                <a:cs typeface="Times New Roman" panose="02020603050405020304" pitchFamily="18" charset="0"/>
              </a:rPr>
              <a:t>Flow Chart</a:t>
            </a:r>
          </a:p>
          <a:p>
            <a:pPr>
              <a:buClr>
                <a:schemeClr val="tx1"/>
              </a:buClr>
              <a:buFont typeface="Arial" panose="020B0604020202020204" pitchFamily="34" charset="0"/>
              <a:buChar char="•"/>
            </a:pPr>
            <a:r>
              <a:rPr lang="en-US" sz="2000" i="1" dirty="0">
                <a:solidFill>
                  <a:schemeClr val="tx1"/>
                </a:solidFill>
                <a:latin typeface="Times New Roman" panose="02020603050405020304" pitchFamily="18" charset="0"/>
                <a:cs typeface="Times New Roman" panose="02020603050405020304" pitchFamily="18" charset="0"/>
              </a:rPr>
              <a:t>Implementation</a:t>
            </a:r>
          </a:p>
          <a:p>
            <a:pPr>
              <a:buClr>
                <a:schemeClr val="tx1"/>
              </a:buClr>
              <a:buFont typeface="Arial" panose="020B0604020202020204" pitchFamily="34" charset="0"/>
              <a:buChar char="•"/>
            </a:pPr>
            <a:r>
              <a:rPr lang="en-US" sz="2000" i="1" dirty="0">
                <a:solidFill>
                  <a:schemeClr val="tx1"/>
                </a:solidFill>
                <a:latin typeface="Times New Roman" panose="02020603050405020304" pitchFamily="18" charset="0"/>
                <a:cs typeface="Times New Roman" panose="02020603050405020304" pitchFamily="18" charset="0"/>
              </a:rPr>
              <a:t>Scope</a:t>
            </a:r>
          </a:p>
          <a:p>
            <a:pPr>
              <a:buClr>
                <a:schemeClr val="tx1"/>
              </a:buClr>
              <a:buFont typeface="Arial" panose="020B0604020202020204" pitchFamily="34" charset="0"/>
              <a:buChar char="•"/>
            </a:pPr>
            <a:r>
              <a:rPr lang="en-US" sz="2000" i="1" dirty="0">
                <a:solidFill>
                  <a:schemeClr val="tx1"/>
                </a:solidFill>
                <a:latin typeface="Times New Roman" panose="02020603050405020304" pitchFamily="18" charset="0"/>
                <a:cs typeface="Times New Roman" panose="02020603050405020304" pitchFamily="18" charset="0"/>
              </a:rPr>
              <a:t>Software &amp; Hardware Requirements</a:t>
            </a:r>
          </a:p>
          <a:p>
            <a:pPr>
              <a:buClr>
                <a:schemeClr val="tx1"/>
              </a:buClr>
              <a:buFont typeface="Arial" panose="020B0604020202020204" pitchFamily="34" charset="0"/>
              <a:buChar char="•"/>
            </a:pPr>
            <a:r>
              <a:rPr lang="en-US" sz="2000" i="1" dirty="0">
                <a:solidFill>
                  <a:schemeClr val="tx1"/>
                </a:solidFill>
                <a:latin typeface="Times New Roman" panose="02020603050405020304" pitchFamily="18" charset="0"/>
                <a:cs typeface="Times New Roman" panose="02020603050405020304" pitchFamily="18" charset="0"/>
              </a:rPr>
              <a:t>GitHub Setup</a:t>
            </a:r>
          </a:p>
          <a:p>
            <a:pPr>
              <a:buClr>
                <a:schemeClr val="tx1"/>
              </a:buClr>
              <a:buFont typeface="Arial" panose="020B0604020202020204" pitchFamily="34" charset="0"/>
              <a:buChar char="•"/>
            </a:pPr>
            <a:r>
              <a:rPr lang="en-US" sz="2000" i="1" dirty="0">
                <a:solidFill>
                  <a:schemeClr val="tx1"/>
                </a:solidFill>
                <a:latin typeface="Times New Roman" panose="02020603050405020304" pitchFamily="18" charset="0"/>
                <a:cs typeface="Times New Roman" panose="02020603050405020304" pitchFamily="18" charset="0"/>
              </a:rPr>
              <a:t>Conclusion</a:t>
            </a:r>
            <a:endParaRPr lang="en-IN" sz="2000" dirty="0">
              <a:solidFill>
                <a:schemeClr val="tx1"/>
              </a:solidFill>
            </a:endParaRPr>
          </a:p>
        </p:txBody>
      </p:sp>
    </p:spTree>
    <p:extLst>
      <p:ext uri="{BB962C8B-B14F-4D97-AF65-F5344CB8AC3E}">
        <p14:creationId xmlns:p14="http://schemas.microsoft.com/office/powerpoint/2010/main" val="3621227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7AD83-C552-EFDF-B1EA-7A778DAAECEB}"/>
              </a:ext>
            </a:extLst>
          </p:cNvPr>
          <p:cNvSpPr>
            <a:spLocks noGrp="1"/>
          </p:cNvSpPr>
          <p:nvPr>
            <p:ph type="title"/>
          </p:nvPr>
        </p:nvSpPr>
        <p:spPr/>
        <p:txBody>
          <a:bodyPr/>
          <a:lstStyle/>
          <a:p>
            <a:pPr algn="ctr"/>
            <a:r>
              <a:rPr lang="en-US" sz="4800" dirty="0">
                <a:solidFill>
                  <a:schemeClr val="tx1"/>
                </a:solidFill>
              </a:rPr>
              <a:t>Introduction</a:t>
            </a:r>
            <a:endParaRPr lang="en-IN" dirty="0">
              <a:solidFill>
                <a:schemeClr val="tx1"/>
              </a:solidFill>
            </a:endParaRPr>
          </a:p>
        </p:txBody>
      </p:sp>
      <p:sp>
        <p:nvSpPr>
          <p:cNvPr id="3" name="Content Placeholder 2">
            <a:extLst>
              <a:ext uri="{FF2B5EF4-FFF2-40B4-BE49-F238E27FC236}">
                <a16:creationId xmlns:a16="http://schemas.microsoft.com/office/drawing/2014/main" id="{CBC3662F-C8F0-ECC9-F4F4-164D6B16BDBD}"/>
              </a:ext>
            </a:extLst>
          </p:cNvPr>
          <p:cNvSpPr>
            <a:spLocks noGrp="1"/>
          </p:cNvSpPr>
          <p:nvPr>
            <p:ph idx="1"/>
          </p:nvPr>
        </p:nvSpPr>
        <p:spPr/>
        <p:txBody>
          <a:bodyPr>
            <a:normAutofit/>
          </a:bodyPr>
          <a:lstStyle/>
          <a:p>
            <a:pPr>
              <a:buClrTx/>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 a graphical password authentication system, the user has to select from images, in a specific order, presented to them in a graphical user interface (GUI). According to a study, the human brain has a greater capability of remembering what they see(pictures) rather than alphanumeric characters.</a:t>
            </a:r>
          </a:p>
          <a:p>
            <a:pPr>
              <a:buClrTx/>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Using pictures as passwords. Graphical password schemes are proposed as a possible alternative to text-based schemes, partly motivated by the actual fact that pictures may be remembered better than text;</a:t>
            </a:r>
          </a:p>
          <a:p>
            <a:pPr>
              <a:buClrTx/>
              <a:buFont typeface="Wingdings" panose="05000000000000000000" pitchFamily="2" charset="2"/>
              <a:buChar char="Ø"/>
            </a:pPr>
            <a:r>
              <a:rPr lang="en-US" sz="1800" i="0" dirty="0">
                <a:solidFill>
                  <a:srgbClr val="273239"/>
                </a:solidFill>
                <a:effectLst/>
                <a:latin typeface="Times New Roman" panose="02020603050405020304" pitchFamily="18" charset="0"/>
                <a:cs typeface="Times New Roman" panose="02020603050405020304" pitchFamily="18" charset="0"/>
              </a:rPr>
              <a:t>With everything turning online, the risk of cybercrimes and privacy breaches is also increasing. Passwords play a huge role in keeping your data safe online as well as offline platforms. Passwords are the default method of authentication to get access to our accounts. There are various types of authentication available for users to secure their accounts.</a:t>
            </a:r>
          </a:p>
          <a:p>
            <a:pPr>
              <a:buClrTx/>
              <a:buFont typeface="Wingdings" panose="05000000000000000000" pitchFamily="2" charset="2"/>
              <a:buChar char="Ø"/>
            </a:pPr>
            <a:endParaRPr lang="en-IN" dirty="0"/>
          </a:p>
        </p:txBody>
      </p:sp>
    </p:spTree>
    <p:extLst>
      <p:ext uri="{BB962C8B-B14F-4D97-AF65-F5344CB8AC3E}">
        <p14:creationId xmlns:p14="http://schemas.microsoft.com/office/powerpoint/2010/main" val="2554164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92A06-7274-BB2A-118B-E2F3A6E3BB89}"/>
              </a:ext>
            </a:extLst>
          </p:cNvPr>
          <p:cNvSpPr>
            <a:spLocks noGrp="1"/>
          </p:cNvSpPr>
          <p:nvPr>
            <p:ph type="title"/>
          </p:nvPr>
        </p:nvSpPr>
        <p:spPr/>
        <p:txBody>
          <a:bodyPr>
            <a:normAutofit fontScale="90000"/>
          </a:bodyPr>
          <a:lstStyle/>
          <a:p>
            <a:pPr algn="ctr"/>
            <a:br>
              <a:rPr lang="en-US" sz="4800" i="1" dirty="0">
                <a:solidFill>
                  <a:schemeClr val="tx1"/>
                </a:solidFill>
                <a:latin typeface="Times New Roman" panose="02020603050405020304" pitchFamily="18" charset="0"/>
                <a:cs typeface="Times New Roman" panose="02020603050405020304" pitchFamily="18" charset="0"/>
              </a:rPr>
            </a:br>
            <a:br>
              <a:rPr lang="en-US" sz="4800" i="1" dirty="0">
                <a:solidFill>
                  <a:schemeClr val="tx1"/>
                </a:solidFill>
                <a:latin typeface="Times New Roman" panose="02020603050405020304" pitchFamily="18" charset="0"/>
                <a:cs typeface="Times New Roman" panose="02020603050405020304" pitchFamily="18" charset="0"/>
              </a:rPr>
            </a:br>
            <a:r>
              <a:rPr lang="en-US" sz="4800" i="1" dirty="0">
                <a:solidFill>
                  <a:schemeClr val="tx1"/>
                </a:solidFill>
                <a:latin typeface="Times New Roman" panose="02020603050405020304" pitchFamily="18" charset="0"/>
                <a:cs typeface="Times New Roman" panose="02020603050405020304" pitchFamily="18" charset="0"/>
              </a:rPr>
              <a:t>Literature Survey</a:t>
            </a:r>
            <a:br>
              <a:rPr lang="en-US" sz="4800" i="1" dirty="0">
                <a:solidFill>
                  <a:schemeClr val="tx1"/>
                </a:solidFill>
                <a:latin typeface="Times New Roman" panose="02020603050405020304" pitchFamily="18" charset="0"/>
                <a:cs typeface="Times New Roman" panose="02020603050405020304" pitchFamily="18" charset="0"/>
              </a:rPr>
            </a:br>
            <a:endParaRPr lang="en-IN" dirty="0"/>
          </a:p>
        </p:txBody>
      </p:sp>
      <p:pic>
        <p:nvPicPr>
          <p:cNvPr id="5" name="Content Placeholder 4">
            <a:extLst>
              <a:ext uri="{FF2B5EF4-FFF2-40B4-BE49-F238E27FC236}">
                <a16:creationId xmlns:a16="http://schemas.microsoft.com/office/drawing/2014/main" id="{B25CAAD4-AE0F-71AE-2E06-A17E6DA9A33B}"/>
              </a:ext>
            </a:extLst>
          </p:cNvPr>
          <p:cNvPicPr>
            <a:picLocks noGrp="1" noChangeAspect="1"/>
          </p:cNvPicPr>
          <p:nvPr>
            <p:ph idx="1"/>
          </p:nvPr>
        </p:nvPicPr>
        <p:blipFill>
          <a:blip r:embed="rId2"/>
          <a:stretch>
            <a:fillRect/>
          </a:stretch>
        </p:blipFill>
        <p:spPr>
          <a:xfrm>
            <a:off x="1526959" y="1926454"/>
            <a:ext cx="10058400" cy="4731798"/>
          </a:xfrm>
        </p:spPr>
      </p:pic>
    </p:spTree>
    <p:extLst>
      <p:ext uri="{BB962C8B-B14F-4D97-AF65-F5344CB8AC3E}">
        <p14:creationId xmlns:p14="http://schemas.microsoft.com/office/powerpoint/2010/main" val="3167093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8B9EE-33DB-6704-C969-A26F76901F85}"/>
              </a:ext>
            </a:extLst>
          </p:cNvPr>
          <p:cNvSpPr>
            <a:spLocks noGrp="1"/>
          </p:cNvSpPr>
          <p:nvPr>
            <p:ph type="title"/>
          </p:nvPr>
        </p:nvSpPr>
        <p:spPr/>
        <p:txBody>
          <a:bodyPr>
            <a:normAutofit fontScale="90000"/>
          </a:bodyPr>
          <a:lstStyle/>
          <a:p>
            <a:pPr algn="ctr"/>
            <a:br>
              <a:rPr lang="en-US" sz="4800" i="1" dirty="0">
                <a:solidFill>
                  <a:schemeClr val="tx1"/>
                </a:solidFill>
                <a:latin typeface="Times New Roman" panose="02020603050405020304" pitchFamily="18" charset="0"/>
                <a:cs typeface="Times New Roman" panose="02020603050405020304" pitchFamily="18" charset="0"/>
              </a:rPr>
            </a:br>
            <a:br>
              <a:rPr lang="en-US" sz="4800" i="1" dirty="0">
                <a:solidFill>
                  <a:schemeClr val="tx1"/>
                </a:solidFill>
                <a:latin typeface="Times New Roman" panose="02020603050405020304" pitchFamily="18" charset="0"/>
                <a:cs typeface="Times New Roman" panose="02020603050405020304" pitchFamily="18" charset="0"/>
              </a:rPr>
            </a:br>
            <a:r>
              <a:rPr lang="en-US" sz="4800" i="1" dirty="0">
                <a:solidFill>
                  <a:schemeClr val="tx1"/>
                </a:solidFill>
                <a:latin typeface="Times New Roman" panose="02020603050405020304" pitchFamily="18" charset="0"/>
                <a:cs typeface="Times New Roman" panose="02020603050405020304" pitchFamily="18" charset="0"/>
              </a:rPr>
              <a:t>Flow Chart</a:t>
            </a:r>
            <a:br>
              <a:rPr lang="en-US" sz="4800" i="1" dirty="0">
                <a:solidFill>
                  <a:schemeClr val="tx1"/>
                </a:solidFill>
                <a:latin typeface="Times New Roman" panose="02020603050405020304" pitchFamily="18" charset="0"/>
                <a:cs typeface="Times New Roman" panose="02020603050405020304" pitchFamily="18" charset="0"/>
              </a:rPr>
            </a:br>
            <a:endParaRPr lang="en-IN" dirty="0"/>
          </a:p>
        </p:txBody>
      </p:sp>
      <p:pic>
        <p:nvPicPr>
          <p:cNvPr id="5" name="Content Placeholder 4">
            <a:extLst>
              <a:ext uri="{FF2B5EF4-FFF2-40B4-BE49-F238E27FC236}">
                <a16:creationId xmlns:a16="http://schemas.microsoft.com/office/drawing/2014/main" id="{39E41570-2B57-B0CD-E1ED-C6E1712916F8}"/>
              </a:ext>
            </a:extLst>
          </p:cNvPr>
          <p:cNvPicPr>
            <a:picLocks noGrp="1" noChangeAspect="1"/>
          </p:cNvPicPr>
          <p:nvPr>
            <p:ph idx="1"/>
          </p:nvPr>
        </p:nvPicPr>
        <p:blipFill>
          <a:blip r:embed="rId2"/>
          <a:stretch>
            <a:fillRect/>
          </a:stretch>
        </p:blipFill>
        <p:spPr>
          <a:xfrm>
            <a:off x="2574524" y="1908699"/>
            <a:ext cx="6880194" cy="4793942"/>
          </a:xfrm>
        </p:spPr>
      </p:pic>
    </p:spTree>
    <p:extLst>
      <p:ext uri="{BB962C8B-B14F-4D97-AF65-F5344CB8AC3E}">
        <p14:creationId xmlns:p14="http://schemas.microsoft.com/office/powerpoint/2010/main" val="350761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94C5C-D130-9B0B-20C4-FDA3DD22F963}"/>
              </a:ext>
            </a:extLst>
          </p:cNvPr>
          <p:cNvSpPr>
            <a:spLocks noGrp="1"/>
          </p:cNvSpPr>
          <p:nvPr>
            <p:ph type="title"/>
          </p:nvPr>
        </p:nvSpPr>
        <p:spPr/>
        <p:txBody>
          <a:bodyPr/>
          <a:lstStyle/>
          <a:p>
            <a:pPr algn="ctr"/>
            <a:r>
              <a:rPr lang="en-IN" dirty="0"/>
              <a:t>Implementation</a:t>
            </a:r>
          </a:p>
        </p:txBody>
      </p:sp>
      <p:pic>
        <p:nvPicPr>
          <p:cNvPr id="5" name="Content Placeholder 4">
            <a:extLst>
              <a:ext uri="{FF2B5EF4-FFF2-40B4-BE49-F238E27FC236}">
                <a16:creationId xmlns:a16="http://schemas.microsoft.com/office/drawing/2014/main" id="{C70464C1-D6D4-C3AD-87BF-5A798215A370}"/>
              </a:ext>
            </a:extLst>
          </p:cNvPr>
          <p:cNvPicPr>
            <a:picLocks noGrp="1" noChangeAspect="1"/>
          </p:cNvPicPr>
          <p:nvPr>
            <p:ph idx="1"/>
          </p:nvPr>
        </p:nvPicPr>
        <p:blipFill>
          <a:blip r:embed="rId2"/>
          <a:stretch>
            <a:fillRect/>
          </a:stretch>
        </p:blipFill>
        <p:spPr>
          <a:xfrm>
            <a:off x="2783240" y="2108200"/>
            <a:ext cx="6685845" cy="3760788"/>
          </a:xfrm>
        </p:spPr>
      </p:pic>
    </p:spTree>
    <p:extLst>
      <p:ext uri="{BB962C8B-B14F-4D97-AF65-F5344CB8AC3E}">
        <p14:creationId xmlns:p14="http://schemas.microsoft.com/office/powerpoint/2010/main" val="3800084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D2FE4-C239-2F8C-CF4D-AC41722D1B8C}"/>
              </a:ext>
            </a:extLst>
          </p:cNvPr>
          <p:cNvSpPr>
            <a:spLocks noGrp="1"/>
          </p:cNvSpPr>
          <p:nvPr>
            <p:ph type="title"/>
          </p:nvPr>
        </p:nvSpPr>
        <p:spPr/>
        <p:txBody>
          <a:bodyPr/>
          <a:lstStyle/>
          <a:p>
            <a:pPr algn="ctr"/>
            <a:r>
              <a:rPr lang="en-IN" dirty="0"/>
              <a:t>OUTPUT</a:t>
            </a:r>
          </a:p>
        </p:txBody>
      </p:sp>
      <p:pic>
        <p:nvPicPr>
          <p:cNvPr id="5" name="Content Placeholder 4">
            <a:extLst>
              <a:ext uri="{FF2B5EF4-FFF2-40B4-BE49-F238E27FC236}">
                <a16:creationId xmlns:a16="http://schemas.microsoft.com/office/drawing/2014/main" id="{EE0B0918-870D-FAAC-0A8A-BB69209E173C}"/>
              </a:ext>
            </a:extLst>
          </p:cNvPr>
          <p:cNvPicPr>
            <a:picLocks noGrp="1" noChangeAspect="1"/>
          </p:cNvPicPr>
          <p:nvPr>
            <p:ph idx="1"/>
          </p:nvPr>
        </p:nvPicPr>
        <p:blipFill>
          <a:blip r:embed="rId2"/>
          <a:stretch>
            <a:fillRect/>
          </a:stretch>
        </p:blipFill>
        <p:spPr>
          <a:xfrm>
            <a:off x="2753077" y="2134833"/>
            <a:ext cx="6685845" cy="3760788"/>
          </a:xfrm>
        </p:spPr>
      </p:pic>
    </p:spTree>
    <p:extLst>
      <p:ext uri="{BB962C8B-B14F-4D97-AF65-F5344CB8AC3E}">
        <p14:creationId xmlns:p14="http://schemas.microsoft.com/office/powerpoint/2010/main" val="840205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C5B13-47CE-CFCD-A7E2-16D742E79F34}"/>
              </a:ext>
            </a:extLst>
          </p:cNvPr>
          <p:cNvSpPr>
            <a:spLocks noGrp="1"/>
          </p:cNvSpPr>
          <p:nvPr>
            <p:ph type="title"/>
          </p:nvPr>
        </p:nvSpPr>
        <p:spPr/>
        <p:txBody>
          <a:bodyPr>
            <a:normAutofit fontScale="90000"/>
          </a:bodyPr>
          <a:lstStyle/>
          <a:p>
            <a:pPr algn="ctr"/>
            <a:br>
              <a:rPr lang="en-US" sz="4800" i="1" dirty="0">
                <a:solidFill>
                  <a:schemeClr val="tx1"/>
                </a:solidFill>
                <a:latin typeface="Times New Roman" panose="02020603050405020304" pitchFamily="18" charset="0"/>
                <a:cs typeface="Times New Roman" panose="02020603050405020304" pitchFamily="18" charset="0"/>
              </a:rPr>
            </a:br>
            <a:r>
              <a:rPr lang="en-US" sz="4800" i="1" dirty="0">
                <a:solidFill>
                  <a:schemeClr val="tx1"/>
                </a:solidFill>
                <a:latin typeface="Times New Roman" panose="02020603050405020304" pitchFamily="18" charset="0"/>
                <a:cs typeface="Times New Roman" panose="02020603050405020304" pitchFamily="18" charset="0"/>
              </a:rPr>
              <a:t> Software &amp; Hardware Requirements</a:t>
            </a:r>
            <a:br>
              <a:rPr lang="en-US" sz="4800" i="1" dirty="0">
                <a:solidFill>
                  <a:schemeClr val="tx1"/>
                </a:solidFill>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49392B80-18AD-6F38-9C7C-A78E8C7DDFE2}"/>
              </a:ext>
            </a:extLst>
          </p:cNvPr>
          <p:cNvSpPr>
            <a:spLocks noGrp="1"/>
          </p:cNvSpPr>
          <p:nvPr>
            <p:ph idx="1"/>
          </p:nvPr>
        </p:nvSpPr>
        <p:spPr>
          <a:xfrm>
            <a:off x="1097280" y="2108201"/>
            <a:ext cx="10058400" cy="4159434"/>
          </a:xfrm>
        </p:spPr>
        <p:txBody>
          <a:bodyPr>
            <a:normAutofit fontScale="85000" lnSpcReduction="20000"/>
          </a:bodyPr>
          <a:lstStyle/>
          <a:p>
            <a:r>
              <a:rPr lang="en-IN" sz="2000" b="1" dirty="0">
                <a:latin typeface="Arial" panose="020B0604020202020204" pitchFamily="34" charset="0"/>
                <a:cs typeface="Arial" panose="020B0604020202020204" pitchFamily="34" charset="0"/>
              </a:rPr>
              <a:t>HARDWARE REQUIREMENTS</a:t>
            </a:r>
            <a:r>
              <a:rPr lang="en-IN" sz="2000" dirty="0"/>
              <a:t>:</a:t>
            </a:r>
          </a:p>
          <a:p>
            <a:pPr marL="457200" indent="-457200">
              <a:buClr>
                <a:schemeClr val="tx1"/>
              </a:buClr>
              <a:buFont typeface="+mj-lt"/>
              <a:buAutoNum type="arabicPeriod"/>
            </a:pPr>
            <a:r>
              <a:rPr lang="en-IN" sz="2000" dirty="0">
                <a:latin typeface="Arial" panose="020B0604020202020204" pitchFamily="34" charset="0"/>
                <a:cs typeface="Arial" panose="020B0604020202020204" pitchFamily="34" charset="0"/>
              </a:rPr>
              <a:t>System : Pentium Dual Core.</a:t>
            </a:r>
          </a:p>
          <a:p>
            <a:pPr marL="457200" indent="-457200">
              <a:buClr>
                <a:schemeClr val="tx1"/>
              </a:buClr>
              <a:buFont typeface="+mj-lt"/>
              <a:buAutoNum type="arabicPeriod"/>
            </a:pPr>
            <a:r>
              <a:rPr lang="en-IN" sz="2000" dirty="0">
                <a:latin typeface="Arial" panose="020B0604020202020204" pitchFamily="34" charset="0"/>
                <a:cs typeface="Arial" panose="020B0604020202020204" pitchFamily="34" charset="0"/>
              </a:rPr>
              <a:t>Hard Disk : 2.80 GB.</a:t>
            </a:r>
          </a:p>
          <a:p>
            <a:pPr marL="457200" indent="-457200">
              <a:buClr>
                <a:schemeClr val="tx1"/>
              </a:buClr>
              <a:buFont typeface="+mj-lt"/>
              <a:buAutoNum type="arabicPeriod"/>
            </a:pPr>
            <a:r>
              <a:rPr lang="en-IN" sz="2000" dirty="0">
                <a:latin typeface="Arial" panose="020B0604020202020204" pitchFamily="34" charset="0"/>
                <a:cs typeface="Arial" panose="020B0604020202020204" pitchFamily="34" charset="0"/>
              </a:rPr>
              <a:t>Monitor : 15’’ LED</a:t>
            </a:r>
          </a:p>
          <a:p>
            <a:pPr marL="457200" indent="-457200">
              <a:buClr>
                <a:schemeClr val="tx1"/>
              </a:buClr>
              <a:buFont typeface="+mj-lt"/>
              <a:buAutoNum type="arabicPeriod"/>
            </a:pPr>
            <a:r>
              <a:rPr lang="en-IN" sz="2000" dirty="0">
                <a:latin typeface="Arial" panose="020B0604020202020204" pitchFamily="34" charset="0"/>
                <a:cs typeface="Arial" panose="020B0604020202020204" pitchFamily="34" charset="0"/>
              </a:rPr>
              <a:t>Input Devices : Keyboard, Mouse</a:t>
            </a:r>
          </a:p>
          <a:p>
            <a:pPr marL="457200" indent="-457200">
              <a:buClr>
                <a:schemeClr val="tx1"/>
              </a:buClr>
              <a:buFont typeface="+mj-lt"/>
              <a:buAutoNum type="arabicPeriod"/>
            </a:pPr>
            <a:r>
              <a:rPr lang="en-IN" sz="2000" dirty="0">
                <a:latin typeface="Arial" panose="020B0604020202020204" pitchFamily="34" charset="0"/>
                <a:cs typeface="Arial" panose="020B0604020202020204" pitchFamily="34" charset="0"/>
              </a:rPr>
              <a:t>Ram : 4 GB</a:t>
            </a:r>
            <a:r>
              <a:rPr lang="en-IN" sz="2000" b="1" dirty="0">
                <a:latin typeface="Arial" panose="020B0604020202020204" pitchFamily="34" charset="0"/>
                <a:cs typeface="Arial" panose="020B0604020202020204" pitchFamily="34" charset="0"/>
              </a:rPr>
              <a:t> </a:t>
            </a:r>
          </a:p>
          <a:p>
            <a:r>
              <a:rPr lang="en-IN" sz="2000" b="1" dirty="0">
                <a:latin typeface="Arial" panose="020B0604020202020204" pitchFamily="34" charset="0"/>
                <a:cs typeface="Arial" panose="020B0604020202020204" pitchFamily="34" charset="0"/>
              </a:rPr>
              <a:t>SOFTWARE REQUIREMENTS.</a:t>
            </a:r>
          </a:p>
          <a:p>
            <a:pPr marL="457200" indent="-457200">
              <a:buClrTx/>
              <a:buFont typeface="+mj-lt"/>
              <a:buAutoNum type="arabicPeriod"/>
            </a:pPr>
            <a:r>
              <a:rPr lang="en-IN" sz="2000" dirty="0">
                <a:latin typeface="Arial" panose="020B0604020202020204" pitchFamily="34" charset="0"/>
                <a:cs typeface="Arial" panose="020B0604020202020204" pitchFamily="34" charset="0"/>
              </a:rPr>
              <a:t>Operating system : Minimum Windows 7.</a:t>
            </a:r>
          </a:p>
          <a:p>
            <a:pPr marL="457200" indent="-457200">
              <a:buClrTx/>
              <a:buFont typeface="+mj-lt"/>
              <a:buAutoNum type="arabicPeriod"/>
            </a:pPr>
            <a:r>
              <a:rPr lang="en-IN" sz="2000" dirty="0">
                <a:latin typeface="Arial" panose="020B0604020202020204" pitchFamily="34" charset="0"/>
                <a:cs typeface="Arial" panose="020B0604020202020204" pitchFamily="34" charset="0"/>
              </a:rPr>
              <a:t>Coding Language : JAVA, Solidity.</a:t>
            </a:r>
          </a:p>
          <a:p>
            <a:pPr marL="457200" indent="-457200">
              <a:buClrTx/>
              <a:buFont typeface="+mj-lt"/>
              <a:buAutoNum type="arabicPeriod"/>
            </a:pPr>
            <a:r>
              <a:rPr lang="en-IN" sz="2000" dirty="0">
                <a:latin typeface="Arial" panose="020B0604020202020204" pitchFamily="34" charset="0"/>
                <a:cs typeface="Arial" panose="020B0604020202020204" pitchFamily="34" charset="0"/>
              </a:rPr>
              <a:t>IDE : Eclipse, Mata Mask Wallet , VS code.</a:t>
            </a:r>
          </a:p>
          <a:p>
            <a:pPr marL="0" indent="0">
              <a:buClrTx/>
              <a:buNone/>
            </a:pPr>
            <a:endParaRPr lang="en-IN" sz="2000"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401396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D1A38-F1CD-5D45-81C4-92407FCAE0D3}"/>
              </a:ext>
            </a:extLst>
          </p:cNvPr>
          <p:cNvSpPr>
            <a:spLocks noGrp="1"/>
          </p:cNvSpPr>
          <p:nvPr>
            <p:ph type="title"/>
          </p:nvPr>
        </p:nvSpPr>
        <p:spPr/>
        <p:txBody>
          <a:bodyPr>
            <a:normAutofit fontScale="90000"/>
          </a:bodyPr>
          <a:lstStyle/>
          <a:p>
            <a:pPr algn="ctr"/>
            <a:br>
              <a:rPr lang="en-US" sz="4800" i="1" dirty="0">
                <a:solidFill>
                  <a:schemeClr val="tx1"/>
                </a:solidFill>
                <a:latin typeface="Times New Roman" panose="02020603050405020304" pitchFamily="18" charset="0"/>
                <a:cs typeface="Times New Roman" panose="02020603050405020304" pitchFamily="18" charset="0"/>
              </a:rPr>
            </a:br>
            <a:r>
              <a:rPr lang="en-US" sz="4800" i="1" dirty="0">
                <a:solidFill>
                  <a:schemeClr val="tx1"/>
                </a:solidFill>
                <a:latin typeface="Times New Roman" panose="02020603050405020304" pitchFamily="18" charset="0"/>
                <a:cs typeface="Times New Roman" panose="02020603050405020304" pitchFamily="18" charset="0"/>
              </a:rPr>
              <a:t>Scope</a:t>
            </a:r>
            <a:br>
              <a:rPr lang="en-US" sz="4800" i="1" dirty="0">
                <a:solidFill>
                  <a:schemeClr val="tx1"/>
                </a:solidFill>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CD7F4AC6-FA1C-3F47-5CC3-1758049A8919}"/>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It can be used everywhere instead of text-based password . We can increase the security of this system by increasing the number of levels used, the number of tolerance squares used. Presently there are many authentication system but they have their own advantages and disadvantages.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1772470"/>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{5D44756F-F32A-4750-AE80-F1EE7D43356B}tf56160789_win32</Template>
  <TotalTime>134</TotalTime>
  <Words>383</Words>
  <Application>Microsoft Office PowerPoint</Application>
  <PresentationFormat>Widescreen</PresentationFormat>
  <Paragraphs>41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Bookman Old Style</vt:lpstr>
      <vt:lpstr>Calibri</vt:lpstr>
      <vt:lpstr>Franklin Gothic Book</vt:lpstr>
      <vt:lpstr>Times New Roman</vt:lpstr>
      <vt:lpstr>Wingdings</vt:lpstr>
      <vt:lpstr>1_RetrospectVTI</vt:lpstr>
      <vt:lpstr> GRAPHICAL SECURITY  PASSWORD USING BLOCKCHAIN</vt:lpstr>
      <vt:lpstr>Contents</vt:lpstr>
      <vt:lpstr>Introduction</vt:lpstr>
      <vt:lpstr>  Literature Survey </vt:lpstr>
      <vt:lpstr>  Flow Chart </vt:lpstr>
      <vt:lpstr>Implementation</vt:lpstr>
      <vt:lpstr>OUTPUT</vt:lpstr>
      <vt:lpstr>  Software &amp; Hardware Requirements </vt:lpstr>
      <vt:lpstr> Scope </vt:lpstr>
      <vt:lpstr> GitHub Setup </vt:lpstr>
      <vt:lpstr> 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GRAPHICAL SECURITY  PASSWORD USING BLOCKCHAIN</dc:title>
  <dc:creator>padmashree</dc:creator>
  <cp:lastModifiedBy>padmashree</cp:lastModifiedBy>
  <cp:revision>6</cp:revision>
  <dcterms:created xsi:type="dcterms:W3CDTF">2022-08-09T15:56:28Z</dcterms:created>
  <dcterms:modified xsi:type="dcterms:W3CDTF">2022-09-14T15:20:05Z</dcterms:modified>
</cp:coreProperties>
</file>