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71494" y="639097"/>
            <a:ext cx="6571577" cy="3686015"/>
          </a:xfrm>
        </p:spPr>
        <p:txBody>
          <a:bodyPr>
            <a:normAutofit/>
          </a:bodyPr>
          <a:lstStyle/>
          <a:p>
            <a:pPr algn="ctr"/>
            <a:r>
              <a:rPr lang="en-US" sz="8000" dirty="0"/>
              <a:t> </a:t>
            </a:r>
            <a:r>
              <a:rPr lang="en-US" sz="3100" dirty="0">
                <a:latin typeface="Arial" panose="020B0604020202020204" pitchFamily="34" charset="0"/>
                <a:cs typeface="Arial" panose="020B0604020202020204" pitchFamily="34" charset="0"/>
              </a:rPr>
              <a:t>GRAPHICAL SECURITY  PASSWORD USING BLOCKCHAIN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941123"/>
          </a:xfrm>
        </p:spPr>
        <p:txBody>
          <a:bodyPr>
            <a:normAutofit fontScale="92500" lnSpcReduction="20000"/>
          </a:bodyPr>
          <a:lstStyle/>
          <a:p>
            <a:r>
              <a:rPr lang="en-US" dirty="0">
                <a:solidFill>
                  <a:schemeClr val="tx1">
                    <a:lumMod val="85000"/>
                    <a:lumOff val="15000"/>
                  </a:schemeClr>
                </a:solidFill>
              </a:rPr>
              <a:t>Team members</a:t>
            </a:r>
          </a:p>
          <a:p>
            <a:pPr marL="457200" indent="-457200">
              <a:buAutoNum type="alphaUcPeriod"/>
            </a:pPr>
            <a:r>
              <a:rPr lang="en-US" sz="2400" dirty="0">
                <a:solidFill>
                  <a:schemeClr val="tx1">
                    <a:lumMod val="85000"/>
                    <a:lumOff val="15000"/>
                  </a:schemeClr>
                </a:solidFill>
              </a:rPr>
              <a:t>A . Sai Pranay—2010030467</a:t>
            </a:r>
          </a:p>
          <a:p>
            <a:pPr marL="457200" indent="-457200">
              <a:buAutoNum type="alphaUcPeriod"/>
            </a:pPr>
            <a:r>
              <a:rPr lang="en-US" dirty="0">
                <a:solidFill>
                  <a:schemeClr val="tx1">
                    <a:lumMod val="85000"/>
                    <a:lumOff val="15000"/>
                  </a:schemeClr>
                </a:solidFill>
              </a:rPr>
              <a:t>G. Pavan Reddy—2010030501</a:t>
            </a:r>
          </a:p>
          <a:p>
            <a:pPr marL="457200" indent="-457200">
              <a:buAutoNum type="alphaUcPeriod"/>
            </a:pPr>
            <a:r>
              <a:rPr lang="en-US" sz="2400" dirty="0">
                <a:solidFill>
                  <a:schemeClr val="tx1">
                    <a:lumMod val="85000"/>
                    <a:lumOff val="15000"/>
                  </a:schemeClr>
                </a:solidFill>
              </a:rPr>
              <a:t>S . padmashree--2010030508</a:t>
            </a:r>
          </a:p>
          <a:p>
            <a:pPr marL="457200" indent="-457200">
              <a:buAutoNum type="alphaUcPeriod"/>
            </a:pPr>
            <a:endParaRPr lang="en-US" sz="2400" dirty="0">
              <a:solidFill>
                <a:schemeClr val="tx1">
                  <a:lumMod val="85000"/>
                  <a:lumOff val="15000"/>
                </a:schemeClr>
              </a:solidFill>
            </a:endParaRPr>
          </a:p>
          <a:p>
            <a:pPr marL="457200" indent="-457200">
              <a:buAutoNum type="alphaUcPeriod"/>
            </a:pPr>
            <a:endParaRPr lang="en-US" sz="2400" dirty="0">
              <a:solidFill>
                <a:schemeClr val="tx1">
                  <a:lumMod val="85000"/>
                  <a:lumOff val="15000"/>
                </a:schemeClr>
              </a:solidFill>
            </a:endParaRPr>
          </a:p>
          <a:p>
            <a:pPr marL="457200" indent="-457200">
              <a:buAutoNum type="alphaUcPeriod"/>
            </a:pP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9633-2AF4-CFF8-BF3B-DE221595AA2B}"/>
              </a:ext>
            </a:extLst>
          </p:cNvPr>
          <p:cNvSpPr>
            <a:spLocks noGrp="1"/>
          </p:cNvSpPr>
          <p:nvPr>
            <p:ph type="title"/>
          </p:nvPr>
        </p:nvSpPr>
        <p:spPr/>
        <p:txBody>
          <a:bodyPr/>
          <a:lstStyle/>
          <a:p>
            <a:pPr algn="ctr"/>
            <a:r>
              <a:rPr lang="en-IN" sz="4800" dirty="0"/>
              <a:t>Contents</a:t>
            </a:r>
            <a:endParaRPr lang="en-IN" dirty="0"/>
          </a:p>
        </p:txBody>
      </p:sp>
      <p:sp>
        <p:nvSpPr>
          <p:cNvPr id="3" name="Content Placeholder 2">
            <a:extLst>
              <a:ext uri="{FF2B5EF4-FFF2-40B4-BE49-F238E27FC236}">
                <a16:creationId xmlns:a16="http://schemas.microsoft.com/office/drawing/2014/main" id="{6E99458C-7ED8-5A40-C874-DBF00C3C5141}"/>
              </a:ext>
            </a:extLst>
          </p:cNvPr>
          <p:cNvSpPr>
            <a:spLocks noGrp="1"/>
          </p:cNvSpPr>
          <p:nvPr>
            <p:ph idx="1"/>
          </p:nvPr>
        </p:nvSpPr>
        <p:spPr>
          <a:xfrm>
            <a:off x="1097280" y="2108201"/>
            <a:ext cx="10058400" cy="4106168"/>
          </a:xfrm>
        </p:spPr>
        <p:txBody>
          <a:bodyPr>
            <a:noAutofit/>
          </a:bodyPr>
          <a:lstStyle/>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Introduction</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Literature Survey</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Flow Chart</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Scope</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Software &amp; Hardware Requirements</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GitHub Setup</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Conclusion</a:t>
            </a:r>
            <a:endParaRPr lang="en-IN" sz="2000" dirty="0">
              <a:solidFill>
                <a:schemeClr val="tx1"/>
              </a:solidFill>
            </a:endParaRPr>
          </a:p>
        </p:txBody>
      </p:sp>
    </p:spTree>
    <p:extLst>
      <p:ext uri="{BB962C8B-B14F-4D97-AF65-F5344CB8AC3E}">
        <p14:creationId xmlns:p14="http://schemas.microsoft.com/office/powerpoint/2010/main" val="362122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D83-C552-EFDF-B1EA-7A778DAAECEB}"/>
              </a:ext>
            </a:extLst>
          </p:cNvPr>
          <p:cNvSpPr>
            <a:spLocks noGrp="1"/>
          </p:cNvSpPr>
          <p:nvPr>
            <p:ph type="title"/>
          </p:nvPr>
        </p:nvSpPr>
        <p:spPr/>
        <p:txBody>
          <a:bodyPr/>
          <a:lstStyle/>
          <a:p>
            <a:pPr algn="ctr"/>
            <a:r>
              <a:rPr lang="en-US" sz="4800"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CBC3662F-C8F0-ECC9-F4F4-164D6B16BDBD}"/>
              </a:ext>
            </a:extLst>
          </p:cNvPr>
          <p:cNvSpPr>
            <a:spLocks noGrp="1"/>
          </p:cNvSpPr>
          <p:nvPr>
            <p:ph idx="1"/>
          </p:nvPr>
        </p:nvSpPr>
        <p:spPr/>
        <p:txBody>
          <a:bodyPr>
            <a:normAutofit lnSpcReduction="10000"/>
          </a:bodyPr>
          <a:lstStyle/>
          <a:p>
            <a:pPr>
              <a:buClrTx/>
              <a:buFont typeface="Wingdings" panose="05000000000000000000" pitchFamily="2" charset="2"/>
              <a:buChar char="Ø"/>
            </a:pPr>
            <a:r>
              <a:rPr lang="en-US" dirty="0"/>
              <a:t>In a graphical password authentication system, the user has to select from images, in a specific order, presented to them in a graphical user interface (GUI). According to a study, the human brain has a greater capability of remembering what they see(pictures) rather than alphanumeric characters.</a:t>
            </a:r>
          </a:p>
          <a:p>
            <a:pPr>
              <a:buClrTx/>
              <a:buFont typeface="Wingdings" panose="05000000000000000000" pitchFamily="2" charset="2"/>
              <a:buChar char="Ø"/>
            </a:pPr>
            <a:r>
              <a:rPr lang="en-US" dirty="0"/>
              <a:t>Using pictures as passwords. Graphical password schemes are proposed as a possible alternative to text-based schemes, partly motivated by the actual fact that pictures may be remembered better than text;</a:t>
            </a:r>
          </a:p>
          <a:p>
            <a:pPr>
              <a:buClrTx/>
              <a:buFont typeface="Wingdings" panose="05000000000000000000" pitchFamily="2" charset="2"/>
              <a:buChar char="Ø"/>
            </a:pPr>
            <a:r>
              <a:rPr lang="en-US" sz="1800" b="0" i="0" dirty="0">
                <a:solidFill>
                  <a:srgbClr val="273239"/>
                </a:solidFill>
                <a:effectLst/>
                <a:latin typeface="Times New Roman" panose="02020603050405020304" pitchFamily="18" charset="0"/>
                <a:cs typeface="Times New Roman" panose="02020603050405020304" pitchFamily="18" charset="0"/>
              </a:rPr>
              <a:t>With everything turning online, the risk of cybercrimes and privacy breaches is also increasing. Passwords play a huge role in keeping your data safe online as well as offline platforms. Passwords are the default method of authentication to get access to our accounts. There are various types of authentication available for users to secure their accounts.</a:t>
            </a:r>
          </a:p>
          <a:p>
            <a:pPr>
              <a:buClrTx/>
              <a:buFont typeface="Wingdings" panose="05000000000000000000" pitchFamily="2" charset="2"/>
              <a:buChar char="Ø"/>
            </a:pPr>
            <a:endParaRPr lang="en-IN" dirty="0"/>
          </a:p>
        </p:txBody>
      </p:sp>
    </p:spTree>
    <p:extLst>
      <p:ext uri="{BB962C8B-B14F-4D97-AF65-F5344CB8AC3E}">
        <p14:creationId xmlns:p14="http://schemas.microsoft.com/office/powerpoint/2010/main" val="255416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2A06-7274-BB2A-118B-E2F3A6E3BB89}"/>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Literature Survey</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25CAAD4-AE0F-71AE-2E06-A17E6DA9A33B}"/>
              </a:ext>
            </a:extLst>
          </p:cNvPr>
          <p:cNvPicPr>
            <a:picLocks noGrp="1" noChangeAspect="1"/>
          </p:cNvPicPr>
          <p:nvPr>
            <p:ph idx="1"/>
          </p:nvPr>
        </p:nvPicPr>
        <p:blipFill>
          <a:blip r:embed="rId2"/>
          <a:stretch>
            <a:fillRect/>
          </a:stretch>
        </p:blipFill>
        <p:spPr>
          <a:xfrm>
            <a:off x="1097280" y="1306938"/>
            <a:ext cx="10058400" cy="4731798"/>
          </a:xfrm>
        </p:spPr>
      </p:pic>
    </p:spTree>
    <p:extLst>
      <p:ext uri="{BB962C8B-B14F-4D97-AF65-F5344CB8AC3E}">
        <p14:creationId xmlns:p14="http://schemas.microsoft.com/office/powerpoint/2010/main" val="316709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9EE-33DB-6704-C969-A26F76901F85}"/>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Flow Chart</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39E41570-2B57-B0CD-E1ED-C6E1712916F8}"/>
              </a:ext>
            </a:extLst>
          </p:cNvPr>
          <p:cNvPicPr>
            <a:picLocks noGrp="1" noChangeAspect="1"/>
          </p:cNvPicPr>
          <p:nvPr>
            <p:ph idx="1"/>
          </p:nvPr>
        </p:nvPicPr>
        <p:blipFill>
          <a:blip r:embed="rId2"/>
          <a:stretch>
            <a:fillRect/>
          </a:stretch>
        </p:blipFill>
        <p:spPr>
          <a:xfrm>
            <a:off x="1828800" y="1382254"/>
            <a:ext cx="8762259" cy="4793942"/>
          </a:xfrm>
        </p:spPr>
      </p:pic>
    </p:spTree>
    <p:extLst>
      <p:ext uri="{BB962C8B-B14F-4D97-AF65-F5344CB8AC3E}">
        <p14:creationId xmlns:p14="http://schemas.microsoft.com/office/powerpoint/2010/main" val="35076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1A38-F1CD-5D45-81C4-92407FCAE0D3}"/>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Scope</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7F4AC6-FA1C-3F47-5CC3-1758049A891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It can be used everywhere instead of text-based password . We can increase the security of this system by increasing the number of levels used, the number of tolerance squares used. Presently there are many authentication system but they have their own advantages and disadvantages.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77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B13-47CE-CFCD-A7E2-16D742E79F34}"/>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 Software &amp; Hardware Requirements</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9392B80-18AD-6F38-9C7C-A78E8C7DDFE2}"/>
              </a:ext>
            </a:extLst>
          </p:cNvPr>
          <p:cNvSpPr>
            <a:spLocks noGrp="1"/>
          </p:cNvSpPr>
          <p:nvPr>
            <p:ph idx="1"/>
          </p:nvPr>
        </p:nvSpPr>
        <p:spPr>
          <a:xfrm>
            <a:off x="1097280" y="2108201"/>
            <a:ext cx="10058400" cy="4159434"/>
          </a:xfrm>
        </p:spPr>
        <p:txBody>
          <a:bodyPr>
            <a:normAutofit fontScale="85000" lnSpcReduction="20000"/>
          </a:bodyPr>
          <a:lstStyle/>
          <a:p>
            <a:r>
              <a:rPr lang="en-IN" sz="2000" b="1" dirty="0">
                <a:latin typeface="Arial" panose="020B0604020202020204" pitchFamily="34" charset="0"/>
                <a:cs typeface="Arial" panose="020B0604020202020204" pitchFamily="34" charset="0"/>
              </a:rPr>
              <a:t>HARDWARE REQUIREMENTS</a:t>
            </a:r>
            <a:r>
              <a:rPr lang="en-IN" sz="2000" dirty="0"/>
              <a:t>:</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System : Pentium Dual Core.</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Hard Disk : 2.80 GB.</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Monitor : 15’’ LED</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Input Devices : Keyboard, Mouse</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Ram : 4 GB</a:t>
            </a:r>
            <a:r>
              <a:rPr lang="en-IN" sz="2000" b="1" dirty="0">
                <a:latin typeface="Arial" panose="020B0604020202020204" pitchFamily="34" charset="0"/>
                <a:cs typeface="Arial" panose="020B0604020202020204" pitchFamily="34" charset="0"/>
              </a:rPr>
              <a:t> </a:t>
            </a:r>
          </a:p>
          <a:p>
            <a:r>
              <a:rPr lang="en-IN" sz="2000" b="1" dirty="0">
                <a:latin typeface="Arial" panose="020B0604020202020204" pitchFamily="34" charset="0"/>
                <a:cs typeface="Arial" panose="020B0604020202020204" pitchFamily="34" charset="0"/>
              </a:rPr>
              <a:t>SOFTWARE REQUIREMENTS.</a:t>
            </a:r>
          </a:p>
          <a:p>
            <a:pPr marL="457200" indent="-457200">
              <a:buClrTx/>
              <a:buFont typeface="+mj-lt"/>
              <a:buAutoNum type="arabicPeriod"/>
            </a:pPr>
            <a:r>
              <a:rPr lang="en-IN" sz="2000" dirty="0">
                <a:latin typeface="Arial" panose="020B0604020202020204" pitchFamily="34" charset="0"/>
                <a:cs typeface="Arial" panose="020B0604020202020204" pitchFamily="34" charset="0"/>
              </a:rPr>
              <a:t>Operating system : Minimum Windows 7.</a:t>
            </a:r>
          </a:p>
          <a:p>
            <a:pPr marL="457200" indent="-457200">
              <a:buClrTx/>
              <a:buFont typeface="+mj-lt"/>
              <a:buAutoNum type="arabicPeriod"/>
            </a:pPr>
            <a:r>
              <a:rPr lang="en-IN" sz="2000" dirty="0">
                <a:latin typeface="Arial" panose="020B0604020202020204" pitchFamily="34" charset="0"/>
                <a:cs typeface="Arial" panose="020B0604020202020204" pitchFamily="34" charset="0"/>
              </a:rPr>
              <a:t>Coding Language : JAVA, Solidity.</a:t>
            </a:r>
          </a:p>
          <a:p>
            <a:pPr marL="457200" indent="-457200">
              <a:buClrTx/>
              <a:buFont typeface="+mj-lt"/>
              <a:buAutoNum type="arabicPeriod"/>
            </a:pPr>
            <a:r>
              <a:rPr lang="en-IN" sz="2000" dirty="0">
                <a:latin typeface="Arial" panose="020B0604020202020204" pitchFamily="34" charset="0"/>
                <a:cs typeface="Arial" panose="020B0604020202020204" pitchFamily="34" charset="0"/>
              </a:rPr>
              <a:t>IDE : Eclipse, MataMask Wallet.</a:t>
            </a:r>
          </a:p>
          <a:p>
            <a:pPr marL="0" indent="0">
              <a:buClrTx/>
              <a:buNone/>
            </a:pP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1396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742D-E261-7798-AD64-DB3DBD801389}"/>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GitHub Setup</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821F324E-58BE-8AB3-510E-2E61AE60BF19}"/>
              </a:ext>
            </a:extLst>
          </p:cNvPr>
          <p:cNvPicPr>
            <a:picLocks noGrp="1" noChangeAspect="1"/>
          </p:cNvPicPr>
          <p:nvPr>
            <p:ph idx="1"/>
          </p:nvPr>
        </p:nvPicPr>
        <p:blipFill>
          <a:blip r:embed="rId2"/>
          <a:stretch>
            <a:fillRect/>
          </a:stretch>
        </p:blipFill>
        <p:spPr>
          <a:xfrm>
            <a:off x="528312" y="2117078"/>
            <a:ext cx="6685845" cy="3760788"/>
          </a:xfrm>
        </p:spPr>
      </p:pic>
      <p:sp>
        <p:nvSpPr>
          <p:cNvPr id="7" name="TextBox 6">
            <a:extLst>
              <a:ext uri="{FF2B5EF4-FFF2-40B4-BE49-F238E27FC236}">
                <a16:creationId xmlns:a16="http://schemas.microsoft.com/office/drawing/2014/main" id="{5EEE79E0-F045-9EA1-A06C-7C6D4C1E3867}"/>
              </a:ext>
            </a:extLst>
          </p:cNvPr>
          <p:cNvSpPr txBox="1"/>
          <p:nvPr/>
        </p:nvSpPr>
        <p:spPr>
          <a:xfrm>
            <a:off x="7574871" y="2717436"/>
            <a:ext cx="4267941" cy="1477328"/>
          </a:xfrm>
          <a:prstGeom prst="rect">
            <a:avLst/>
          </a:prstGeom>
          <a:noFill/>
        </p:spPr>
        <p:txBody>
          <a:bodyPr wrap="square">
            <a:spAutoFit/>
          </a:bodyPr>
          <a:lstStyle/>
          <a:p>
            <a:r>
              <a:rPr lang="en-IN" dirty="0"/>
              <a:t>GitHub Link:-</a:t>
            </a:r>
          </a:p>
          <a:p>
            <a:r>
              <a:rPr lang="en-IN" dirty="0"/>
              <a:t>https://github.com/KLH-university/GRAPHICAL-SECURITY-PASSWORD-USING-BLOCKCHAIN/projects?type=new</a:t>
            </a:r>
          </a:p>
        </p:txBody>
      </p:sp>
    </p:spTree>
    <p:extLst>
      <p:ext uri="{BB962C8B-B14F-4D97-AF65-F5344CB8AC3E}">
        <p14:creationId xmlns:p14="http://schemas.microsoft.com/office/powerpoint/2010/main" val="304899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E848-915A-BC9A-8B3D-B5723463EEB2}"/>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Conclusion</a:t>
            </a:r>
            <a:br>
              <a:rPr lang="en-IN" sz="4800" dirty="0">
                <a:solidFill>
                  <a:schemeClr val="tx1"/>
                </a:solidFill>
              </a:rPr>
            </a:br>
            <a:endParaRPr lang="en-IN" dirty="0"/>
          </a:p>
        </p:txBody>
      </p:sp>
      <p:sp>
        <p:nvSpPr>
          <p:cNvPr id="3" name="Content Placeholder 2">
            <a:extLst>
              <a:ext uri="{FF2B5EF4-FFF2-40B4-BE49-F238E27FC236}">
                <a16:creationId xmlns:a16="http://schemas.microsoft.com/office/drawing/2014/main" id="{D06E89A7-4A2D-D759-4D5F-5D80F4DF5974}"/>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Although the main use for graphical passwords is that people are better at memorizing graphical passwords than text-based passwords, the existing user studies are very limited and there is not yet convincing evidence to support this argument.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3667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{5D44756F-F32A-4750-AE80-F1EE7D43356B}tf56160789_win32</Template>
  <TotalTime>151</TotalTime>
  <Words>376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Times New Roman</vt:lpstr>
      <vt:lpstr>Wingdings</vt:lpstr>
      <vt:lpstr>1_RetrospectVTI</vt:lpstr>
      <vt:lpstr> GRAPHICAL SECURITY  PASSWORD USING BLOCKCHAIN</vt:lpstr>
      <vt:lpstr>Contents</vt:lpstr>
      <vt:lpstr>Introduction</vt:lpstr>
      <vt:lpstr>  Literature Survey </vt:lpstr>
      <vt:lpstr>  Flow Chart </vt:lpstr>
      <vt:lpstr> Scope </vt:lpstr>
      <vt:lpstr>  Software &amp; Hardware Requirements </vt:lpstr>
      <vt:lpstr> GitHub Setup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GRAPHICAL SECURITY  PASSWORD USING BLOCKCHAIN</dc:title>
  <dc:creator>padmashree</dc:creator>
  <cp:lastModifiedBy>padmashree</cp:lastModifiedBy>
  <cp:revision>6</cp:revision>
  <dcterms:created xsi:type="dcterms:W3CDTF">2022-08-09T15:56:28Z</dcterms:created>
  <dcterms:modified xsi:type="dcterms:W3CDTF">2022-09-06T06:21:58Z</dcterms:modified>
</cp:coreProperties>
</file>