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64" r:id="rId2"/>
    <p:sldId id="288" r:id="rId3"/>
    <p:sldId id="290" r:id="rId4"/>
    <p:sldId id="289" r:id="rId5"/>
    <p:sldId id="291" r:id="rId6"/>
    <p:sldId id="266" r:id="rId7"/>
    <p:sldId id="267" r:id="rId8"/>
    <p:sldId id="258" r:id="rId9"/>
    <p:sldId id="268" r:id="rId10"/>
    <p:sldId id="269" r:id="rId11"/>
    <p:sldId id="259" r:id="rId12"/>
    <p:sldId id="270" r:id="rId13"/>
    <p:sldId id="265" r:id="rId14"/>
    <p:sldId id="260" r:id="rId15"/>
    <p:sldId id="292" r:id="rId16"/>
    <p:sldId id="272" r:id="rId17"/>
    <p:sldId id="287" r:id="rId18"/>
    <p:sldId id="273" r:id="rId19"/>
    <p:sldId id="274" r:id="rId20"/>
    <p:sldId id="256" r:id="rId21"/>
    <p:sldId id="257" r:id="rId22"/>
    <p:sldId id="275" r:id="rId23"/>
    <p:sldId id="276" r:id="rId24"/>
    <p:sldId id="277" r:id="rId25"/>
    <p:sldId id="297" r:id="rId26"/>
    <p:sldId id="298" r:id="rId27"/>
    <p:sldId id="299" r:id="rId28"/>
    <p:sldId id="300" r:id="rId29"/>
    <p:sldId id="279" r:id="rId30"/>
    <p:sldId id="280" r:id="rId31"/>
    <p:sldId id="281" r:id="rId32"/>
    <p:sldId id="282" r:id="rId33"/>
    <p:sldId id="294" r:id="rId34"/>
    <p:sldId id="295" r:id="rId35"/>
    <p:sldId id="296" r:id="rId3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E69DE-CA81-4DD1-82AC-43DDD4D19367}" type="datetimeFigureOut">
              <a:rPr lang="de-DE" smtClean="0"/>
              <a:t>24.02.2019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AD948-CB30-4843-B939-C192CD372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050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DCE2C-0FD3-4557-A350-08E8E9C841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75DA24-AB35-4925-806D-1CB4ACD71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7FD7C0-EE8A-42D6-93F6-CFF5C32A1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F63A61-C1FD-47D9-B133-4AD7BB1A7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9C0B-1ABD-444B-925C-4E47B2F277F6}" type="datetimeFigureOut">
              <a:rPr lang="de-DE" smtClean="0"/>
              <a:t>24.02.2019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DE177-0233-4B5A-B438-09CE9D31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1D7712-3BD0-42BF-95F5-9BCB8BD1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C8DD-A46B-4CAA-B4E1-6A1B652C2B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3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CCCAC-A673-4386-A92F-DA24F5BAC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D820EB-92F5-412A-A633-5D0DC1646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486E49-4E42-40A2-BB06-444C1ECC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9C0B-1ABD-444B-925C-4E47B2F277F6}" type="datetimeFigureOut">
              <a:rPr lang="de-DE" smtClean="0"/>
              <a:t>24.02.2019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3D4609-D35D-4665-9B6D-A2412859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D3D8DB-1547-4E46-98F3-161B9375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C8DD-A46B-4CAA-B4E1-6A1B652C2B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47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E915A24-D3E4-4A54-8438-BE5CA2363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AD3BE2-A4F2-4451-A3D0-347C5D733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6E615-DE73-4BDC-ADBD-7F984842D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9C0B-1ABD-444B-925C-4E47B2F277F6}" type="datetimeFigureOut">
              <a:rPr lang="de-DE" smtClean="0"/>
              <a:t>24.02.2019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423DEC-68FC-4BFF-ABA0-33F52469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0183FE-AD47-4A01-ACC5-3DC212E5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C8DD-A46B-4CAA-B4E1-6A1B652C2B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94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83EB2-897A-4406-8A98-391B77EC6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3D491C-CAC6-407D-977B-0EA87D5F0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BBF996-1A74-4B41-B4F7-C0481B53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9C0B-1ABD-444B-925C-4E47B2F277F6}" type="datetimeFigureOut">
              <a:rPr lang="de-DE" smtClean="0"/>
              <a:t>24.02.2019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16BDEA-C1CA-4C7C-96E5-FFBF35D5C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336176-322B-42F7-8FE3-F2BF33FF6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C8DD-A46B-4CAA-B4E1-6A1B652C2B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03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61892-25F3-433E-9A33-FECED76F6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B7A3CF-A80E-447B-8938-6D062C2C6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EDF3BC-4F20-443B-8047-0E57F9AA7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9C0B-1ABD-444B-925C-4E47B2F277F6}" type="datetimeFigureOut">
              <a:rPr lang="de-DE" smtClean="0"/>
              <a:t>24.02.2019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458CBB-BFB4-4B70-BCFA-A7E40550D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87AC2C-C7AB-4F33-908A-F34349E7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C8DD-A46B-4CAA-B4E1-6A1B652C2B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8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3F6DCF-34A6-484A-8DFB-59F75EBC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6E7782-51F4-4B06-86A3-FDD9A584C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F07DB2-E326-4A1B-A6A1-CAFDA5412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99208C-6C4B-47CF-AC59-A5B69F3E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9C0B-1ABD-444B-925C-4E47B2F277F6}" type="datetimeFigureOut">
              <a:rPr lang="de-DE" smtClean="0"/>
              <a:t>24.02.2019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2CC3B1-DF39-4318-A45D-9977F067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785F04-AF93-4BAD-82A7-86CCDA56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C8DD-A46B-4CAA-B4E1-6A1B652C2B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72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A57803-04EC-4101-BE62-1A4529E5F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385B5C-6680-4F46-ABC4-6C40BA4AF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2BBBB5-2AF8-4406-9537-46D6A6B4A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9E69E4-B740-4C58-B5F7-5EC8BC23D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27118D-50DF-480B-AD60-7CFFBCCF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A2291F0-CBC1-40E1-B469-A49DF5DAD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9C0B-1ABD-444B-925C-4E47B2F277F6}" type="datetimeFigureOut">
              <a:rPr lang="de-DE" smtClean="0"/>
              <a:t>24.02.2019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DCD1E8D-004A-41A7-8A00-096529A7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24A35B-500F-4927-8092-F15284EF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C8DD-A46B-4CAA-B4E1-6A1B652C2B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3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865E0-4F02-4997-A7E6-8C871F07A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9F2638-5346-4905-BAEA-E65CBC17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9C0B-1ABD-444B-925C-4E47B2F277F6}" type="datetimeFigureOut">
              <a:rPr lang="de-DE" smtClean="0"/>
              <a:t>24.02.2019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F16434-8806-48F5-8C65-DACC04B3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E306D3-43FA-436E-AF2B-11DF4C0A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C8DD-A46B-4CAA-B4E1-6A1B652C2B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94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4ACF52-91E7-4558-AB61-40DD9BC15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9C0B-1ABD-444B-925C-4E47B2F277F6}" type="datetimeFigureOut">
              <a:rPr lang="de-DE" smtClean="0"/>
              <a:t>24.02.2019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575B1A-7C86-468A-A865-D699D8D7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58DA10-E95F-4A2B-BA66-2E3EC75D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C8DD-A46B-4CAA-B4E1-6A1B652C2B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12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1128E-59FB-4F47-8612-D298F9A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EFFA74-44C8-4357-94C7-6153929CE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C3EE26-6E15-4CA8-B801-981676700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2D9FBD-AD56-4287-BFAC-698FB8D2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9C0B-1ABD-444B-925C-4E47B2F277F6}" type="datetimeFigureOut">
              <a:rPr lang="de-DE" smtClean="0"/>
              <a:t>24.02.2019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FEC25B-1106-4727-A80E-4746194C0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7ABE40-40C0-4073-B7E2-364EEB988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C8DD-A46B-4CAA-B4E1-6A1B652C2B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77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62DB5-C032-4337-8437-8CEC3833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8E0D8B5-5633-4226-9A34-B57F29020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75EA470-6E09-48F4-8BAD-94A8C4AF0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2B3470-7CB3-45D3-A524-213EDB351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9C0B-1ABD-444B-925C-4E47B2F277F6}" type="datetimeFigureOut">
              <a:rPr lang="de-DE" smtClean="0"/>
              <a:t>24.02.2019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EA929E-BB06-49CB-A378-DF470C21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840660-9E5E-4B4C-B5D5-718AD4C9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C8DD-A46B-4CAA-B4E1-6A1B652C2B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00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A658F76-2F64-486B-B2C8-245F0FDED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4DDB06-90A5-4840-BCC8-A588E6363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1F118D-5D73-4FD8-A808-B62DD63F2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89C0B-1ABD-444B-925C-4E47B2F277F6}" type="datetimeFigureOut">
              <a:rPr lang="de-DE" smtClean="0"/>
              <a:t>24.02.2019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D59AF6-EC14-4F3F-80F2-7494CC4A0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Praktikum Konstruktionslehre</a:t>
            </a:r>
            <a:br>
              <a:rPr lang="de-DE" dirty="0"/>
            </a:br>
            <a:r>
              <a:rPr lang="de-DE" dirty="0"/>
              <a:t>WiSe 2018/19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7B2D4C-9C77-451B-918E-35BF33BBB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EC8DD-A46B-4CAA-B4E1-6A1B652C2BF4}" type="slidenum">
              <a:rPr lang="de-DE" smtClean="0"/>
              <a:t>‹Nr.›</a:t>
            </a:fld>
            <a:endParaRPr lang="de-DE"/>
          </a:p>
        </p:txBody>
      </p:sp>
      <p:pic>
        <p:nvPicPr>
          <p:cNvPr id="1026" name="Picture 2" descr="Logo Ingenieursinformatik">
            <a:extLst>
              <a:ext uri="{FF2B5EF4-FFF2-40B4-BE49-F238E27FC236}">
                <a16:creationId xmlns:a16="http://schemas.microsoft.com/office/drawing/2014/main" id="{BA5F9260-7D5D-4099-8FB1-9219EA72D5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769" y="136525"/>
            <a:ext cx="1262062" cy="75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05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A1EC379D-1786-49D0-945A-0EFB750130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216"/>
          <a:stretch/>
        </p:blipFill>
        <p:spPr>
          <a:xfrm>
            <a:off x="20" y="-2"/>
            <a:ext cx="4064296" cy="2281286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DCB9C59-D762-4F27-9171-E51CBC3FC5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217"/>
          <a:stretch/>
        </p:blipFill>
        <p:spPr>
          <a:xfrm>
            <a:off x="20" y="2285777"/>
            <a:ext cx="4064292" cy="228127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77D5EC6-550F-413B-9535-88CADB4DD6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0" r="2" b="2"/>
          <a:stretch/>
        </p:blipFill>
        <p:spPr>
          <a:xfrm>
            <a:off x="2" y="4605434"/>
            <a:ext cx="4064311" cy="225256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A7E683E-8C1A-4761-81CA-FD1B6D40A33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4" r="16646"/>
          <a:stretch/>
        </p:blipFill>
        <p:spPr>
          <a:xfrm>
            <a:off x="4064314" y="-10"/>
            <a:ext cx="8133358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849539B-3694-4E8A-A991-D68126CF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096000" y="639740"/>
            <a:ext cx="5440680" cy="5578521"/>
          </a:xfrm>
          <a:prstGeom prst="rect">
            <a:avLst/>
          </a:prstGeom>
          <a:solidFill>
            <a:schemeClr val="bg1">
              <a:lumMod val="75000"/>
              <a:lumOff val="25000"/>
              <a:alpha val="93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C70DF3-1996-46A9-AD11-DC6950A64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828675"/>
            <a:ext cx="4686301" cy="1156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SmartBin</a:t>
            </a:r>
            <a:b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Public.Efficient.Easy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8" name="Straight Connector 22">
            <a:extLst>
              <a:ext uri="{FF2B5EF4-FFF2-40B4-BE49-F238E27FC236}">
                <a16:creationId xmlns:a16="http://schemas.microsoft.com/office/drawing/2014/main" id="{85D24317-6D0E-4553-A14C-1FA053CAB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4064320" cy="0"/>
          </a:xfrm>
          <a:prstGeom prst="line">
            <a:avLst/>
          </a:prstGeom>
          <a:ln w="1016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Untertitel 2">
            <a:extLst>
              <a:ext uri="{FF2B5EF4-FFF2-40B4-BE49-F238E27FC236}">
                <a16:creationId xmlns:a16="http://schemas.microsoft.com/office/drawing/2014/main" id="{AB002EB7-DBEB-492D-8A99-420C96910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6999" y="2117364"/>
            <a:ext cx="4686301" cy="345612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dirty="0" err="1"/>
              <a:t>Präsentation</a:t>
            </a:r>
            <a:r>
              <a:rPr lang="en-US" sz="1800" dirty="0"/>
              <a:t> </a:t>
            </a:r>
            <a:r>
              <a:rPr lang="en-US" sz="1800" dirty="0" err="1"/>
              <a:t>für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das </a:t>
            </a:r>
            <a:r>
              <a:rPr lang="en-US" sz="1800" dirty="0" err="1"/>
              <a:t>Praktikum</a:t>
            </a:r>
            <a:r>
              <a:rPr lang="en-US" sz="1800" dirty="0"/>
              <a:t> </a:t>
            </a:r>
            <a:r>
              <a:rPr lang="en-US" sz="1800" dirty="0" err="1"/>
              <a:t>Konstruktionslehre</a:t>
            </a:r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/>
            <a:r>
              <a:rPr lang="en-US" sz="1800" dirty="0" err="1"/>
              <a:t>Leitung</a:t>
            </a:r>
            <a:r>
              <a:rPr lang="en-US" sz="1800" dirty="0"/>
              <a:t>: </a:t>
            </a:r>
          </a:p>
          <a:p>
            <a:pPr algn="l"/>
            <a:r>
              <a:rPr lang="en-US" sz="1800" dirty="0"/>
              <a:t>Prof. Dr. Lars </a:t>
            </a:r>
            <a:r>
              <a:rPr lang="en-US" sz="1800" dirty="0" err="1"/>
              <a:t>Mikelsons</a:t>
            </a:r>
            <a:endParaRPr lang="en-US" sz="1800" dirty="0"/>
          </a:p>
          <a:p>
            <a:pPr algn="l"/>
            <a:r>
              <a:rPr lang="en-US" sz="1800" dirty="0" err="1"/>
              <a:t>Studenten</a:t>
            </a:r>
            <a:r>
              <a:rPr lang="en-US" sz="1800" dirty="0"/>
              <a:t>:</a:t>
            </a:r>
          </a:p>
          <a:p>
            <a:pPr algn="l"/>
            <a:r>
              <a:rPr lang="en-US" sz="1800" dirty="0"/>
              <a:t>Cindy </a:t>
            </a:r>
            <a:r>
              <a:rPr lang="en-US" sz="1800" dirty="0" err="1"/>
              <a:t>Ebertz</a:t>
            </a:r>
            <a:r>
              <a:rPr lang="en-US" sz="1800" dirty="0"/>
              <a:t>, Benjamin Ritter, </a:t>
            </a:r>
            <a:br>
              <a:rPr lang="en-US" sz="1800" dirty="0"/>
            </a:br>
            <a:r>
              <a:rPr lang="en-US" sz="1800" dirty="0"/>
              <a:t>Marcel Khodabakhsh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cxnSp>
        <p:nvCxnSpPr>
          <p:cNvPr id="29" name="Straight Connector 24">
            <a:extLst>
              <a:ext uri="{FF2B5EF4-FFF2-40B4-BE49-F238E27FC236}">
                <a16:creationId xmlns:a16="http://schemas.microsoft.com/office/drawing/2014/main" id="{1AA718E0-F8D2-4975-85FE-D33E8A7B9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30B4850-945A-46A3-9947-3CA9A8DFB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571548"/>
            <a:ext cx="4064320" cy="0"/>
          </a:xfrm>
          <a:prstGeom prst="line">
            <a:avLst/>
          </a:prstGeom>
          <a:ln w="1016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106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12C62F-C4EE-4FE6-9DD9-8534E6317CC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sz="3200" b="1" dirty="0"/>
              <a:t>Anforderungsermittlung und Funktionsableitung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4F48050-E57B-4643-B359-E8ABB5D07946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4" name="Datumsplatzhalter 3">
              <a:extLst>
                <a:ext uri="{FF2B5EF4-FFF2-40B4-BE49-F238E27FC236}">
                  <a16:creationId xmlns:a16="http://schemas.microsoft.com/office/drawing/2014/main" id="{2F27F48C-3192-45E5-8A36-CAEDBD34CFC3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24.02.2019</a:t>
              </a:fld>
              <a:endParaRPr lang="de-DE" dirty="0"/>
            </a:p>
          </p:txBody>
        </p:sp>
        <p:sp>
          <p:nvSpPr>
            <p:cNvPr id="5" name="Fußzeilenplatzhalter 4">
              <a:extLst>
                <a:ext uri="{FF2B5EF4-FFF2-40B4-BE49-F238E27FC236}">
                  <a16:creationId xmlns:a16="http://schemas.microsoft.com/office/drawing/2014/main" id="{D20AE2A2-21AB-456C-AC36-92682AC8C3CB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6" name="Foliennummernplatzhalter 5">
              <a:extLst>
                <a:ext uri="{FF2B5EF4-FFF2-40B4-BE49-F238E27FC236}">
                  <a16:creationId xmlns:a16="http://schemas.microsoft.com/office/drawing/2014/main" id="{02DBE7C0-AF88-45E4-8CB5-3DB77F394142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10</a:t>
              </a:fld>
              <a:endParaRPr lang="de-DE"/>
            </a:p>
          </p:txBody>
        </p: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40BAA9A2-2400-4A17-AF79-D413EB50BD9C}"/>
              </a:ext>
            </a:extLst>
          </p:cNvPr>
          <p:cNvSpPr/>
          <p:nvPr/>
        </p:nvSpPr>
        <p:spPr>
          <a:xfrm>
            <a:off x="304800" y="1851026"/>
            <a:ext cx="1809750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Anforderungen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0E4FF44-A8C5-44CB-A1C5-908734FE237C}"/>
              </a:ext>
            </a:extLst>
          </p:cNvPr>
          <p:cNvSpPr/>
          <p:nvPr/>
        </p:nvSpPr>
        <p:spPr>
          <a:xfrm>
            <a:off x="304800" y="4280689"/>
            <a:ext cx="1809750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Funktionen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B3252DF-28BA-4169-A1A7-97D99C3DB268}"/>
              </a:ext>
            </a:extLst>
          </p:cNvPr>
          <p:cNvSpPr/>
          <p:nvPr/>
        </p:nvSpPr>
        <p:spPr>
          <a:xfrm>
            <a:off x="2752725" y="1853405"/>
            <a:ext cx="2743200" cy="588963"/>
          </a:xfrm>
          <a:prstGeom prst="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Unterstützung der Nutzer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90EDB73-083B-4A7B-8835-AD334377FA4F}"/>
              </a:ext>
            </a:extLst>
          </p:cNvPr>
          <p:cNvSpPr/>
          <p:nvPr/>
        </p:nvSpPr>
        <p:spPr>
          <a:xfrm>
            <a:off x="6477000" y="1853405"/>
            <a:ext cx="2743200" cy="588963"/>
          </a:xfrm>
          <a:prstGeom prst="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Motivation für Mülltrennung schaffen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7C44F87-9872-4EDA-BC75-EA7CB779367D}"/>
              </a:ext>
            </a:extLst>
          </p:cNvPr>
          <p:cNvSpPr/>
          <p:nvPr/>
        </p:nvSpPr>
        <p:spPr>
          <a:xfrm>
            <a:off x="2752725" y="2970211"/>
            <a:ext cx="2743200" cy="588963"/>
          </a:xfrm>
          <a:prstGeom prst="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Effizienz der Tonne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16E66B8-12DB-495B-8D19-DFE20EDD446C}"/>
              </a:ext>
            </a:extLst>
          </p:cNvPr>
          <p:cNvSpPr/>
          <p:nvPr/>
        </p:nvSpPr>
        <p:spPr>
          <a:xfrm>
            <a:off x="6477000" y="2760660"/>
            <a:ext cx="2743200" cy="915990"/>
          </a:xfrm>
          <a:prstGeom prst="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Interne Kommunikation sowie Synergie mit Umsystemen 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9287DFC-565E-4591-B8F0-5652551604C6}"/>
              </a:ext>
            </a:extLst>
          </p:cNvPr>
          <p:cNvCxnSpPr/>
          <p:nvPr/>
        </p:nvCxnSpPr>
        <p:spPr>
          <a:xfrm>
            <a:off x="304800" y="3943350"/>
            <a:ext cx="114109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A39126CE-5C99-4752-96B1-FB0F0BE96355}"/>
              </a:ext>
            </a:extLst>
          </p:cNvPr>
          <p:cNvSpPr/>
          <p:nvPr/>
        </p:nvSpPr>
        <p:spPr>
          <a:xfrm>
            <a:off x="2752725" y="4280689"/>
            <a:ext cx="2743200" cy="779465"/>
          </a:xfrm>
          <a:prstGeom prst="rect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Erkennen des Barcodes auf Produkten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D47FA0A-C3A6-4C08-AEF0-D67C50932B92}"/>
              </a:ext>
            </a:extLst>
          </p:cNvPr>
          <p:cNvSpPr/>
          <p:nvPr/>
        </p:nvSpPr>
        <p:spPr>
          <a:xfrm>
            <a:off x="6477000" y="4267590"/>
            <a:ext cx="2743200" cy="805661"/>
          </a:xfrm>
          <a:prstGeom prst="rect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Anzeigen des richtigen Müllbehälters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E5E1F14-17BB-4E85-8E9E-B8E20B5B5E6E}"/>
              </a:ext>
            </a:extLst>
          </p:cNvPr>
          <p:cNvSpPr/>
          <p:nvPr/>
        </p:nvSpPr>
        <p:spPr>
          <a:xfrm>
            <a:off x="2752725" y="5331818"/>
            <a:ext cx="2743200" cy="935632"/>
          </a:xfrm>
          <a:prstGeom prst="rect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Erkennen des Müllstands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Kontaktieren der Müllabfuhr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F839294B-51DA-4C0D-8747-32FE962414E9}"/>
              </a:ext>
            </a:extLst>
          </p:cNvPr>
          <p:cNvSpPr/>
          <p:nvPr/>
        </p:nvSpPr>
        <p:spPr>
          <a:xfrm>
            <a:off x="6477000" y="5310187"/>
            <a:ext cx="2743200" cy="935632"/>
          </a:xfrm>
          <a:prstGeom prst="rect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Anbindung an Belohnungssysteme (z.B. PayPal)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2EE13E0E-AC23-4C22-97D4-DEA83B8E598F}"/>
              </a:ext>
            </a:extLst>
          </p:cNvPr>
          <p:cNvGrpSpPr/>
          <p:nvPr/>
        </p:nvGrpSpPr>
        <p:grpSpPr>
          <a:xfrm>
            <a:off x="5742334" y="333135"/>
            <a:ext cx="3499194" cy="1563041"/>
            <a:chOff x="4109178" y="618270"/>
            <a:chExt cx="1770535" cy="1089878"/>
          </a:xfrm>
        </p:grpSpPr>
        <p:sp>
          <p:nvSpPr>
            <p:cNvPr id="12" name="Isosceles Triangle 11"/>
            <p:cNvSpPr/>
            <p:nvPr/>
          </p:nvSpPr>
          <p:spPr>
            <a:xfrm>
              <a:off x="4109178" y="618270"/>
              <a:ext cx="1770535" cy="847995"/>
            </a:xfrm>
            <a:custGeom>
              <a:avLst/>
              <a:gdLst>
                <a:gd name="connsiteX0" fmla="*/ 0 w 2679192"/>
                <a:gd name="connsiteY0" fmla="*/ 1600200 h 1600200"/>
                <a:gd name="connsiteX1" fmla="*/ 1339596 w 2679192"/>
                <a:gd name="connsiteY1" fmla="*/ 0 h 1600200"/>
                <a:gd name="connsiteX2" fmla="*/ 2679192 w 2679192"/>
                <a:gd name="connsiteY2" fmla="*/ 1600200 h 1600200"/>
                <a:gd name="connsiteX3" fmla="*/ 0 w 2679192"/>
                <a:gd name="connsiteY3" fmla="*/ 1600200 h 1600200"/>
                <a:gd name="connsiteX0" fmla="*/ 0 w 2679192"/>
                <a:gd name="connsiteY0" fmla="*/ 1576633 h 1576633"/>
                <a:gd name="connsiteX1" fmla="*/ 1334882 w 2679192"/>
                <a:gd name="connsiteY1" fmla="*/ 0 h 1576633"/>
                <a:gd name="connsiteX2" fmla="*/ 2679192 w 2679192"/>
                <a:gd name="connsiteY2" fmla="*/ 1576633 h 1576633"/>
                <a:gd name="connsiteX3" fmla="*/ 0 w 2679192"/>
                <a:gd name="connsiteY3" fmla="*/ 1576633 h 1576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9192" h="1576633">
                  <a:moveTo>
                    <a:pt x="0" y="1576633"/>
                  </a:moveTo>
                  <a:lnTo>
                    <a:pt x="1334882" y="0"/>
                  </a:lnTo>
                  <a:lnTo>
                    <a:pt x="2679192" y="1576633"/>
                  </a:lnTo>
                  <a:lnTo>
                    <a:pt x="0" y="157663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290001" y="816017"/>
              <a:ext cx="1302022" cy="863665"/>
              <a:chOff x="2919961" y="621033"/>
              <a:chExt cx="1970233" cy="1413364"/>
            </a:xfrm>
            <a:solidFill>
              <a:schemeClr val="bg1">
                <a:lumMod val="95000"/>
              </a:schemeClr>
            </a:solidFill>
          </p:grpSpPr>
          <p:cxnSp>
            <p:nvCxnSpPr>
              <p:cNvPr id="39" name="Straight Connector 38"/>
              <p:cNvCxnSpPr>
                <a:cxnSpLocks/>
              </p:cNvCxnSpPr>
              <p:nvPr/>
            </p:nvCxnSpPr>
            <p:spPr>
              <a:xfrm flipH="1" flipV="1">
                <a:off x="3690306" y="621033"/>
                <a:ext cx="1199888" cy="1161447"/>
              </a:xfrm>
              <a:prstGeom prst="line">
                <a:avLst/>
              </a:prstGeom>
              <a:grpFill/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>
                <a:cxnSpLocks/>
              </p:cNvCxnSpPr>
              <p:nvPr/>
            </p:nvCxnSpPr>
            <p:spPr>
              <a:xfrm flipH="1" flipV="1">
                <a:off x="3415030" y="897268"/>
                <a:ext cx="874825" cy="883626"/>
              </a:xfrm>
              <a:prstGeom prst="line">
                <a:avLst/>
              </a:prstGeom>
              <a:grpFill/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Straight Connector 43"/>
              <p:cNvCxnSpPr>
                <a:cxnSpLocks/>
              </p:cNvCxnSpPr>
              <p:nvPr/>
            </p:nvCxnSpPr>
            <p:spPr>
              <a:xfrm flipH="1" flipV="1">
                <a:off x="3179056" y="1161000"/>
                <a:ext cx="557893" cy="555725"/>
              </a:xfrm>
              <a:prstGeom prst="line">
                <a:avLst/>
              </a:prstGeom>
              <a:grpFill/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7" name="Straight Connector 46"/>
              <p:cNvCxnSpPr>
                <a:cxnSpLocks/>
              </p:cNvCxnSpPr>
              <p:nvPr/>
            </p:nvCxnSpPr>
            <p:spPr>
              <a:xfrm flipH="1" flipV="1">
                <a:off x="2919961" y="1400673"/>
                <a:ext cx="680294" cy="633724"/>
              </a:xfrm>
              <a:prstGeom prst="line">
                <a:avLst/>
              </a:prstGeom>
              <a:grpFill/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 flipH="1">
              <a:off x="4461223" y="811376"/>
              <a:ext cx="1233836" cy="896772"/>
              <a:chOff x="2919957" y="616351"/>
              <a:chExt cx="1867053" cy="1467542"/>
            </a:xfrm>
            <a:solidFill>
              <a:schemeClr val="bg1">
                <a:lumMod val="95000"/>
              </a:schemeClr>
            </a:solidFill>
          </p:grpSpPr>
          <p:cxnSp>
            <p:nvCxnSpPr>
              <p:cNvPr id="62" name="Straight Connector 61"/>
              <p:cNvCxnSpPr>
                <a:cxnSpLocks/>
              </p:cNvCxnSpPr>
              <p:nvPr/>
            </p:nvCxnSpPr>
            <p:spPr>
              <a:xfrm flipH="1" flipV="1">
                <a:off x="3715080" y="616351"/>
                <a:ext cx="1071930" cy="1136657"/>
              </a:xfrm>
              <a:prstGeom prst="line">
                <a:avLst/>
              </a:prstGeom>
              <a:grpFill/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 flipV="1">
                <a:off x="3186261" y="1124149"/>
                <a:ext cx="815048" cy="818555"/>
              </a:xfrm>
              <a:prstGeom prst="line">
                <a:avLst/>
              </a:prstGeom>
              <a:grpFill/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/>
              <p:cNvCxnSpPr>
                <a:cxnSpLocks/>
              </p:cNvCxnSpPr>
              <p:nvPr/>
            </p:nvCxnSpPr>
            <p:spPr>
              <a:xfrm flipH="1" flipV="1">
                <a:off x="3447445" y="835891"/>
                <a:ext cx="864451" cy="947915"/>
              </a:xfrm>
              <a:prstGeom prst="line">
                <a:avLst/>
              </a:prstGeom>
              <a:grpFill/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2919957" y="1400671"/>
                <a:ext cx="680295" cy="683222"/>
              </a:xfrm>
              <a:prstGeom prst="line">
                <a:avLst/>
              </a:prstGeom>
              <a:grpFill/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98407" y="1547028"/>
          <a:ext cx="7243121" cy="42281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10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8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2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03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6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0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6164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Umfangreiche </a:t>
                      </a:r>
                      <a:r>
                        <a:rPr lang="en-US" sz="1100" dirty="0" err="1"/>
                        <a:t>Datenbank</a:t>
                      </a:r>
                      <a:endParaRPr lang="en-US" sz="1100" dirty="0"/>
                    </a:p>
                  </a:txBody>
                  <a:tcPr marL="0" marR="0" marT="0" marB="63106" vert="vert27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Mehrere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Sensoren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für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Müllstände</a:t>
                      </a:r>
                      <a:endParaRPr lang="en-US" sz="1100" dirty="0"/>
                    </a:p>
                  </a:txBody>
                  <a:tcPr marL="0" marR="0" marT="0" marB="63106" vert="vert27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Energieautark</a:t>
                      </a:r>
                      <a:endParaRPr lang="en-US" sz="1100" dirty="0"/>
                    </a:p>
                  </a:txBody>
                  <a:tcPr marL="0" marR="0" marT="0" marB="63106" vert="vert27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Displaygröße</a:t>
                      </a:r>
                      <a:r>
                        <a:rPr lang="en-US" sz="1100" dirty="0"/>
                        <a:t> &amp; LEDs</a:t>
                      </a:r>
                    </a:p>
                  </a:txBody>
                  <a:tcPr marL="0" marR="0" marT="0" marB="63106" vert="vert27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Meldung</a:t>
                      </a:r>
                      <a:r>
                        <a:rPr lang="en-US" sz="1100" dirty="0"/>
                        <a:t> von </a:t>
                      </a:r>
                      <a:r>
                        <a:rPr lang="en-US" sz="1100" dirty="0" err="1"/>
                        <a:t>Sensorständen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über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lange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Strecken</a:t>
                      </a:r>
                      <a:endParaRPr lang="en-US" sz="1100" dirty="0"/>
                    </a:p>
                  </a:txBody>
                  <a:tcPr marL="0" marR="0" marT="0" marB="63106" vert="vert27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62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627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Einfache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Benutzung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106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365"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Kein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großer 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Zeitaufwand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106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4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Vorteile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durch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Bonussystem</a:t>
                      </a:r>
                      <a:endParaRPr lang="en-US" sz="1400" dirty="0"/>
                    </a:p>
                  </a:txBody>
                  <a:tcPr marL="63106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627">
                <a:tc>
                  <a:txBody>
                    <a:bodyPr/>
                    <a:lstStyle/>
                    <a:p>
                      <a:r>
                        <a:rPr lang="en-US" sz="1400" dirty="0" err="1"/>
                        <a:t>Mülltonnen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nie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voll</a:t>
                      </a:r>
                      <a:endParaRPr lang="en-US" sz="1400" dirty="0"/>
                    </a:p>
                  </a:txBody>
                  <a:tcPr marL="63106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0700">
                <a:tc>
                  <a:txBody>
                    <a:bodyPr/>
                    <a:lstStyle/>
                    <a:p>
                      <a:r>
                        <a:rPr lang="en-US" sz="1400" dirty="0" err="1"/>
                        <a:t>Produkte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können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passend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entsorgt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werden</a:t>
                      </a:r>
                      <a:endParaRPr lang="en-US" sz="1400" dirty="0"/>
                    </a:p>
                  </a:txBody>
                  <a:tcPr marL="63106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08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37922" y="2686439"/>
            <a:ext cx="1447800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>
              <a:lnSpc>
                <a:spcPts val="1400"/>
              </a:lnSpc>
            </a:pPr>
            <a:r>
              <a:rPr lang="en-US" sz="1300" dirty="0" err="1"/>
              <a:t>Priorität</a:t>
            </a:r>
            <a:endParaRPr lang="en-US" sz="13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787525" y="4204735"/>
            <a:ext cx="2111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400" dirty="0"/>
              <a:t>Kundenanforderungen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4750543" y="2000727"/>
            <a:ext cx="14478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>
              <a:lnSpc>
                <a:spcPts val="1400"/>
              </a:lnSpc>
            </a:pPr>
            <a:r>
              <a:rPr lang="en-US" sz="1300" dirty="0"/>
              <a:t>Technische Anforderungen</a:t>
            </a:r>
          </a:p>
        </p:txBody>
      </p:sp>
      <p:sp>
        <p:nvSpPr>
          <p:cNvPr id="9" name="Oval 8"/>
          <p:cNvSpPr/>
          <p:nvPr/>
        </p:nvSpPr>
        <p:spPr>
          <a:xfrm>
            <a:off x="4880922" y="2913611"/>
            <a:ext cx="609600" cy="304800"/>
          </a:xfrm>
          <a:custGeom>
            <a:avLst/>
            <a:gdLst>
              <a:gd name="connsiteX0" fmla="*/ 0 w 990600"/>
              <a:gd name="connsiteY0" fmla="*/ 304800 h 609599"/>
              <a:gd name="connsiteX1" fmla="*/ 495300 w 990600"/>
              <a:gd name="connsiteY1" fmla="*/ 0 h 609599"/>
              <a:gd name="connsiteX2" fmla="*/ 990600 w 990600"/>
              <a:gd name="connsiteY2" fmla="*/ 304800 h 609599"/>
              <a:gd name="connsiteX3" fmla="*/ 495300 w 990600"/>
              <a:gd name="connsiteY3" fmla="*/ 609600 h 609599"/>
              <a:gd name="connsiteX4" fmla="*/ 0 w 990600"/>
              <a:gd name="connsiteY4" fmla="*/ 304800 h 609599"/>
              <a:gd name="connsiteX0" fmla="*/ 0 w 990600"/>
              <a:gd name="connsiteY0" fmla="*/ 304800 h 304800"/>
              <a:gd name="connsiteX1" fmla="*/ 495300 w 990600"/>
              <a:gd name="connsiteY1" fmla="*/ 0 h 304800"/>
              <a:gd name="connsiteX2" fmla="*/ 990600 w 990600"/>
              <a:gd name="connsiteY2" fmla="*/ 304800 h 304800"/>
              <a:gd name="connsiteX3" fmla="*/ 0 w 990600"/>
              <a:gd name="connsiteY3" fmla="*/ 304800 h 304800"/>
              <a:gd name="connsiteX0" fmla="*/ 0 w 990600"/>
              <a:gd name="connsiteY0" fmla="*/ 304800 h 396240"/>
              <a:gd name="connsiteX1" fmla="*/ 495300 w 990600"/>
              <a:gd name="connsiteY1" fmla="*/ 0 h 396240"/>
              <a:gd name="connsiteX2" fmla="*/ 990600 w 990600"/>
              <a:gd name="connsiteY2" fmla="*/ 304800 h 396240"/>
              <a:gd name="connsiteX3" fmla="*/ 91440 w 990600"/>
              <a:gd name="connsiteY3" fmla="*/ 396240 h 396240"/>
              <a:gd name="connsiteX0" fmla="*/ 0 w 990600"/>
              <a:gd name="connsiteY0" fmla="*/ 304800 h 304800"/>
              <a:gd name="connsiteX1" fmla="*/ 495300 w 990600"/>
              <a:gd name="connsiteY1" fmla="*/ 0 h 304800"/>
              <a:gd name="connsiteX2" fmla="*/ 990600 w 990600"/>
              <a:gd name="connsiteY2" fmla="*/ 304800 h 304800"/>
              <a:gd name="connsiteX0" fmla="*/ 0 w 495300"/>
              <a:gd name="connsiteY0" fmla="*/ 0 h 304800"/>
              <a:gd name="connsiteX1" fmla="*/ 495300 w 495300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5300" h="304800">
                <a:moveTo>
                  <a:pt x="0" y="0"/>
                </a:moveTo>
                <a:cubicBezTo>
                  <a:pt x="273547" y="0"/>
                  <a:pt x="495300" y="136464"/>
                  <a:pt x="495300" y="304800"/>
                </a:cubicBezTo>
              </a:path>
            </a:pathLst>
          </a:custGeom>
          <a:noFill/>
          <a:ln w="19050"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8"/>
          <p:cNvSpPr/>
          <p:nvPr/>
        </p:nvSpPr>
        <p:spPr>
          <a:xfrm rot="5400000">
            <a:off x="9263553" y="2464698"/>
            <a:ext cx="669292" cy="642095"/>
          </a:xfrm>
          <a:custGeom>
            <a:avLst/>
            <a:gdLst>
              <a:gd name="connsiteX0" fmla="*/ 0 w 990600"/>
              <a:gd name="connsiteY0" fmla="*/ 304800 h 609599"/>
              <a:gd name="connsiteX1" fmla="*/ 495300 w 990600"/>
              <a:gd name="connsiteY1" fmla="*/ 0 h 609599"/>
              <a:gd name="connsiteX2" fmla="*/ 990600 w 990600"/>
              <a:gd name="connsiteY2" fmla="*/ 304800 h 609599"/>
              <a:gd name="connsiteX3" fmla="*/ 495300 w 990600"/>
              <a:gd name="connsiteY3" fmla="*/ 609600 h 609599"/>
              <a:gd name="connsiteX4" fmla="*/ 0 w 990600"/>
              <a:gd name="connsiteY4" fmla="*/ 304800 h 609599"/>
              <a:gd name="connsiteX0" fmla="*/ 0 w 990600"/>
              <a:gd name="connsiteY0" fmla="*/ 304800 h 304800"/>
              <a:gd name="connsiteX1" fmla="*/ 495300 w 990600"/>
              <a:gd name="connsiteY1" fmla="*/ 0 h 304800"/>
              <a:gd name="connsiteX2" fmla="*/ 990600 w 990600"/>
              <a:gd name="connsiteY2" fmla="*/ 304800 h 304800"/>
              <a:gd name="connsiteX3" fmla="*/ 0 w 990600"/>
              <a:gd name="connsiteY3" fmla="*/ 304800 h 304800"/>
              <a:gd name="connsiteX0" fmla="*/ 0 w 990600"/>
              <a:gd name="connsiteY0" fmla="*/ 304800 h 396240"/>
              <a:gd name="connsiteX1" fmla="*/ 495300 w 990600"/>
              <a:gd name="connsiteY1" fmla="*/ 0 h 396240"/>
              <a:gd name="connsiteX2" fmla="*/ 990600 w 990600"/>
              <a:gd name="connsiteY2" fmla="*/ 304800 h 396240"/>
              <a:gd name="connsiteX3" fmla="*/ 91440 w 990600"/>
              <a:gd name="connsiteY3" fmla="*/ 396240 h 396240"/>
              <a:gd name="connsiteX0" fmla="*/ 0 w 990600"/>
              <a:gd name="connsiteY0" fmla="*/ 304800 h 304800"/>
              <a:gd name="connsiteX1" fmla="*/ 495300 w 990600"/>
              <a:gd name="connsiteY1" fmla="*/ 0 h 304800"/>
              <a:gd name="connsiteX2" fmla="*/ 990600 w 990600"/>
              <a:gd name="connsiteY2" fmla="*/ 304800 h 304800"/>
              <a:gd name="connsiteX0" fmla="*/ 0 w 495300"/>
              <a:gd name="connsiteY0" fmla="*/ 0 h 304800"/>
              <a:gd name="connsiteX1" fmla="*/ 495300 w 495300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5300" h="304800">
                <a:moveTo>
                  <a:pt x="0" y="0"/>
                </a:moveTo>
                <a:cubicBezTo>
                  <a:pt x="273547" y="0"/>
                  <a:pt x="495300" y="136464"/>
                  <a:pt x="495300" y="304800"/>
                </a:cubicBezTo>
              </a:path>
            </a:pathLst>
          </a:custGeom>
          <a:noFill/>
          <a:ln w="19050"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9550561" y="2218404"/>
            <a:ext cx="8229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300" dirty="0"/>
              <a:t>Ziele</a:t>
            </a:r>
          </a:p>
        </p:txBody>
      </p:sp>
      <p:sp>
        <p:nvSpPr>
          <p:cNvPr id="76" name="Oval 75"/>
          <p:cNvSpPr/>
          <p:nvPr/>
        </p:nvSpPr>
        <p:spPr>
          <a:xfrm>
            <a:off x="6720862" y="1042769"/>
            <a:ext cx="123330" cy="123330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" tIns="0" rIns="0" bIns="137160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_</a:t>
            </a:r>
          </a:p>
        </p:txBody>
      </p:sp>
      <p:sp>
        <p:nvSpPr>
          <p:cNvPr id="79" name="Oval 78"/>
          <p:cNvSpPr/>
          <p:nvPr/>
        </p:nvSpPr>
        <p:spPr>
          <a:xfrm>
            <a:off x="6398484" y="1281900"/>
            <a:ext cx="123330" cy="123330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" tIns="0" rIns="0" bIns="137160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_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302627" y="5661320"/>
            <a:ext cx="2276887" cy="45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lnSpc>
                <a:spcPts val="1400"/>
              </a:lnSpc>
            </a:pPr>
            <a:r>
              <a:rPr lang="en-US" sz="1500" dirty="0"/>
              <a:t>Wichtigkeit</a:t>
            </a:r>
          </a:p>
          <a:p>
            <a:pPr>
              <a:lnSpc>
                <a:spcPts val="1400"/>
              </a:lnSpc>
            </a:pPr>
            <a:r>
              <a:rPr lang="el-GR" sz="1500" dirty="0">
                <a:latin typeface="Calibri"/>
              </a:rPr>
              <a:t>Σ</a:t>
            </a:r>
            <a:r>
              <a:rPr lang="en-US" sz="1500" dirty="0">
                <a:latin typeface="Calibri"/>
              </a:rPr>
              <a:t>(</a:t>
            </a:r>
            <a:r>
              <a:rPr lang="en-US" sz="1500" dirty="0" err="1">
                <a:latin typeface="Calibri"/>
              </a:rPr>
              <a:t>Priorität</a:t>
            </a:r>
            <a:r>
              <a:rPr lang="en-US" sz="1500" dirty="0">
                <a:latin typeface="Calibri"/>
              </a:rPr>
              <a:t> X </a:t>
            </a:r>
            <a:r>
              <a:rPr lang="en-US" sz="1500" dirty="0" err="1">
                <a:latin typeface="Calibri"/>
              </a:rPr>
              <a:t>Beziehung</a:t>
            </a:r>
            <a:r>
              <a:rPr lang="en-US" sz="1500" dirty="0">
                <a:latin typeface="Calibri"/>
              </a:rPr>
              <a:t>)</a:t>
            </a:r>
            <a:endParaRPr lang="en-US" sz="1500" dirty="0"/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3560808" y="5534528"/>
            <a:ext cx="2139338" cy="285128"/>
          </a:xfrm>
          <a:prstGeom prst="straightConnector1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Titel 3">
            <a:extLst>
              <a:ext uri="{FF2B5EF4-FFF2-40B4-BE49-F238E27FC236}">
                <a16:creationId xmlns:a16="http://schemas.microsoft.com/office/drawing/2014/main" id="{08606789-8A99-4AF6-A1A2-6B973DD9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421" y="662596"/>
            <a:ext cx="3264206" cy="934205"/>
          </a:xfrm>
        </p:spPr>
        <p:txBody>
          <a:bodyPr>
            <a:noAutofit/>
          </a:bodyPr>
          <a:lstStyle/>
          <a:p>
            <a:r>
              <a:rPr lang="de-DE" sz="2800" b="1" dirty="0"/>
              <a:t>House </a:t>
            </a:r>
            <a:r>
              <a:rPr lang="de-DE" sz="2800" b="1" dirty="0" err="1"/>
              <a:t>of</a:t>
            </a:r>
            <a:r>
              <a:rPr lang="de-DE" sz="2800" b="1" dirty="0"/>
              <a:t> Quality</a:t>
            </a:r>
          </a:p>
        </p:txBody>
      </p:sp>
      <p:sp>
        <p:nvSpPr>
          <p:cNvPr id="104" name="Oval 78">
            <a:extLst>
              <a:ext uri="{FF2B5EF4-FFF2-40B4-BE49-F238E27FC236}">
                <a16:creationId xmlns:a16="http://schemas.microsoft.com/office/drawing/2014/main" id="{A12ECA9E-7B57-4CDB-B4C6-FF9CDE04EE98}"/>
              </a:ext>
            </a:extLst>
          </p:cNvPr>
          <p:cNvSpPr/>
          <p:nvPr/>
        </p:nvSpPr>
        <p:spPr>
          <a:xfrm>
            <a:off x="7061905" y="802474"/>
            <a:ext cx="123330" cy="123330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" tIns="0" rIns="0" bIns="137160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_</a:t>
            </a:r>
          </a:p>
        </p:txBody>
      </p:sp>
      <p:sp>
        <p:nvSpPr>
          <p:cNvPr id="105" name="Oval 78">
            <a:extLst>
              <a:ext uri="{FF2B5EF4-FFF2-40B4-BE49-F238E27FC236}">
                <a16:creationId xmlns:a16="http://schemas.microsoft.com/office/drawing/2014/main" id="{27D84FFA-696F-49AD-B909-A317D1C23A79}"/>
              </a:ext>
            </a:extLst>
          </p:cNvPr>
          <p:cNvSpPr/>
          <p:nvPr/>
        </p:nvSpPr>
        <p:spPr>
          <a:xfrm>
            <a:off x="7430266" y="528077"/>
            <a:ext cx="123330" cy="123330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" tIns="0" rIns="0" bIns="137160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_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EB3DA808-4D30-40C0-9790-AFE83A20DE91}"/>
              </a:ext>
            </a:extLst>
          </p:cNvPr>
          <p:cNvSpPr txBox="1"/>
          <p:nvPr/>
        </p:nvSpPr>
        <p:spPr>
          <a:xfrm>
            <a:off x="9890811" y="4574829"/>
            <a:ext cx="1964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/>
              <a:t>Werteskala:</a:t>
            </a:r>
            <a:br>
              <a:rPr lang="de-DE" b="1" u="sng" dirty="0"/>
            </a:br>
            <a:r>
              <a:rPr lang="de-DE" dirty="0"/>
              <a:t>1-5:</a:t>
            </a:r>
            <a:br>
              <a:rPr lang="de-DE" dirty="0"/>
            </a:br>
            <a:r>
              <a:rPr lang="de-DE" dirty="0"/>
              <a:t>1 geringe Priorität,</a:t>
            </a:r>
            <a:br>
              <a:rPr lang="de-DE" dirty="0"/>
            </a:br>
            <a:r>
              <a:rPr lang="de-DE" dirty="0"/>
              <a:t>5 hohe Priorität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F2CC525C-229A-4694-A53C-99EDF9CE4AE9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33" name="Datumsplatzhalter 3">
              <a:extLst>
                <a:ext uri="{FF2B5EF4-FFF2-40B4-BE49-F238E27FC236}">
                  <a16:creationId xmlns:a16="http://schemas.microsoft.com/office/drawing/2014/main" id="{7BE48B0E-82D6-4799-A56D-D0D963D9F8C1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24.02.2019</a:t>
              </a:fld>
              <a:endParaRPr lang="de-DE" dirty="0"/>
            </a:p>
          </p:txBody>
        </p:sp>
        <p:sp>
          <p:nvSpPr>
            <p:cNvPr id="34" name="Fußzeilenplatzhalter 4">
              <a:extLst>
                <a:ext uri="{FF2B5EF4-FFF2-40B4-BE49-F238E27FC236}">
                  <a16:creationId xmlns:a16="http://schemas.microsoft.com/office/drawing/2014/main" id="{74E3102D-008C-447C-AC47-CC9C3C608036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35" name="Foliennummernplatzhalter 5">
              <a:extLst>
                <a:ext uri="{FF2B5EF4-FFF2-40B4-BE49-F238E27FC236}">
                  <a16:creationId xmlns:a16="http://schemas.microsoft.com/office/drawing/2014/main" id="{08B3A276-F6BF-4EB7-AFFF-31B10B606533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11</a:t>
              </a:fld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671741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0312C8C-1722-4A56-8000-31F47BA39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946423"/>
            <a:ext cx="11820525" cy="5505450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6FD8EE9A-C8D4-4E1B-858A-999E1B7F6A76}"/>
              </a:ext>
            </a:extLst>
          </p:cNvPr>
          <p:cNvSpPr/>
          <p:nvPr/>
        </p:nvSpPr>
        <p:spPr>
          <a:xfrm>
            <a:off x="2544080" y="3273047"/>
            <a:ext cx="1712689" cy="85220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AEC6FA31-E33C-4CB6-949E-286D5B4253DA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9" name="Datumsplatzhalter 3">
              <a:extLst>
                <a:ext uri="{FF2B5EF4-FFF2-40B4-BE49-F238E27FC236}">
                  <a16:creationId xmlns:a16="http://schemas.microsoft.com/office/drawing/2014/main" id="{03566EEB-28F8-4B71-8C38-584259EDCEBD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24.02.2019</a:t>
              </a:fld>
              <a:endParaRPr lang="de-DE" dirty="0"/>
            </a:p>
          </p:txBody>
        </p:sp>
        <p:sp>
          <p:nvSpPr>
            <p:cNvPr id="10" name="Fußzeilenplatzhalter 4">
              <a:extLst>
                <a:ext uri="{FF2B5EF4-FFF2-40B4-BE49-F238E27FC236}">
                  <a16:creationId xmlns:a16="http://schemas.microsoft.com/office/drawing/2014/main" id="{298AFAF2-ABFB-45FA-89DC-A2447268B537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11" name="Foliennummernplatzhalter 5">
              <a:extLst>
                <a:ext uri="{FF2B5EF4-FFF2-40B4-BE49-F238E27FC236}">
                  <a16:creationId xmlns:a16="http://schemas.microsoft.com/office/drawing/2014/main" id="{7A593F2E-4EE9-4F6D-AA8E-A64F1D6CA50D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12</a:t>
              </a:fld>
              <a:endParaRPr lang="de-DE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erader Verbinder 68">
            <a:extLst>
              <a:ext uri="{FF2B5EF4-FFF2-40B4-BE49-F238E27FC236}">
                <a16:creationId xmlns:a16="http://schemas.microsoft.com/office/drawing/2014/main" id="{D16CD2BE-2F42-482B-B451-F73CAE1607AE}"/>
              </a:ext>
            </a:extLst>
          </p:cNvPr>
          <p:cNvCxnSpPr>
            <a:cxnSpLocks/>
            <a:stCxn id="31" idx="2"/>
            <a:endCxn id="11" idx="4"/>
          </p:cNvCxnSpPr>
          <p:nvPr/>
        </p:nvCxnSpPr>
        <p:spPr>
          <a:xfrm>
            <a:off x="5624263" y="1736658"/>
            <a:ext cx="3391990" cy="4396091"/>
          </a:xfrm>
          <a:prstGeom prst="straightConnector1">
            <a:avLst/>
          </a:prstGeom>
          <a:noFill/>
          <a:ln w="28575" cap="flat">
            <a:solidFill>
              <a:srgbClr val="1F4E79"/>
            </a:solidFill>
            <a:prstDash val="solid"/>
            <a:miter/>
          </a:ln>
        </p:spPr>
      </p:cxnSp>
      <p:sp>
        <p:nvSpPr>
          <p:cNvPr id="2" name="Rechteck 3">
            <a:extLst>
              <a:ext uri="{FF2B5EF4-FFF2-40B4-BE49-F238E27FC236}">
                <a16:creationId xmlns:a16="http://schemas.microsoft.com/office/drawing/2014/main" id="{C381EA82-C146-494B-89C8-88CBD1866FE9}"/>
              </a:ext>
            </a:extLst>
          </p:cNvPr>
          <p:cNvSpPr/>
          <p:nvPr/>
        </p:nvSpPr>
        <p:spPr>
          <a:xfrm>
            <a:off x="159654" y="85725"/>
            <a:ext cx="11908521" cy="6619880"/>
          </a:xfrm>
          <a:prstGeom prst="rect">
            <a:avLst/>
          </a:prstGeom>
          <a:noFill/>
          <a:ln w="38103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extfeld 4">
            <a:extLst>
              <a:ext uri="{FF2B5EF4-FFF2-40B4-BE49-F238E27FC236}">
                <a16:creationId xmlns:a16="http://schemas.microsoft.com/office/drawing/2014/main" id="{AF53E367-78D0-4E71-A7BD-701C1F8729A9}"/>
              </a:ext>
            </a:extLst>
          </p:cNvPr>
          <p:cNvSpPr txBox="1"/>
          <p:nvPr/>
        </p:nvSpPr>
        <p:spPr>
          <a:xfrm>
            <a:off x="261253" y="290285"/>
            <a:ext cx="155254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1F4E79"/>
                </a:solidFill>
                <a:uFillTx/>
                <a:latin typeface="Calibri"/>
              </a:rPr>
              <a:t>Systemkontext</a:t>
            </a:r>
          </a:p>
        </p:txBody>
      </p:sp>
      <p:sp>
        <p:nvSpPr>
          <p:cNvPr id="4" name="Rechteck 5">
            <a:extLst>
              <a:ext uri="{FF2B5EF4-FFF2-40B4-BE49-F238E27FC236}">
                <a16:creationId xmlns:a16="http://schemas.microsoft.com/office/drawing/2014/main" id="{B3EC2039-23FE-40DE-AECE-CEA3BC4DED0D}"/>
              </a:ext>
            </a:extLst>
          </p:cNvPr>
          <p:cNvSpPr/>
          <p:nvPr/>
        </p:nvSpPr>
        <p:spPr>
          <a:xfrm>
            <a:off x="319317" y="3265715"/>
            <a:ext cx="11466283" cy="3294738"/>
          </a:xfrm>
          <a:prstGeom prst="rect">
            <a:avLst/>
          </a:prstGeom>
          <a:noFill/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extfeld 6">
            <a:extLst>
              <a:ext uri="{FF2B5EF4-FFF2-40B4-BE49-F238E27FC236}">
                <a16:creationId xmlns:a16="http://schemas.microsoft.com/office/drawing/2014/main" id="{9C8B7556-8177-4F6C-8193-4E48D8158677}"/>
              </a:ext>
            </a:extLst>
          </p:cNvPr>
          <p:cNvSpPr txBox="1"/>
          <p:nvPr/>
        </p:nvSpPr>
        <p:spPr>
          <a:xfrm>
            <a:off x="423275" y="3381826"/>
            <a:ext cx="85113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1F4E79"/>
                </a:solidFill>
                <a:uFillTx/>
                <a:latin typeface="Calibri"/>
              </a:rPr>
              <a:t>System</a:t>
            </a:r>
          </a:p>
        </p:txBody>
      </p:sp>
      <p:sp>
        <p:nvSpPr>
          <p:cNvPr id="6" name="Textfeld 7">
            <a:extLst>
              <a:ext uri="{FF2B5EF4-FFF2-40B4-BE49-F238E27FC236}">
                <a16:creationId xmlns:a16="http://schemas.microsoft.com/office/drawing/2014/main" id="{0111F49A-3119-4ACA-8936-9FD49BD8CDE3}"/>
              </a:ext>
            </a:extLst>
          </p:cNvPr>
          <p:cNvSpPr txBox="1"/>
          <p:nvPr/>
        </p:nvSpPr>
        <p:spPr>
          <a:xfrm>
            <a:off x="423275" y="6079031"/>
            <a:ext cx="11188150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FF0000"/>
                </a:solidFill>
                <a:uFillTx/>
                <a:latin typeface="Calibri"/>
              </a:rPr>
              <a:t>Subsysteme</a:t>
            </a: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LEDs      </a:t>
            </a:r>
            <a:r>
              <a:rPr lang="de-DE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Activity</a:t>
            </a: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-Board     Raspberry-Pi         Sensoren       Barcodescanner       Batterien        Metallhülle</a:t>
            </a:r>
          </a:p>
        </p:txBody>
      </p:sp>
      <p:sp>
        <p:nvSpPr>
          <p:cNvPr id="7" name="Ellipse 8">
            <a:extLst>
              <a:ext uri="{FF2B5EF4-FFF2-40B4-BE49-F238E27FC236}">
                <a16:creationId xmlns:a16="http://schemas.microsoft.com/office/drawing/2014/main" id="{C7388902-A4D8-4406-BB8B-995ECB11C7E5}"/>
              </a:ext>
            </a:extLst>
          </p:cNvPr>
          <p:cNvSpPr/>
          <p:nvPr/>
        </p:nvSpPr>
        <p:spPr>
          <a:xfrm>
            <a:off x="1813794" y="6022393"/>
            <a:ext cx="725713" cy="48260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Ellipse 9">
            <a:extLst>
              <a:ext uri="{FF2B5EF4-FFF2-40B4-BE49-F238E27FC236}">
                <a16:creationId xmlns:a16="http://schemas.microsoft.com/office/drawing/2014/main" id="{527AE7A2-60C0-4D5C-BC7F-A239E4F1B7B5}"/>
              </a:ext>
            </a:extLst>
          </p:cNvPr>
          <p:cNvSpPr/>
          <p:nvPr/>
        </p:nvSpPr>
        <p:spPr>
          <a:xfrm>
            <a:off x="2565083" y="5867275"/>
            <a:ext cx="1502662" cy="69317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Ellipse 10">
            <a:extLst>
              <a:ext uri="{FF2B5EF4-FFF2-40B4-BE49-F238E27FC236}">
                <a16:creationId xmlns:a16="http://schemas.microsoft.com/office/drawing/2014/main" id="{3851F4F9-B0C4-4830-A6D9-B5FD0D652DA1}"/>
              </a:ext>
            </a:extLst>
          </p:cNvPr>
          <p:cNvSpPr/>
          <p:nvPr/>
        </p:nvSpPr>
        <p:spPr>
          <a:xfrm>
            <a:off x="4137952" y="6045985"/>
            <a:ext cx="1416104" cy="43542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Ellipse 11">
            <a:extLst>
              <a:ext uri="{FF2B5EF4-FFF2-40B4-BE49-F238E27FC236}">
                <a16:creationId xmlns:a16="http://schemas.microsoft.com/office/drawing/2014/main" id="{3FD9D219-4DE0-4773-954F-424B3ED9897C}"/>
              </a:ext>
            </a:extLst>
          </p:cNvPr>
          <p:cNvSpPr/>
          <p:nvPr/>
        </p:nvSpPr>
        <p:spPr>
          <a:xfrm>
            <a:off x="5616089" y="6045985"/>
            <a:ext cx="1363832" cy="43542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Ellipse 12">
            <a:extLst>
              <a:ext uri="{FF2B5EF4-FFF2-40B4-BE49-F238E27FC236}">
                <a16:creationId xmlns:a16="http://schemas.microsoft.com/office/drawing/2014/main" id="{E5B66FC8-D7F5-4517-B3EF-81505B2308C2}"/>
              </a:ext>
            </a:extLst>
          </p:cNvPr>
          <p:cNvSpPr/>
          <p:nvPr/>
        </p:nvSpPr>
        <p:spPr>
          <a:xfrm>
            <a:off x="8841941" y="6068982"/>
            <a:ext cx="1190279" cy="43542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Ellipse 13">
            <a:extLst>
              <a:ext uri="{FF2B5EF4-FFF2-40B4-BE49-F238E27FC236}">
                <a16:creationId xmlns:a16="http://schemas.microsoft.com/office/drawing/2014/main" id="{E27E86BF-FE84-4167-9DF1-411A64826628}"/>
              </a:ext>
            </a:extLst>
          </p:cNvPr>
          <p:cNvSpPr/>
          <p:nvPr/>
        </p:nvSpPr>
        <p:spPr>
          <a:xfrm>
            <a:off x="10090814" y="6068982"/>
            <a:ext cx="1528785" cy="43542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Ellipse 14">
            <a:extLst>
              <a:ext uri="{FF2B5EF4-FFF2-40B4-BE49-F238E27FC236}">
                <a16:creationId xmlns:a16="http://schemas.microsoft.com/office/drawing/2014/main" id="{1E4BE7E8-7DC8-4314-ACB7-A41525959735}"/>
              </a:ext>
            </a:extLst>
          </p:cNvPr>
          <p:cNvSpPr/>
          <p:nvPr/>
        </p:nvSpPr>
        <p:spPr>
          <a:xfrm>
            <a:off x="7076265" y="6022393"/>
            <a:ext cx="1582726" cy="4900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" name="Ellipse 16">
            <a:extLst>
              <a:ext uri="{FF2B5EF4-FFF2-40B4-BE49-F238E27FC236}">
                <a16:creationId xmlns:a16="http://schemas.microsoft.com/office/drawing/2014/main" id="{2A5877E7-46AB-414E-BBE6-E9373388A7CC}"/>
              </a:ext>
            </a:extLst>
          </p:cNvPr>
          <p:cNvSpPr/>
          <p:nvPr/>
        </p:nvSpPr>
        <p:spPr>
          <a:xfrm>
            <a:off x="1705420" y="4548024"/>
            <a:ext cx="1876101" cy="46937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54823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6" name="Ellipse 17">
            <a:extLst>
              <a:ext uri="{FF2B5EF4-FFF2-40B4-BE49-F238E27FC236}">
                <a16:creationId xmlns:a16="http://schemas.microsoft.com/office/drawing/2014/main" id="{B835BBD3-14F1-4A19-87E3-2EDB7D6570AF}"/>
              </a:ext>
            </a:extLst>
          </p:cNvPr>
          <p:cNvSpPr/>
          <p:nvPr/>
        </p:nvSpPr>
        <p:spPr>
          <a:xfrm>
            <a:off x="3581521" y="4429125"/>
            <a:ext cx="2325794" cy="82867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54823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7" name="Ellipse 18">
            <a:extLst>
              <a:ext uri="{FF2B5EF4-FFF2-40B4-BE49-F238E27FC236}">
                <a16:creationId xmlns:a16="http://schemas.microsoft.com/office/drawing/2014/main" id="{C36E5BB5-920A-41D8-BE6B-9903791EC8D6}"/>
              </a:ext>
            </a:extLst>
          </p:cNvPr>
          <p:cNvSpPr/>
          <p:nvPr/>
        </p:nvSpPr>
        <p:spPr>
          <a:xfrm>
            <a:off x="6004850" y="4557470"/>
            <a:ext cx="1776930" cy="46937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54823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9" name="Ellipse 20">
            <a:extLst>
              <a:ext uri="{FF2B5EF4-FFF2-40B4-BE49-F238E27FC236}">
                <a16:creationId xmlns:a16="http://schemas.microsoft.com/office/drawing/2014/main" id="{B51599BF-ED0A-4764-8110-9A590110707F}"/>
              </a:ext>
            </a:extLst>
          </p:cNvPr>
          <p:cNvSpPr/>
          <p:nvPr/>
        </p:nvSpPr>
        <p:spPr>
          <a:xfrm>
            <a:off x="9548529" y="4557470"/>
            <a:ext cx="2085848" cy="46937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54823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20" name="Gerader Verbinder 22">
            <a:extLst>
              <a:ext uri="{FF2B5EF4-FFF2-40B4-BE49-F238E27FC236}">
                <a16:creationId xmlns:a16="http://schemas.microsoft.com/office/drawing/2014/main" id="{98D8E579-4674-4D3C-BB7A-38C4D91DD043}"/>
              </a:ext>
            </a:extLst>
          </p:cNvPr>
          <p:cNvCxnSpPr>
            <a:stCxn id="15" idx="2"/>
            <a:endCxn id="7" idx="0"/>
          </p:cNvCxnSpPr>
          <p:nvPr/>
        </p:nvCxnSpPr>
        <p:spPr>
          <a:xfrm flipH="1">
            <a:off x="2176651" y="5017403"/>
            <a:ext cx="466820" cy="1004990"/>
          </a:xfrm>
          <a:prstGeom prst="straightConnector1">
            <a:avLst/>
          </a:prstGeom>
          <a:noFill/>
          <a:ln w="28575" cap="flat">
            <a:solidFill>
              <a:srgbClr val="1F4E79"/>
            </a:solidFill>
            <a:prstDash val="solid"/>
            <a:miter/>
          </a:ln>
        </p:spPr>
      </p:cxnSp>
      <p:cxnSp>
        <p:nvCxnSpPr>
          <p:cNvPr id="21" name="Gerader Verbinder 24">
            <a:extLst>
              <a:ext uri="{FF2B5EF4-FFF2-40B4-BE49-F238E27FC236}">
                <a16:creationId xmlns:a16="http://schemas.microsoft.com/office/drawing/2014/main" id="{47C3A04E-E858-476C-A5BC-4AC92A559F8D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>
            <a:off x="2643471" y="5017403"/>
            <a:ext cx="672943" cy="849872"/>
          </a:xfrm>
          <a:prstGeom prst="straightConnector1">
            <a:avLst/>
          </a:prstGeom>
          <a:noFill/>
          <a:ln w="28575" cap="flat">
            <a:solidFill>
              <a:srgbClr val="1F4E79"/>
            </a:solidFill>
            <a:prstDash val="solid"/>
            <a:miter/>
          </a:ln>
        </p:spPr>
      </p:cxnSp>
      <p:cxnSp>
        <p:nvCxnSpPr>
          <p:cNvPr id="22" name="Gerader Verbinder 25">
            <a:extLst>
              <a:ext uri="{FF2B5EF4-FFF2-40B4-BE49-F238E27FC236}">
                <a16:creationId xmlns:a16="http://schemas.microsoft.com/office/drawing/2014/main" id="{90AFC881-95F3-42C9-BAC1-D9D81023213B}"/>
              </a:ext>
            </a:extLst>
          </p:cNvPr>
          <p:cNvCxnSpPr>
            <a:cxnSpLocks/>
            <a:stCxn id="15" idx="2"/>
            <a:endCxn id="9" idx="0"/>
          </p:cNvCxnSpPr>
          <p:nvPr/>
        </p:nvCxnSpPr>
        <p:spPr>
          <a:xfrm>
            <a:off x="2643471" y="5017403"/>
            <a:ext cx="2202533" cy="1028582"/>
          </a:xfrm>
          <a:prstGeom prst="straightConnector1">
            <a:avLst/>
          </a:prstGeom>
          <a:noFill/>
          <a:ln w="28575" cap="flat">
            <a:solidFill>
              <a:srgbClr val="1F4E79"/>
            </a:solidFill>
            <a:prstDash val="solid"/>
            <a:miter/>
          </a:ln>
        </p:spPr>
      </p:cxnSp>
      <p:cxnSp>
        <p:nvCxnSpPr>
          <p:cNvPr id="23" name="Gerader Verbinder 26">
            <a:extLst>
              <a:ext uri="{FF2B5EF4-FFF2-40B4-BE49-F238E27FC236}">
                <a16:creationId xmlns:a16="http://schemas.microsoft.com/office/drawing/2014/main" id="{65632DAD-BACB-47F8-BCAC-3DB509642DAA}"/>
              </a:ext>
            </a:extLst>
          </p:cNvPr>
          <p:cNvCxnSpPr>
            <a:cxnSpLocks/>
            <a:stCxn id="16" idx="2"/>
            <a:endCxn id="9" idx="0"/>
          </p:cNvCxnSpPr>
          <p:nvPr/>
        </p:nvCxnSpPr>
        <p:spPr>
          <a:xfrm>
            <a:off x="4744418" y="5257800"/>
            <a:ext cx="101586" cy="788185"/>
          </a:xfrm>
          <a:prstGeom prst="straightConnector1">
            <a:avLst/>
          </a:prstGeom>
          <a:noFill/>
          <a:ln w="28575" cap="flat">
            <a:solidFill>
              <a:srgbClr val="1F4E79"/>
            </a:solidFill>
            <a:prstDash val="solid"/>
            <a:miter/>
          </a:ln>
        </p:spPr>
      </p:cxnSp>
      <p:cxnSp>
        <p:nvCxnSpPr>
          <p:cNvPr id="24" name="Gerader Verbinder 27">
            <a:extLst>
              <a:ext uri="{FF2B5EF4-FFF2-40B4-BE49-F238E27FC236}">
                <a16:creationId xmlns:a16="http://schemas.microsoft.com/office/drawing/2014/main" id="{944865BC-CED7-4A0A-BEA8-ACB3F1F18C76}"/>
              </a:ext>
            </a:extLst>
          </p:cNvPr>
          <p:cNvCxnSpPr>
            <a:cxnSpLocks/>
            <a:stCxn id="16" idx="2"/>
            <a:endCxn id="10" idx="0"/>
          </p:cNvCxnSpPr>
          <p:nvPr/>
        </p:nvCxnSpPr>
        <p:spPr>
          <a:xfrm>
            <a:off x="4744418" y="5257800"/>
            <a:ext cx="1553587" cy="788185"/>
          </a:xfrm>
          <a:prstGeom prst="straightConnector1">
            <a:avLst/>
          </a:prstGeom>
          <a:noFill/>
          <a:ln w="28575" cap="flat">
            <a:solidFill>
              <a:srgbClr val="1F4E79"/>
            </a:solidFill>
            <a:prstDash val="solid"/>
            <a:miter/>
          </a:ln>
        </p:spPr>
      </p:cxnSp>
      <p:cxnSp>
        <p:nvCxnSpPr>
          <p:cNvPr id="25" name="Gerader Verbinder 36">
            <a:extLst>
              <a:ext uri="{FF2B5EF4-FFF2-40B4-BE49-F238E27FC236}">
                <a16:creationId xmlns:a16="http://schemas.microsoft.com/office/drawing/2014/main" id="{04E50BBA-69F1-48C9-9319-E1C00C17C17A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 flipH="1">
            <a:off x="4846004" y="5026849"/>
            <a:ext cx="2047311" cy="1019136"/>
          </a:xfrm>
          <a:prstGeom prst="straightConnector1">
            <a:avLst/>
          </a:prstGeom>
          <a:noFill/>
          <a:ln w="28575" cap="flat">
            <a:solidFill>
              <a:srgbClr val="1F4E79"/>
            </a:solidFill>
            <a:prstDash val="solid"/>
            <a:miter/>
          </a:ln>
        </p:spPr>
      </p:cxnSp>
      <p:cxnSp>
        <p:nvCxnSpPr>
          <p:cNvPr id="26" name="Gerader Verbinder 37">
            <a:extLst>
              <a:ext uri="{FF2B5EF4-FFF2-40B4-BE49-F238E27FC236}">
                <a16:creationId xmlns:a16="http://schemas.microsoft.com/office/drawing/2014/main" id="{D7505E93-0C42-46AC-B693-21D7F9CCEACB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6893315" y="5026849"/>
            <a:ext cx="974313" cy="995544"/>
          </a:xfrm>
          <a:prstGeom prst="straightConnector1">
            <a:avLst/>
          </a:prstGeom>
          <a:noFill/>
          <a:ln w="28575" cap="flat">
            <a:solidFill>
              <a:srgbClr val="1F4E79"/>
            </a:solidFill>
            <a:prstDash val="solid"/>
            <a:miter/>
          </a:ln>
        </p:spPr>
      </p:cxnSp>
      <p:cxnSp>
        <p:nvCxnSpPr>
          <p:cNvPr id="27" name="Gerader Verbinder 38">
            <a:extLst>
              <a:ext uri="{FF2B5EF4-FFF2-40B4-BE49-F238E27FC236}">
                <a16:creationId xmlns:a16="http://schemas.microsoft.com/office/drawing/2014/main" id="{C1834DC1-8E64-47F1-9020-05C28F6A5CCB}"/>
              </a:ext>
            </a:extLst>
          </p:cNvPr>
          <p:cNvCxnSpPr>
            <a:cxnSpLocks/>
            <a:stCxn id="18" idx="2"/>
            <a:endCxn id="11" idx="0"/>
          </p:cNvCxnSpPr>
          <p:nvPr/>
        </p:nvCxnSpPr>
        <p:spPr>
          <a:xfrm>
            <a:off x="8702936" y="5017403"/>
            <a:ext cx="734145" cy="1051579"/>
          </a:xfrm>
          <a:prstGeom prst="straightConnector1">
            <a:avLst/>
          </a:prstGeom>
          <a:noFill/>
          <a:ln w="28575" cap="flat">
            <a:solidFill>
              <a:srgbClr val="1F4E79"/>
            </a:solidFill>
            <a:prstDash val="solid"/>
            <a:miter/>
          </a:ln>
        </p:spPr>
      </p:cxnSp>
      <p:cxnSp>
        <p:nvCxnSpPr>
          <p:cNvPr id="28" name="Gerader Verbinder 46">
            <a:extLst>
              <a:ext uri="{FF2B5EF4-FFF2-40B4-BE49-F238E27FC236}">
                <a16:creationId xmlns:a16="http://schemas.microsoft.com/office/drawing/2014/main" id="{25E640CB-CDD4-4741-BA49-36DFD741A44A}"/>
              </a:ext>
            </a:extLst>
          </p:cNvPr>
          <p:cNvCxnSpPr>
            <a:cxnSpLocks/>
            <a:stCxn id="19" idx="2"/>
            <a:endCxn id="12" idx="0"/>
          </p:cNvCxnSpPr>
          <p:nvPr/>
        </p:nvCxnSpPr>
        <p:spPr>
          <a:xfrm>
            <a:off x="10591453" y="5026849"/>
            <a:ext cx="263754" cy="1042133"/>
          </a:xfrm>
          <a:prstGeom prst="straightConnector1">
            <a:avLst/>
          </a:prstGeom>
          <a:noFill/>
          <a:ln w="28575" cap="flat">
            <a:solidFill>
              <a:srgbClr val="1F4E79"/>
            </a:solidFill>
            <a:prstDash val="solid"/>
            <a:miter/>
          </a:ln>
        </p:spPr>
      </p:cxnSp>
      <p:sp>
        <p:nvSpPr>
          <p:cNvPr id="29" name="Textfeld 49">
            <a:extLst>
              <a:ext uri="{FF2B5EF4-FFF2-40B4-BE49-F238E27FC236}">
                <a16:creationId xmlns:a16="http://schemas.microsoft.com/office/drawing/2014/main" id="{5DB2219F-FBD3-44F5-B0F4-A5161A7F007C}"/>
              </a:ext>
            </a:extLst>
          </p:cNvPr>
          <p:cNvSpPr txBox="1"/>
          <p:nvPr/>
        </p:nvSpPr>
        <p:spPr>
          <a:xfrm>
            <a:off x="319317" y="1317302"/>
            <a:ext cx="1146628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7030A0"/>
                </a:solidFill>
                <a:uFillTx/>
                <a:latin typeface="Calibri"/>
              </a:rPr>
              <a:t>Umsysteme</a:t>
            </a: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  Staat (öffentliche Plätze)             Müllabfuhr              </a:t>
            </a:r>
            <a:r>
              <a:rPr lang="de-D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      Nutzer</a:t>
            </a: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      Wartungsarbeiter           App</a:t>
            </a:r>
          </a:p>
        </p:txBody>
      </p:sp>
      <p:sp>
        <p:nvSpPr>
          <p:cNvPr id="30" name="Ellipse 50">
            <a:extLst>
              <a:ext uri="{FF2B5EF4-FFF2-40B4-BE49-F238E27FC236}">
                <a16:creationId xmlns:a16="http://schemas.microsoft.com/office/drawing/2014/main" id="{A8AF0074-ABE2-4E5B-8D23-29BA50653BDD}"/>
              </a:ext>
            </a:extLst>
          </p:cNvPr>
          <p:cNvSpPr/>
          <p:nvPr/>
        </p:nvSpPr>
        <p:spPr>
          <a:xfrm>
            <a:off x="1892350" y="1280144"/>
            <a:ext cx="2852068" cy="46937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7030A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1" name="Ellipse 51">
            <a:extLst>
              <a:ext uri="{FF2B5EF4-FFF2-40B4-BE49-F238E27FC236}">
                <a16:creationId xmlns:a16="http://schemas.microsoft.com/office/drawing/2014/main" id="{3811BE6A-7845-47A5-9727-66BE2F7A5311}"/>
              </a:ext>
            </a:extLst>
          </p:cNvPr>
          <p:cNvSpPr/>
          <p:nvPr/>
        </p:nvSpPr>
        <p:spPr>
          <a:xfrm>
            <a:off x="4885195" y="1267279"/>
            <a:ext cx="1478136" cy="46937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7030A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2" name="Ellipse 52">
            <a:extLst>
              <a:ext uri="{FF2B5EF4-FFF2-40B4-BE49-F238E27FC236}">
                <a16:creationId xmlns:a16="http://schemas.microsoft.com/office/drawing/2014/main" id="{4272FE41-BB12-45BA-9FFE-226890FCD474}"/>
              </a:ext>
            </a:extLst>
          </p:cNvPr>
          <p:cNvSpPr/>
          <p:nvPr/>
        </p:nvSpPr>
        <p:spPr>
          <a:xfrm>
            <a:off x="6655423" y="1271009"/>
            <a:ext cx="1732696" cy="46937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7030A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3" name="Ellipse 53">
            <a:extLst>
              <a:ext uri="{FF2B5EF4-FFF2-40B4-BE49-F238E27FC236}">
                <a16:creationId xmlns:a16="http://schemas.microsoft.com/office/drawing/2014/main" id="{2AB54FFC-731A-4FE2-A723-91F0F7560EA1}"/>
              </a:ext>
            </a:extLst>
          </p:cNvPr>
          <p:cNvSpPr/>
          <p:nvPr/>
        </p:nvSpPr>
        <p:spPr>
          <a:xfrm>
            <a:off x="8502115" y="1280143"/>
            <a:ext cx="2138516" cy="46937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7030A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34" name="Gerader Verbinder 54">
            <a:extLst>
              <a:ext uri="{FF2B5EF4-FFF2-40B4-BE49-F238E27FC236}">
                <a16:creationId xmlns:a16="http://schemas.microsoft.com/office/drawing/2014/main" id="{07180A5E-0881-466C-B69A-F6EA092C97E1}"/>
              </a:ext>
            </a:extLst>
          </p:cNvPr>
          <p:cNvCxnSpPr>
            <a:stCxn id="30" idx="2"/>
          </p:cNvCxnSpPr>
          <p:nvPr/>
        </p:nvCxnSpPr>
        <p:spPr>
          <a:xfrm>
            <a:off x="3318385" y="1749523"/>
            <a:ext cx="7589" cy="1500037"/>
          </a:xfrm>
          <a:prstGeom prst="straightConnector1">
            <a:avLst/>
          </a:prstGeom>
          <a:noFill/>
          <a:ln w="28575" cap="flat">
            <a:solidFill>
              <a:srgbClr val="1F4E79"/>
            </a:solidFill>
            <a:prstDash val="solid"/>
            <a:miter/>
          </a:ln>
        </p:spPr>
      </p:cxnSp>
      <p:cxnSp>
        <p:nvCxnSpPr>
          <p:cNvPr id="35" name="Gerader Verbinder 57">
            <a:extLst>
              <a:ext uri="{FF2B5EF4-FFF2-40B4-BE49-F238E27FC236}">
                <a16:creationId xmlns:a16="http://schemas.microsoft.com/office/drawing/2014/main" id="{C94FA0D9-E13B-4071-A51C-7584A7943D65}"/>
              </a:ext>
            </a:extLst>
          </p:cNvPr>
          <p:cNvCxnSpPr>
            <a:cxnSpLocks/>
            <a:stCxn id="31" idx="2"/>
            <a:endCxn id="16" idx="0"/>
          </p:cNvCxnSpPr>
          <p:nvPr/>
        </p:nvCxnSpPr>
        <p:spPr>
          <a:xfrm flipH="1">
            <a:off x="4744418" y="1736658"/>
            <a:ext cx="879845" cy="2692467"/>
          </a:xfrm>
          <a:prstGeom prst="straightConnector1">
            <a:avLst/>
          </a:prstGeom>
          <a:noFill/>
          <a:ln w="28575" cap="flat">
            <a:solidFill>
              <a:srgbClr val="1F4E79"/>
            </a:solidFill>
            <a:prstDash val="solid"/>
            <a:miter/>
          </a:ln>
        </p:spPr>
      </p:cxnSp>
      <p:cxnSp>
        <p:nvCxnSpPr>
          <p:cNvPr id="36" name="Gerader Verbinder 60">
            <a:extLst>
              <a:ext uri="{FF2B5EF4-FFF2-40B4-BE49-F238E27FC236}">
                <a16:creationId xmlns:a16="http://schemas.microsoft.com/office/drawing/2014/main" id="{76C64AA0-98A2-45C4-AE19-D9903F81B1AD}"/>
              </a:ext>
            </a:extLst>
          </p:cNvPr>
          <p:cNvCxnSpPr>
            <a:cxnSpLocks/>
            <a:stCxn id="32" idx="2"/>
            <a:endCxn id="13" idx="0"/>
          </p:cNvCxnSpPr>
          <p:nvPr/>
        </p:nvCxnSpPr>
        <p:spPr>
          <a:xfrm>
            <a:off x="7521771" y="1740388"/>
            <a:ext cx="345857" cy="4282005"/>
          </a:xfrm>
          <a:prstGeom prst="straightConnector1">
            <a:avLst/>
          </a:prstGeom>
          <a:noFill/>
          <a:ln w="28575" cap="flat">
            <a:solidFill>
              <a:srgbClr val="1F4E79"/>
            </a:solidFill>
            <a:prstDash val="solid"/>
            <a:miter/>
          </a:ln>
        </p:spPr>
      </p:cxnSp>
      <p:cxnSp>
        <p:nvCxnSpPr>
          <p:cNvPr id="37" name="Gerader Verbinder 65">
            <a:extLst>
              <a:ext uri="{FF2B5EF4-FFF2-40B4-BE49-F238E27FC236}">
                <a16:creationId xmlns:a16="http://schemas.microsoft.com/office/drawing/2014/main" id="{019EE851-045C-4EEA-8B46-5E5D2F8E8B39}"/>
              </a:ext>
            </a:extLst>
          </p:cNvPr>
          <p:cNvCxnSpPr>
            <a:cxnSpLocks/>
            <a:stCxn id="33" idx="2"/>
            <a:endCxn id="19" idx="0"/>
          </p:cNvCxnSpPr>
          <p:nvPr/>
        </p:nvCxnSpPr>
        <p:spPr>
          <a:xfrm>
            <a:off x="9571373" y="1749522"/>
            <a:ext cx="1020080" cy="2807948"/>
          </a:xfrm>
          <a:prstGeom prst="straightConnector1">
            <a:avLst/>
          </a:prstGeom>
          <a:noFill/>
          <a:ln w="28575" cap="flat">
            <a:solidFill>
              <a:srgbClr val="1F4E79"/>
            </a:solidFill>
            <a:prstDash val="solid"/>
            <a:miter/>
          </a:ln>
        </p:spPr>
      </p:cxnSp>
      <p:sp>
        <p:nvSpPr>
          <p:cNvPr id="39" name="Ellipse 52">
            <a:extLst>
              <a:ext uri="{FF2B5EF4-FFF2-40B4-BE49-F238E27FC236}">
                <a16:creationId xmlns:a16="http://schemas.microsoft.com/office/drawing/2014/main" id="{6D1C69AC-0E56-41C6-987F-3C46D9A8F3E3}"/>
              </a:ext>
            </a:extLst>
          </p:cNvPr>
          <p:cNvSpPr/>
          <p:nvPr/>
        </p:nvSpPr>
        <p:spPr>
          <a:xfrm>
            <a:off x="10720462" y="1305690"/>
            <a:ext cx="977109" cy="46937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7030A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40" name="Gerader Verbinder 54">
            <a:extLst>
              <a:ext uri="{FF2B5EF4-FFF2-40B4-BE49-F238E27FC236}">
                <a16:creationId xmlns:a16="http://schemas.microsoft.com/office/drawing/2014/main" id="{04734549-3134-40A0-9C94-BF4A13A3BB61}"/>
              </a:ext>
            </a:extLst>
          </p:cNvPr>
          <p:cNvCxnSpPr/>
          <p:nvPr/>
        </p:nvCxnSpPr>
        <p:spPr>
          <a:xfrm>
            <a:off x="11209016" y="1775069"/>
            <a:ext cx="0" cy="1490646"/>
          </a:xfrm>
          <a:prstGeom prst="straightConnector1">
            <a:avLst/>
          </a:prstGeom>
          <a:noFill/>
          <a:ln w="28575" cap="flat">
            <a:solidFill>
              <a:srgbClr val="1F4E79"/>
            </a:solidFill>
            <a:prstDash val="solid"/>
            <a:miter/>
          </a:ln>
        </p:spPr>
      </p:cxnSp>
      <p:sp>
        <p:nvSpPr>
          <p:cNvPr id="18" name="Ellipse 19">
            <a:extLst>
              <a:ext uri="{FF2B5EF4-FFF2-40B4-BE49-F238E27FC236}">
                <a16:creationId xmlns:a16="http://schemas.microsoft.com/office/drawing/2014/main" id="{C14DA4D3-E8FB-4DAE-9B09-5D2308BFED09}"/>
              </a:ext>
            </a:extLst>
          </p:cNvPr>
          <p:cNvSpPr/>
          <p:nvPr/>
        </p:nvSpPr>
        <p:spPr>
          <a:xfrm>
            <a:off x="7971586" y="4548024"/>
            <a:ext cx="1462699" cy="46937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54823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" name="Textfeld 15">
            <a:extLst>
              <a:ext uri="{FF2B5EF4-FFF2-40B4-BE49-F238E27FC236}">
                <a16:creationId xmlns:a16="http://schemas.microsoft.com/office/drawing/2014/main" id="{3AD61C13-362A-41A5-B977-2FFBB9C975E9}"/>
              </a:ext>
            </a:extLst>
          </p:cNvPr>
          <p:cNvSpPr txBox="1"/>
          <p:nvPr/>
        </p:nvSpPr>
        <p:spPr>
          <a:xfrm>
            <a:off x="423275" y="4601032"/>
            <a:ext cx="11188150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548235"/>
                </a:solidFill>
                <a:uFillTx/>
                <a:latin typeface="Calibri"/>
              </a:rPr>
              <a:t>Funktionen</a:t>
            </a: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Tonne anzeigen       Tonnendaten abrufen      Tonne zuordnen        Energie geben      Elektronik schützen  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7A07BC00-A511-44C2-8892-45DCF07E3E37}"/>
              </a:ext>
            </a:extLst>
          </p:cNvPr>
          <p:cNvSpPr txBox="1"/>
          <p:nvPr/>
        </p:nvSpPr>
        <p:spPr>
          <a:xfrm>
            <a:off x="2772409" y="5877324"/>
            <a:ext cx="110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Arduino +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60C197F9-0018-48D7-BE7C-402D0CEDB00D}"/>
              </a:ext>
            </a:extLst>
          </p:cNvPr>
          <p:cNvSpPr txBox="1"/>
          <p:nvPr/>
        </p:nvSpPr>
        <p:spPr>
          <a:xfrm>
            <a:off x="3740144" y="4851973"/>
            <a:ext cx="2334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(Mülleinwurf und Tonnenfüllung)</a:t>
            </a:r>
          </a:p>
        </p:txBody>
      </p:sp>
      <p:cxnSp>
        <p:nvCxnSpPr>
          <p:cNvPr id="78" name="Gerader Verbinder 24">
            <a:extLst>
              <a:ext uri="{FF2B5EF4-FFF2-40B4-BE49-F238E27FC236}">
                <a16:creationId xmlns:a16="http://schemas.microsoft.com/office/drawing/2014/main" id="{A1143572-F389-455C-9F9C-C77A96275999}"/>
              </a:ext>
            </a:extLst>
          </p:cNvPr>
          <p:cNvCxnSpPr>
            <a:cxnSpLocks/>
          </p:cNvCxnSpPr>
          <p:nvPr/>
        </p:nvCxnSpPr>
        <p:spPr>
          <a:xfrm flipH="1">
            <a:off x="3581522" y="5181600"/>
            <a:ext cx="486223" cy="685675"/>
          </a:xfrm>
          <a:prstGeom prst="straightConnector1">
            <a:avLst/>
          </a:prstGeom>
          <a:noFill/>
          <a:ln w="28575" cap="flat">
            <a:solidFill>
              <a:srgbClr val="1F4E79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1236351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812B328-AEC9-4CDE-814E-C31844D3DE31}"/>
              </a:ext>
            </a:extLst>
          </p:cNvPr>
          <p:cNvGrpSpPr/>
          <p:nvPr/>
        </p:nvGrpSpPr>
        <p:grpSpPr>
          <a:xfrm>
            <a:off x="9167636" y="4908511"/>
            <a:ext cx="1923814" cy="937617"/>
            <a:chOff x="9487136" y="5507593"/>
            <a:chExt cx="1923814" cy="937617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0F88EB59-8188-4749-9647-EE7B190FCBAC}"/>
                </a:ext>
              </a:extLst>
            </p:cNvPr>
            <p:cNvGrpSpPr/>
            <p:nvPr/>
          </p:nvGrpSpPr>
          <p:grpSpPr>
            <a:xfrm>
              <a:off x="9487136" y="5507593"/>
              <a:ext cx="1923814" cy="378857"/>
              <a:chOff x="9487136" y="5507593"/>
              <a:chExt cx="1923814" cy="378857"/>
            </a:xfrm>
          </p:grpSpPr>
          <p:cxnSp>
            <p:nvCxnSpPr>
              <p:cNvPr id="8" name="Gerade Verbindung mit Pfeil 7">
                <a:extLst>
                  <a:ext uri="{FF2B5EF4-FFF2-40B4-BE49-F238E27FC236}">
                    <a16:creationId xmlns:a16="http://schemas.microsoft.com/office/drawing/2014/main" id="{5980EF92-D304-4D22-8456-37E7AE0203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7136" y="5876925"/>
                <a:ext cx="1923814" cy="952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5A188397-5B16-4B7B-9E5E-FDB215859B72}"/>
                  </a:ext>
                </a:extLst>
              </p:cNvPr>
              <p:cNvSpPr txBox="1"/>
              <p:nvPr/>
            </p:nvSpPr>
            <p:spPr>
              <a:xfrm>
                <a:off x="9487136" y="5507593"/>
                <a:ext cx="1809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Informationsfluss</a:t>
                </a:r>
              </a:p>
            </p:txBody>
          </p:sp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FF7D6D-D9E6-4496-AFE4-B9C8E4E5940A}"/>
                </a:ext>
              </a:extLst>
            </p:cNvPr>
            <p:cNvGrpSpPr/>
            <p:nvPr/>
          </p:nvGrpSpPr>
          <p:grpSpPr>
            <a:xfrm>
              <a:off x="9487136" y="6066353"/>
              <a:ext cx="1923814" cy="378857"/>
              <a:chOff x="9487136" y="5507593"/>
              <a:chExt cx="1923814" cy="378857"/>
            </a:xfrm>
          </p:grpSpPr>
          <p:cxnSp>
            <p:nvCxnSpPr>
              <p:cNvPr id="14" name="Gerade Verbindung mit Pfeil 13">
                <a:extLst>
                  <a:ext uri="{FF2B5EF4-FFF2-40B4-BE49-F238E27FC236}">
                    <a16:creationId xmlns:a16="http://schemas.microsoft.com/office/drawing/2014/main" id="{C8459A53-4893-4F7E-BB6B-8261D6BFCA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7136" y="5876925"/>
                <a:ext cx="1923814" cy="952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49E6B116-1E7F-4C2F-BFF4-9F220DD48D38}"/>
                  </a:ext>
                </a:extLst>
              </p:cNvPr>
              <p:cNvSpPr txBox="1"/>
              <p:nvPr/>
            </p:nvSpPr>
            <p:spPr>
              <a:xfrm>
                <a:off x="9487136" y="5507593"/>
                <a:ext cx="1311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Energiefluss</a:t>
                </a:r>
              </a:p>
            </p:txBody>
          </p:sp>
        </p:grpSp>
      </p:grpSp>
      <p:sp>
        <p:nvSpPr>
          <p:cNvPr id="38" name="Titel 1">
            <a:extLst>
              <a:ext uri="{FF2B5EF4-FFF2-40B4-BE49-F238E27FC236}">
                <a16:creationId xmlns:a16="http://schemas.microsoft.com/office/drawing/2014/main" id="{ABA22C36-DAD0-495D-B325-295312A4C051}"/>
              </a:ext>
            </a:extLst>
          </p:cNvPr>
          <p:cNvSpPr txBox="1">
            <a:spLocks/>
          </p:cNvSpPr>
          <p:nvPr/>
        </p:nvSpPr>
        <p:spPr>
          <a:xfrm>
            <a:off x="-52388" y="64325"/>
            <a:ext cx="3762375" cy="6191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b="1" dirty="0"/>
              <a:t>Logisches Modell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567830B-0666-404B-82AB-2EAAD8B03381}"/>
              </a:ext>
            </a:extLst>
          </p:cNvPr>
          <p:cNvSpPr txBox="1"/>
          <p:nvPr/>
        </p:nvSpPr>
        <p:spPr>
          <a:xfrm>
            <a:off x="877026" y="630826"/>
            <a:ext cx="25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Müllentsorgungskonzept</a:t>
            </a:r>
          </a:p>
        </p:txBody>
      </p: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5856777A-399E-4BDC-A497-114A149726FB}"/>
              </a:ext>
            </a:extLst>
          </p:cNvPr>
          <p:cNvGrpSpPr/>
          <p:nvPr/>
        </p:nvGrpSpPr>
        <p:grpSpPr>
          <a:xfrm>
            <a:off x="542651" y="1817190"/>
            <a:ext cx="11106698" cy="3200780"/>
            <a:chOff x="247102" y="1736169"/>
            <a:chExt cx="11106698" cy="3200780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085E40FF-67E4-44DF-9508-B23B8EE579F0}"/>
                </a:ext>
              </a:extLst>
            </p:cNvPr>
            <p:cNvSpPr/>
            <p:nvPr/>
          </p:nvSpPr>
          <p:spPr>
            <a:xfrm>
              <a:off x="2723326" y="1736169"/>
              <a:ext cx="2057400" cy="61912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Computer 3</a:t>
              </a:r>
            </a:p>
          </p:txBody>
        </p:sp>
        <p:grpSp>
          <p:nvGrpSpPr>
            <p:cNvPr id="126" name="Gruppieren 125">
              <a:extLst>
                <a:ext uri="{FF2B5EF4-FFF2-40B4-BE49-F238E27FC236}">
                  <a16:creationId xmlns:a16="http://schemas.microsoft.com/office/drawing/2014/main" id="{C5ABC704-B0B0-45E5-85C8-8D0654874C0E}"/>
                </a:ext>
              </a:extLst>
            </p:cNvPr>
            <p:cNvGrpSpPr/>
            <p:nvPr/>
          </p:nvGrpSpPr>
          <p:grpSpPr>
            <a:xfrm>
              <a:off x="247102" y="1739657"/>
              <a:ext cx="11106698" cy="3197292"/>
              <a:chOff x="247102" y="1739657"/>
              <a:chExt cx="11106698" cy="3197292"/>
            </a:xfrm>
          </p:grpSpPr>
          <p:cxnSp>
            <p:nvCxnSpPr>
              <p:cNvPr id="100" name="Gerade Verbindung mit Pfeil 99">
                <a:extLst>
                  <a:ext uri="{FF2B5EF4-FFF2-40B4-BE49-F238E27FC236}">
                    <a16:creationId xmlns:a16="http://schemas.microsoft.com/office/drawing/2014/main" id="{76EF8D39-AEB2-49BB-91AE-8F38F61C2C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3613" y="1853967"/>
                <a:ext cx="6952842" cy="128297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96" name="Gruppieren 95">
                <a:extLst>
                  <a:ext uri="{FF2B5EF4-FFF2-40B4-BE49-F238E27FC236}">
                    <a16:creationId xmlns:a16="http://schemas.microsoft.com/office/drawing/2014/main" id="{E3786866-F086-4D92-B737-91B67526D7DA}"/>
                  </a:ext>
                </a:extLst>
              </p:cNvPr>
              <p:cNvGrpSpPr/>
              <p:nvPr/>
            </p:nvGrpSpPr>
            <p:grpSpPr>
              <a:xfrm>
                <a:off x="247102" y="1739657"/>
                <a:ext cx="11106698" cy="3197292"/>
                <a:chOff x="247102" y="1739657"/>
                <a:chExt cx="11106698" cy="3197292"/>
              </a:xfrm>
            </p:grpSpPr>
            <p:grpSp>
              <p:nvGrpSpPr>
                <p:cNvPr id="72" name="Gruppieren 71">
                  <a:extLst>
                    <a:ext uri="{FF2B5EF4-FFF2-40B4-BE49-F238E27FC236}">
                      <a16:creationId xmlns:a16="http://schemas.microsoft.com/office/drawing/2014/main" id="{96A15C6F-78A8-4054-84BB-A7C126D916D5}"/>
                    </a:ext>
                  </a:extLst>
                </p:cNvPr>
                <p:cNvGrpSpPr/>
                <p:nvPr/>
              </p:nvGrpSpPr>
              <p:grpSpPr>
                <a:xfrm>
                  <a:off x="279988" y="1739657"/>
                  <a:ext cx="11073812" cy="3197292"/>
                  <a:chOff x="-1344081" y="850834"/>
                  <a:chExt cx="11073812" cy="3197292"/>
                </a:xfrm>
              </p:grpSpPr>
              <p:cxnSp>
                <p:nvCxnSpPr>
                  <p:cNvPr id="63" name="Gerade Verbindung mit Pfeil 62">
                    <a:extLst>
                      <a:ext uri="{FF2B5EF4-FFF2-40B4-BE49-F238E27FC236}">
                        <a16:creationId xmlns:a16="http://schemas.microsoft.com/office/drawing/2014/main" id="{74598DAC-B492-42CC-8C01-B5EF0E5C0DA7}"/>
                      </a:ext>
                    </a:extLst>
                  </p:cNvPr>
                  <p:cNvCxnSpPr>
                    <a:cxnSpLocks/>
                    <a:stCxn id="36" idx="0"/>
                    <a:endCxn id="5" idx="3"/>
                  </p:cNvCxnSpPr>
                  <p:nvPr/>
                </p:nvCxnSpPr>
                <p:spPr>
                  <a:xfrm flipH="1" flipV="1">
                    <a:off x="5884258" y="2143128"/>
                    <a:ext cx="1592516" cy="666746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Gerade Verbindung mit Pfeil 59">
                    <a:extLst>
                      <a:ext uri="{FF2B5EF4-FFF2-40B4-BE49-F238E27FC236}">
                        <a16:creationId xmlns:a16="http://schemas.microsoft.com/office/drawing/2014/main" id="{F2AAF96C-56CD-4BC8-8DAA-732F887832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4258" y="2248121"/>
                    <a:ext cx="1283335" cy="552229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" name="Rechteck 3">
                    <a:extLst>
                      <a:ext uri="{FF2B5EF4-FFF2-40B4-BE49-F238E27FC236}">
                        <a16:creationId xmlns:a16="http://schemas.microsoft.com/office/drawing/2014/main" id="{B2D57F91-BA7B-40D6-852E-76D8217B7D4E}"/>
                      </a:ext>
                    </a:extLst>
                  </p:cNvPr>
                  <p:cNvSpPr/>
                  <p:nvPr/>
                </p:nvSpPr>
                <p:spPr>
                  <a:xfrm>
                    <a:off x="1083205" y="2404267"/>
                    <a:ext cx="2057400" cy="61912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Computer 2</a:t>
                    </a:r>
                  </a:p>
                </p:txBody>
              </p:sp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A4C43755-A6FB-43B2-9A4C-BA2D6A3B0DFC}"/>
                      </a:ext>
                    </a:extLst>
                  </p:cNvPr>
                  <p:cNvSpPr/>
                  <p:nvPr/>
                </p:nvSpPr>
                <p:spPr>
                  <a:xfrm>
                    <a:off x="3826858" y="1790703"/>
                    <a:ext cx="2057400" cy="70485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Computer 1</a:t>
                    </a:r>
                  </a:p>
                </p:txBody>
              </p:sp>
              <p:cxnSp>
                <p:nvCxnSpPr>
                  <p:cNvPr id="20" name="Gerade Verbindung mit Pfeil 19">
                    <a:extLst>
                      <a:ext uri="{FF2B5EF4-FFF2-40B4-BE49-F238E27FC236}">
                        <a16:creationId xmlns:a16="http://schemas.microsoft.com/office/drawing/2014/main" id="{2C8DD62C-F501-4390-BF29-D0BB60AAE6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4258" y="2380646"/>
                    <a:ext cx="1033106" cy="429228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Rechteck 35">
                    <a:extLst>
                      <a:ext uri="{FF2B5EF4-FFF2-40B4-BE49-F238E27FC236}">
                        <a16:creationId xmlns:a16="http://schemas.microsoft.com/office/drawing/2014/main" id="{93E2A487-F202-4DD9-8EEA-385298CE8C80}"/>
                      </a:ext>
                    </a:extLst>
                  </p:cNvPr>
                  <p:cNvSpPr/>
                  <p:nvPr/>
                </p:nvSpPr>
                <p:spPr>
                  <a:xfrm>
                    <a:off x="6448074" y="2809874"/>
                    <a:ext cx="2057400" cy="61912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Barcode Scanner</a:t>
                    </a:r>
                  </a:p>
                </p:txBody>
              </p:sp>
              <p:sp>
                <p:nvSpPr>
                  <p:cNvPr id="35" name="Rechteck 34">
                    <a:extLst>
                      <a:ext uri="{FF2B5EF4-FFF2-40B4-BE49-F238E27FC236}">
                        <a16:creationId xmlns:a16="http://schemas.microsoft.com/office/drawing/2014/main" id="{2E40E71D-F132-4FE8-B4CC-7918C3356D3B}"/>
                      </a:ext>
                    </a:extLst>
                  </p:cNvPr>
                  <p:cNvSpPr/>
                  <p:nvPr/>
                </p:nvSpPr>
                <p:spPr>
                  <a:xfrm>
                    <a:off x="7672386" y="850834"/>
                    <a:ext cx="2057345" cy="1174887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Netzanschluss / Akku</a:t>
                    </a:r>
                  </a:p>
                </p:txBody>
              </p:sp>
              <p:cxnSp>
                <p:nvCxnSpPr>
                  <p:cNvPr id="26" name="Gerade Verbindung mit Pfeil 25">
                    <a:extLst>
                      <a:ext uri="{FF2B5EF4-FFF2-40B4-BE49-F238E27FC236}">
                        <a16:creationId xmlns:a16="http://schemas.microsoft.com/office/drawing/2014/main" id="{927176B7-1399-45BB-B840-0E094F5D47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143703" y="2025721"/>
                    <a:ext cx="676959" cy="54156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Gerade Verbindung mit Pfeil 28">
                    <a:extLst>
                      <a:ext uri="{FF2B5EF4-FFF2-40B4-BE49-F238E27FC236}">
                        <a16:creationId xmlns:a16="http://schemas.microsoft.com/office/drawing/2014/main" id="{AAE47ED8-EDFD-4A19-87B4-0BAB92652363}"/>
                      </a:ext>
                    </a:extLst>
                  </p:cNvPr>
                  <p:cNvCxnSpPr>
                    <a:cxnSpLocks/>
                    <a:stCxn id="4" idx="3"/>
                    <a:endCxn id="5" idx="1"/>
                  </p:cNvCxnSpPr>
                  <p:nvPr/>
                </p:nvCxnSpPr>
                <p:spPr>
                  <a:xfrm flipV="1">
                    <a:off x="3140605" y="2143128"/>
                    <a:ext cx="686253" cy="570702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Rechteck 31">
                    <a:extLst>
                      <a:ext uri="{FF2B5EF4-FFF2-40B4-BE49-F238E27FC236}">
                        <a16:creationId xmlns:a16="http://schemas.microsoft.com/office/drawing/2014/main" id="{D3215D6D-DE55-4A88-962A-C98E64BD32D9}"/>
                      </a:ext>
                    </a:extLst>
                  </p:cNvPr>
                  <p:cNvSpPr/>
                  <p:nvPr/>
                </p:nvSpPr>
                <p:spPr>
                  <a:xfrm>
                    <a:off x="-1337857" y="2071083"/>
                    <a:ext cx="2057400" cy="61912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LEDs</a:t>
                    </a:r>
                  </a:p>
                </p:txBody>
              </p:sp>
              <p:sp>
                <p:nvSpPr>
                  <p:cNvPr id="33" name="Rechteck 32">
                    <a:extLst>
                      <a:ext uri="{FF2B5EF4-FFF2-40B4-BE49-F238E27FC236}">
                        <a16:creationId xmlns:a16="http://schemas.microsoft.com/office/drawing/2014/main" id="{0A999403-384D-48A8-996C-E5DF88E59F12}"/>
                      </a:ext>
                    </a:extLst>
                  </p:cNvPr>
                  <p:cNvSpPr/>
                  <p:nvPr/>
                </p:nvSpPr>
                <p:spPr>
                  <a:xfrm>
                    <a:off x="-1344081" y="3429000"/>
                    <a:ext cx="2057400" cy="61912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Sensoren</a:t>
                    </a:r>
                  </a:p>
                </p:txBody>
              </p:sp>
              <p:cxnSp>
                <p:nvCxnSpPr>
                  <p:cNvPr id="39" name="Gerade Verbindung mit Pfeil 38">
                    <a:extLst>
                      <a:ext uri="{FF2B5EF4-FFF2-40B4-BE49-F238E27FC236}">
                        <a16:creationId xmlns:a16="http://schemas.microsoft.com/office/drawing/2014/main" id="{2C7AF38B-B107-495F-AF0B-9520DA4DEA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19543" y="3020192"/>
                    <a:ext cx="1011985" cy="954422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Gerade Verbindung mit Pfeil 42">
                    <a:extLst>
                      <a:ext uri="{FF2B5EF4-FFF2-40B4-BE49-F238E27FC236}">
                        <a16:creationId xmlns:a16="http://schemas.microsoft.com/office/drawing/2014/main" id="{9FE8A1FB-B103-449D-AA10-D8172393DA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19543" y="2996571"/>
                    <a:ext cx="668237" cy="606625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Gerade Verbindung mit Pfeil 51">
                    <a:extLst>
                      <a:ext uri="{FF2B5EF4-FFF2-40B4-BE49-F238E27FC236}">
                        <a16:creationId xmlns:a16="http://schemas.microsoft.com/office/drawing/2014/main" id="{767F5B06-6746-4859-972D-A9F3DE615A71}"/>
                      </a:ext>
                    </a:extLst>
                  </p:cNvPr>
                  <p:cNvCxnSpPr>
                    <a:cxnSpLocks/>
                    <a:stCxn id="4" idx="1"/>
                  </p:cNvCxnSpPr>
                  <p:nvPr/>
                </p:nvCxnSpPr>
                <p:spPr>
                  <a:xfrm flipH="1" flipV="1">
                    <a:off x="719543" y="2495553"/>
                    <a:ext cx="363662" cy="218277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Gerade Verbindung mit Pfeil 56">
                    <a:extLst>
                      <a:ext uri="{FF2B5EF4-FFF2-40B4-BE49-F238E27FC236}">
                        <a16:creationId xmlns:a16="http://schemas.microsoft.com/office/drawing/2014/main" id="{843CE9AA-B39C-41AE-BEAC-BAB35C41D718}"/>
                      </a:ext>
                    </a:extLst>
                  </p:cNvPr>
                  <p:cNvCxnSpPr>
                    <a:cxnSpLocks/>
                    <a:stCxn id="35" idx="1"/>
                  </p:cNvCxnSpPr>
                  <p:nvPr/>
                </p:nvCxnSpPr>
                <p:spPr>
                  <a:xfrm flipH="1">
                    <a:off x="5884258" y="1438278"/>
                    <a:ext cx="1788128" cy="509636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Gerade Verbindung mit Pfeil 69">
                    <a:extLst>
                      <a:ext uri="{FF2B5EF4-FFF2-40B4-BE49-F238E27FC236}">
                        <a16:creationId xmlns:a16="http://schemas.microsoft.com/office/drawing/2014/main" id="{F1BAB722-9C38-46CC-8094-279CC8FCB4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156658" y="2290857"/>
                    <a:ext cx="664004" cy="552849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3" name="Rechteck 72">
                  <a:extLst>
                    <a:ext uri="{FF2B5EF4-FFF2-40B4-BE49-F238E27FC236}">
                      <a16:creationId xmlns:a16="http://schemas.microsoft.com/office/drawing/2014/main" id="{95DA2A5F-13C5-4CCC-A086-887402676B99}"/>
                    </a:ext>
                  </a:extLst>
                </p:cNvPr>
                <p:cNvSpPr/>
                <p:nvPr/>
              </p:nvSpPr>
              <p:spPr>
                <a:xfrm>
                  <a:off x="247102" y="1745327"/>
                  <a:ext cx="2057400" cy="61912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Display</a:t>
                  </a:r>
                </a:p>
              </p:txBody>
            </p:sp>
          </p:grpSp>
          <p:cxnSp>
            <p:nvCxnSpPr>
              <p:cNvPr id="74" name="Gerade Verbindung mit Pfeil 73">
                <a:extLst>
                  <a:ext uri="{FF2B5EF4-FFF2-40B4-BE49-F238E27FC236}">
                    <a16:creationId xmlns:a16="http://schemas.microsoft.com/office/drawing/2014/main" id="{17FECF18-49FD-4147-B9C2-1723F36E42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8450" y="1962195"/>
                <a:ext cx="418824" cy="915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7" name="Gerade Verbindung mit Pfeil 76">
                <a:extLst>
                  <a:ext uri="{FF2B5EF4-FFF2-40B4-BE49-F238E27FC236}">
                    <a16:creationId xmlns:a16="http://schemas.microsoft.com/office/drawing/2014/main" id="{2E34FDDC-89A7-46D6-AF6F-0D19AB5000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4502" y="2123591"/>
                <a:ext cx="40587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0" name="Gerade Verbindung mit Pfeil 79">
                <a:extLst>
                  <a:ext uri="{FF2B5EF4-FFF2-40B4-BE49-F238E27FC236}">
                    <a16:creationId xmlns:a16="http://schemas.microsoft.com/office/drawing/2014/main" id="{01CB4D0C-850A-4678-BC7D-CE43154F5B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91121" y="2213062"/>
                <a:ext cx="908289" cy="42505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6" name="Gerade Verbindung mit Pfeil 85">
                <a:extLst>
                  <a:ext uri="{FF2B5EF4-FFF2-40B4-BE49-F238E27FC236}">
                    <a16:creationId xmlns:a16="http://schemas.microsoft.com/office/drawing/2014/main" id="{16853F87-A0E3-446C-A453-70BD1B178215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>
                <a:off x="4780726" y="2045732"/>
                <a:ext cx="1281377" cy="61934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9" name="Gerade Verbindung mit Pfeil 88">
                <a:extLst>
                  <a:ext uri="{FF2B5EF4-FFF2-40B4-BE49-F238E27FC236}">
                    <a16:creationId xmlns:a16="http://schemas.microsoft.com/office/drawing/2014/main" id="{E6F9E30F-A610-494E-AE04-403D3AF138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91122" y="1928796"/>
                <a:ext cx="1519768" cy="73628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9" name="Gerade Verbindung mit Pfeil 108">
                <a:extLst>
                  <a:ext uri="{FF2B5EF4-FFF2-40B4-BE49-F238E27FC236}">
                    <a16:creationId xmlns:a16="http://schemas.microsoft.com/office/drawing/2014/main" id="{2DDC20C4-A58C-4E79-9D8B-8AB6B2C6365B}"/>
                  </a:ext>
                </a:extLst>
              </p:cNvPr>
              <p:cNvCxnSpPr>
                <a:cxnSpLocks/>
                <a:endCxn id="33" idx="3"/>
              </p:cNvCxnSpPr>
              <p:nvPr/>
            </p:nvCxnSpPr>
            <p:spPr>
              <a:xfrm flipH="1">
                <a:off x="2337388" y="3911795"/>
                <a:ext cx="770142" cy="71559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05B6E6E1-D5FA-43E1-894C-65A854432989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123" name="Datumsplatzhalter 3">
              <a:extLst>
                <a:ext uri="{FF2B5EF4-FFF2-40B4-BE49-F238E27FC236}">
                  <a16:creationId xmlns:a16="http://schemas.microsoft.com/office/drawing/2014/main" id="{75A677FA-78E3-4C63-8FDC-33CF44EC4D8B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24.02.2019</a:t>
              </a:fld>
              <a:endParaRPr lang="de-DE" dirty="0"/>
            </a:p>
          </p:txBody>
        </p:sp>
        <p:sp>
          <p:nvSpPr>
            <p:cNvPr id="124" name="Fußzeilenplatzhalter 4">
              <a:extLst>
                <a:ext uri="{FF2B5EF4-FFF2-40B4-BE49-F238E27FC236}">
                  <a16:creationId xmlns:a16="http://schemas.microsoft.com/office/drawing/2014/main" id="{55C7E0FF-62DE-4733-B781-6D60A7E89F0A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125" name="Foliennummernplatzhalter 5">
              <a:extLst>
                <a:ext uri="{FF2B5EF4-FFF2-40B4-BE49-F238E27FC236}">
                  <a16:creationId xmlns:a16="http://schemas.microsoft.com/office/drawing/2014/main" id="{43567DBB-E08B-43C2-9423-C309A483AD9A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14</a:t>
              </a:fld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90452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812B328-AEC9-4CDE-814E-C31844D3DE31}"/>
              </a:ext>
            </a:extLst>
          </p:cNvPr>
          <p:cNvGrpSpPr/>
          <p:nvPr/>
        </p:nvGrpSpPr>
        <p:grpSpPr>
          <a:xfrm>
            <a:off x="9020293" y="4884108"/>
            <a:ext cx="1923814" cy="937617"/>
            <a:chOff x="9487136" y="5507593"/>
            <a:chExt cx="1923814" cy="937617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0F88EB59-8188-4749-9647-EE7B190FCBAC}"/>
                </a:ext>
              </a:extLst>
            </p:cNvPr>
            <p:cNvGrpSpPr/>
            <p:nvPr/>
          </p:nvGrpSpPr>
          <p:grpSpPr>
            <a:xfrm>
              <a:off x="9487136" y="5507593"/>
              <a:ext cx="1923814" cy="378857"/>
              <a:chOff x="9487136" y="5507593"/>
              <a:chExt cx="1923814" cy="378857"/>
            </a:xfrm>
          </p:grpSpPr>
          <p:cxnSp>
            <p:nvCxnSpPr>
              <p:cNvPr id="8" name="Gerade Verbindung mit Pfeil 7">
                <a:extLst>
                  <a:ext uri="{FF2B5EF4-FFF2-40B4-BE49-F238E27FC236}">
                    <a16:creationId xmlns:a16="http://schemas.microsoft.com/office/drawing/2014/main" id="{5980EF92-D304-4D22-8456-37E7AE0203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7136" y="5876925"/>
                <a:ext cx="1923814" cy="952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5A188397-5B16-4B7B-9E5E-FDB215859B72}"/>
                  </a:ext>
                </a:extLst>
              </p:cNvPr>
              <p:cNvSpPr txBox="1"/>
              <p:nvPr/>
            </p:nvSpPr>
            <p:spPr>
              <a:xfrm>
                <a:off x="9487136" y="5507593"/>
                <a:ext cx="1809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Informationsfluss</a:t>
                </a:r>
              </a:p>
            </p:txBody>
          </p:sp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FF7D6D-D9E6-4496-AFE4-B9C8E4E5940A}"/>
                </a:ext>
              </a:extLst>
            </p:cNvPr>
            <p:cNvGrpSpPr/>
            <p:nvPr/>
          </p:nvGrpSpPr>
          <p:grpSpPr>
            <a:xfrm>
              <a:off x="9487136" y="6066353"/>
              <a:ext cx="1923814" cy="378857"/>
              <a:chOff x="9487136" y="5507593"/>
              <a:chExt cx="1923814" cy="378857"/>
            </a:xfrm>
          </p:grpSpPr>
          <p:cxnSp>
            <p:nvCxnSpPr>
              <p:cNvPr id="14" name="Gerade Verbindung mit Pfeil 13">
                <a:extLst>
                  <a:ext uri="{FF2B5EF4-FFF2-40B4-BE49-F238E27FC236}">
                    <a16:creationId xmlns:a16="http://schemas.microsoft.com/office/drawing/2014/main" id="{C8459A53-4893-4F7E-BB6B-8261D6BFCA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7136" y="5876925"/>
                <a:ext cx="1923814" cy="952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49E6B116-1E7F-4C2F-BFF4-9F220DD48D38}"/>
                  </a:ext>
                </a:extLst>
              </p:cNvPr>
              <p:cNvSpPr txBox="1"/>
              <p:nvPr/>
            </p:nvSpPr>
            <p:spPr>
              <a:xfrm>
                <a:off x="9487136" y="5507593"/>
                <a:ext cx="1311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Energiefluss</a:t>
                </a:r>
              </a:p>
            </p:txBody>
          </p:sp>
        </p:grpSp>
      </p:grpSp>
      <p:sp>
        <p:nvSpPr>
          <p:cNvPr id="38" name="Titel 1">
            <a:extLst>
              <a:ext uri="{FF2B5EF4-FFF2-40B4-BE49-F238E27FC236}">
                <a16:creationId xmlns:a16="http://schemas.microsoft.com/office/drawing/2014/main" id="{ABA22C36-DAD0-495D-B325-295312A4C051}"/>
              </a:ext>
            </a:extLst>
          </p:cNvPr>
          <p:cNvSpPr txBox="1">
            <a:spLocks/>
          </p:cNvSpPr>
          <p:nvPr/>
        </p:nvSpPr>
        <p:spPr>
          <a:xfrm>
            <a:off x="195262" y="72247"/>
            <a:ext cx="3762375" cy="6191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b="1" dirty="0"/>
              <a:t>Physikalisches Modell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567830B-0666-404B-82AB-2EAAD8B03381}"/>
              </a:ext>
            </a:extLst>
          </p:cNvPr>
          <p:cNvSpPr txBox="1"/>
          <p:nvPr/>
        </p:nvSpPr>
        <p:spPr>
          <a:xfrm>
            <a:off x="877026" y="630826"/>
            <a:ext cx="25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Müllentsorgungskonzept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6083AFCC-8BC1-4F68-8FD6-F18A0AC331D4}"/>
              </a:ext>
            </a:extLst>
          </p:cNvPr>
          <p:cNvGrpSpPr/>
          <p:nvPr/>
        </p:nvGrpSpPr>
        <p:grpSpPr>
          <a:xfrm>
            <a:off x="542651" y="1761157"/>
            <a:ext cx="11106698" cy="3200780"/>
            <a:chOff x="247102" y="1736169"/>
            <a:chExt cx="11106698" cy="3200780"/>
          </a:xfrm>
        </p:grpSpPr>
        <p:cxnSp>
          <p:nvCxnSpPr>
            <p:cNvPr id="100" name="Gerade Verbindung mit Pfeil 99">
              <a:extLst>
                <a:ext uri="{FF2B5EF4-FFF2-40B4-BE49-F238E27FC236}">
                  <a16:creationId xmlns:a16="http://schemas.microsoft.com/office/drawing/2014/main" id="{76EF8D39-AEB2-49BB-91AE-8F38F61C2C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613" y="1853967"/>
              <a:ext cx="6952842" cy="128297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085E40FF-67E4-44DF-9508-B23B8EE579F0}"/>
                </a:ext>
              </a:extLst>
            </p:cNvPr>
            <p:cNvSpPr/>
            <p:nvPr/>
          </p:nvSpPr>
          <p:spPr>
            <a:xfrm>
              <a:off x="2723326" y="1736169"/>
              <a:ext cx="2057400" cy="61912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ActivityBoard</a:t>
              </a:r>
            </a:p>
          </p:txBody>
        </p: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25EC1B4B-00A9-4AF8-A4BB-73E9E5BFA198}"/>
                </a:ext>
              </a:extLst>
            </p:cNvPr>
            <p:cNvGrpSpPr/>
            <p:nvPr/>
          </p:nvGrpSpPr>
          <p:grpSpPr>
            <a:xfrm>
              <a:off x="247102" y="1739657"/>
              <a:ext cx="11106698" cy="3197292"/>
              <a:chOff x="247102" y="1739657"/>
              <a:chExt cx="11106698" cy="3197292"/>
            </a:xfrm>
          </p:grpSpPr>
          <p:grpSp>
            <p:nvGrpSpPr>
              <p:cNvPr id="96" name="Gruppieren 95">
                <a:extLst>
                  <a:ext uri="{FF2B5EF4-FFF2-40B4-BE49-F238E27FC236}">
                    <a16:creationId xmlns:a16="http://schemas.microsoft.com/office/drawing/2014/main" id="{E3786866-F086-4D92-B737-91B67526D7DA}"/>
                  </a:ext>
                </a:extLst>
              </p:cNvPr>
              <p:cNvGrpSpPr/>
              <p:nvPr/>
            </p:nvGrpSpPr>
            <p:grpSpPr>
              <a:xfrm>
                <a:off x="247102" y="1739657"/>
                <a:ext cx="11106698" cy="3197292"/>
                <a:chOff x="247102" y="1739657"/>
                <a:chExt cx="11106698" cy="3197292"/>
              </a:xfrm>
            </p:grpSpPr>
            <p:grpSp>
              <p:nvGrpSpPr>
                <p:cNvPr id="72" name="Gruppieren 71">
                  <a:extLst>
                    <a:ext uri="{FF2B5EF4-FFF2-40B4-BE49-F238E27FC236}">
                      <a16:creationId xmlns:a16="http://schemas.microsoft.com/office/drawing/2014/main" id="{96A15C6F-78A8-4054-84BB-A7C126D916D5}"/>
                    </a:ext>
                  </a:extLst>
                </p:cNvPr>
                <p:cNvGrpSpPr/>
                <p:nvPr/>
              </p:nvGrpSpPr>
              <p:grpSpPr>
                <a:xfrm>
                  <a:off x="279988" y="1739657"/>
                  <a:ext cx="11073812" cy="3197292"/>
                  <a:chOff x="-1344081" y="850834"/>
                  <a:chExt cx="11073812" cy="3197292"/>
                </a:xfrm>
              </p:grpSpPr>
              <p:cxnSp>
                <p:nvCxnSpPr>
                  <p:cNvPr id="63" name="Gerade Verbindung mit Pfeil 62">
                    <a:extLst>
                      <a:ext uri="{FF2B5EF4-FFF2-40B4-BE49-F238E27FC236}">
                        <a16:creationId xmlns:a16="http://schemas.microsoft.com/office/drawing/2014/main" id="{74598DAC-B492-42CC-8C01-B5EF0E5C0DA7}"/>
                      </a:ext>
                    </a:extLst>
                  </p:cNvPr>
                  <p:cNvCxnSpPr>
                    <a:cxnSpLocks/>
                    <a:stCxn id="36" idx="0"/>
                    <a:endCxn id="5" idx="3"/>
                  </p:cNvCxnSpPr>
                  <p:nvPr/>
                </p:nvCxnSpPr>
                <p:spPr>
                  <a:xfrm flipH="1" flipV="1">
                    <a:off x="5884258" y="2143128"/>
                    <a:ext cx="1592516" cy="666746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Gerade Verbindung mit Pfeil 59">
                    <a:extLst>
                      <a:ext uri="{FF2B5EF4-FFF2-40B4-BE49-F238E27FC236}">
                        <a16:creationId xmlns:a16="http://schemas.microsoft.com/office/drawing/2014/main" id="{F2AAF96C-56CD-4BC8-8DAA-732F887832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4258" y="2248121"/>
                    <a:ext cx="1283335" cy="552229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" name="Rechteck 3">
                    <a:extLst>
                      <a:ext uri="{FF2B5EF4-FFF2-40B4-BE49-F238E27FC236}">
                        <a16:creationId xmlns:a16="http://schemas.microsoft.com/office/drawing/2014/main" id="{B2D57F91-BA7B-40D6-852E-76D8217B7D4E}"/>
                      </a:ext>
                    </a:extLst>
                  </p:cNvPr>
                  <p:cNvSpPr/>
                  <p:nvPr/>
                </p:nvSpPr>
                <p:spPr>
                  <a:xfrm>
                    <a:off x="1083205" y="2404267"/>
                    <a:ext cx="2057400" cy="61912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Arduino</a:t>
                    </a:r>
                  </a:p>
                </p:txBody>
              </p:sp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A4C43755-A6FB-43B2-9A4C-BA2D6A3B0DFC}"/>
                      </a:ext>
                    </a:extLst>
                  </p:cNvPr>
                  <p:cNvSpPr/>
                  <p:nvPr/>
                </p:nvSpPr>
                <p:spPr>
                  <a:xfrm>
                    <a:off x="3826858" y="1790703"/>
                    <a:ext cx="2057400" cy="70485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Raspberry </a:t>
                    </a:r>
                    <a:r>
                      <a:rPr lang="de-DE" dirty="0" err="1"/>
                      <a:t>pi</a:t>
                    </a:r>
                    <a:endParaRPr lang="de-DE" dirty="0"/>
                  </a:p>
                </p:txBody>
              </p:sp>
              <p:cxnSp>
                <p:nvCxnSpPr>
                  <p:cNvPr id="20" name="Gerade Verbindung mit Pfeil 19">
                    <a:extLst>
                      <a:ext uri="{FF2B5EF4-FFF2-40B4-BE49-F238E27FC236}">
                        <a16:creationId xmlns:a16="http://schemas.microsoft.com/office/drawing/2014/main" id="{2C8DD62C-F501-4390-BF29-D0BB60AAE6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4258" y="2380646"/>
                    <a:ext cx="1033106" cy="429228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Rechteck 35">
                    <a:extLst>
                      <a:ext uri="{FF2B5EF4-FFF2-40B4-BE49-F238E27FC236}">
                        <a16:creationId xmlns:a16="http://schemas.microsoft.com/office/drawing/2014/main" id="{93E2A487-F202-4DD9-8EEA-385298CE8C80}"/>
                      </a:ext>
                    </a:extLst>
                  </p:cNvPr>
                  <p:cNvSpPr/>
                  <p:nvPr/>
                </p:nvSpPr>
                <p:spPr>
                  <a:xfrm>
                    <a:off x="6448074" y="2809874"/>
                    <a:ext cx="2057400" cy="61912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Barcode Scanner</a:t>
                    </a:r>
                    <a:br>
                      <a:rPr lang="de-DE" dirty="0"/>
                    </a:br>
                    <a:r>
                      <a:rPr lang="de-DE" dirty="0"/>
                      <a:t>(USB + </a:t>
                    </a:r>
                    <a:r>
                      <a:rPr lang="de-DE" dirty="0" err="1"/>
                      <a:t>Serialfähig</a:t>
                    </a:r>
                    <a:r>
                      <a:rPr lang="de-DE" dirty="0"/>
                      <a:t>)</a:t>
                    </a:r>
                  </a:p>
                </p:txBody>
              </p:sp>
              <p:sp>
                <p:nvSpPr>
                  <p:cNvPr id="35" name="Rechteck 34">
                    <a:extLst>
                      <a:ext uri="{FF2B5EF4-FFF2-40B4-BE49-F238E27FC236}">
                        <a16:creationId xmlns:a16="http://schemas.microsoft.com/office/drawing/2014/main" id="{2E40E71D-F132-4FE8-B4CC-7918C3356D3B}"/>
                      </a:ext>
                    </a:extLst>
                  </p:cNvPr>
                  <p:cNvSpPr/>
                  <p:nvPr/>
                </p:nvSpPr>
                <p:spPr>
                  <a:xfrm>
                    <a:off x="7672386" y="850834"/>
                    <a:ext cx="2057345" cy="1174887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Powerbank</a:t>
                    </a:r>
                  </a:p>
                </p:txBody>
              </p:sp>
              <p:cxnSp>
                <p:nvCxnSpPr>
                  <p:cNvPr id="26" name="Gerade Verbindung mit Pfeil 25">
                    <a:extLst>
                      <a:ext uri="{FF2B5EF4-FFF2-40B4-BE49-F238E27FC236}">
                        <a16:creationId xmlns:a16="http://schemas.microsoft.com/office/drawing/2014/main" id="{927176B7-1399-45BB-B840-0E094F5D47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143703" y="2025721"/>
                    <a:ext cx="676959" cy="54156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Gerade Verbindung mit Pfeil 28">
                    <a:extLst>
                      <a:ext uri="{FF2B5EF4-FFF2-40B4-BE49-F238E27FC236}">
                        <a16:creationId xmlns:a16="http://schemas.microsoft.com/office/drawing/2014/main" id="{AAE47ED8-EDFD-4A19-87B4-0BAB92652363}"/>
                      </a:ext>
                    </a:extLst>
                  </p:cNvPr>
                  <p:cNvCxnSpPr>
                    <a:cxnSpLocks/>
                    <a:stCxn id="4" idx="3"/>
                    <a:endCxn id="5" idx="1"/>
                  </p:cNvCxnSpPr>
                  <p:nvPr/>
                </p:nvCxnSpPr>
                <p:spPr>
                  <a:xfrm flipV="1">
                    <a:off x="3140605" y="2143128"/>
                    <a:ext cx="686253" cy="570702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Rechteck 31">
                    <a:extLst>
                      <a:ext uri="{FF2B5EF4-FFF2-40B4-BE49-F238E27FC236}">
                        <a16:creationId xmlns:a16="http://schemas.microsoft.com/office/drawing/2014/main" id="{D3215D6D-DE55-4A88-962A-C98E64BD32D9}"/>
                      </a:ext>
                    </a:extLst>
                  </p:cNvPr>
                  <p:cNvSpPr/>
                  <p:nvPr/>
                </p:nvSpPr>
                <p:spPr>
                  <a:xfrm>
                    <a:off x="-1337857" y="2071083"/>
                    <a:ext cx="2057400" cy="61912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LEDs</a:t>
                    </a:r>
                    <a:br>
                      <a:rPr lang="de-DE" dirty="0"/>
                    </a:br>
                    <a:r>
                      <a:rPr lang="de-DE" dirty="0"/>
                      <a:t>(APA102)</a:t>
                    </a:r>
                  </a:p>
                </p:txBody>
              </p:sp>
              <p:sp>
                <p:nvSpPr>
                  <p:cNvPr id="33" name="Rechteck 32">
                    <a:extLst>
                      <a:ext uri="{FF2B5EF4-FFF2-40B4-BE49-F238E27FC236}">
                        <a16:creationId xmlns:a16="http://schemas.microsoft.com/office/drawing/2014/main" id="{0A999403-384D-48A8-996C-E5DF88E59F12}"/>
                      </a:ext>
                    </a:extLst>
                  </p:cNvPr>
                  <p:cNvSpPr/>
                  <p:nvPr/>
                </p:nvSpPr>
                <p:spPr>
                  <a:xfrm>
                    <a:off x="-1344081" y="3429000"/>
                    <a:ext cx="2057400" cy="61912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Infrarot </a:t>
                    </a:r>
                    <a:br>
                      <a:rPr lang="de-DE" dirty="0"/>
                    </a:br>
                    <a:r>
                      <a:rPr lang="de-DE" dirty="0"/>
                      <a:t>Sensoren</a:t>
                    </a:r>
                  </a:p>
                </p:txBody>
              </p:sp>
              <p:cxnSp>
                <p:nvCxnSpPr>
                  <p:cNvPr id="39" name="Gerade Verbindung mit Pfeil 38">
                    <a:extLst>
                      <a:ext uri="{FF2B5EF4-FFF2-40B4-BE49-F238E27FC236}">
                        <a16:creationId xmlns:a16="http://schemas.microsoft.com/office/drawing/2014/main" id="{2C7AF38B-B107-495F-AF0B-9520DA4DEA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13319" y="3022972"/>
                    <a:ext cx="942707" cy="909644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Gerade Verbindung mit Pfeil 42">
                    <a:extLst>
                      <a:ext uri="{FF2B5EF4-FFF2-40B4-BE49-F238E27FC236}">
                        <a16:creationId xmlns:a16="http://schemas.microsoft.com/office/drawing/2014/main" id="{9FE8A1FB-B103-449D-AA10-D8172393DA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19543" y="2996571"/>
                    <a:ext cx="668237" cy="606625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Gerade Verbindung mit Pfeil 51">
                    <a:extLst>
                      <a:ext uri="{FF2B5EF4-FFF2-40B4-BE49-F238E27FC236}">
                        <a16:creationId xmlns:a16="http://schemas.microsoft.com/office/drawing/2014/main" id="{767F5B06-6746-4859-972D-A9F3DE615A71}"/>
                      </a:ext>
                    </a:extLst>
                  </p:cNvPr>
                  <p:cNvCxnSpPr>
                    <a:cxnSpLocks/>
                    <a:stCxn id="4" idx="1"/>
                  </p:cNvCxnSpPr>
                  <p:nvPr/>
                </p:nvCxnSpPr>
                <p:spPr>
                  <a:xfrm flipH="1" flipV="1">
                    <a:off x="719543" y="2495553"/>
                    <a:ext cx="363662" cy="218277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Gerade Verbindung mit Pfeil 56">
                    <a:extLst>
                      <a:ext uri="{FF2B5EF4-FFF2-40B4-BE49-F238E27FC236}">
                        <a16:creationId xmlns:a16="http://schemas.microsoft.com/office/drawing/2014/main" id="{843CE9AA-B39C-41AE-BEAC-BAB35C41D718}"/>
                      </a:ext>
                    </a:extLst>
                  </p:cNvPr>
                  <p:cNvCxnSpPr>
                    <a:cxnSpLocks/>
                    <a:stCxn id="35" idx="1"/>
                  </p:cNvCxnSpPr>
                  <p:nvPr/>
                </p:nvCxnSpPr>
                <p:spPr>
                  <a:xfrm flipH="1">
                    <a:off x="5884258" y="1438278"/>
                    <a:ext cx="1788128" cy="509636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Gerade Verbindung mit Pfeil 69">
                    <a:extLst>
                      <a:ext uri="{FF2B5EF4-FFF2-40B4-BE49-F238E27FC236}">
                        <a16:creationId xmlns:a16="http://schemas.microsoft.com/office/drawing/2014/main" id="{F1BAB722-9C38-46CC-8094-279CC8FCB4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156658" y="2290857"/>
                    <a:ext cx="664004" cy="552849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3" name="Rechteck 72">
                  <a:extLst>
                    <a:ext uri="{FF2B5EF4-FFF2-40B4-BE49-F238E27FC236}">
                      <a16:creationId xmlns:a16="http://schemas.microsoft.com/office/drawing/2014/main" id="{95DA2A5F-13C5-4CCC-A086-887402676B99}"/>
                    </a:ext>
                  </a:extLst>
                </p:cNvPr>
                <p:cNvSpPr/>
                <p:nvPr/>
              </p:nvSpPr>
              <p:spPr>
                <a:xfrm>
                  <a:off x="247102" y="1745327"/>
                  <a:ext cx="2057400" cy="61912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Display</a:t>
                  </a:r>
                </a:p>
              </p:txBody>
            </p:sp>
          </p:grpSp>
          <p:cxnSp>
            <p:nvCxnSpPr>
              <p:cNvPr id="74" name="Gerade Verbindung mit Pfeil 73">
                <a:extLst>
                  <a:ext uri="{FF2B5EF4-FFF2-40B4-BE49-F238E27FC236}">
                    <a16:creationId xmlns:a16="http://schemas.microsoft.com/office/drawing/2014/main" id="{17FECF18-49FD-4147-B9C2-1723F36E42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8450" y="1962195"/>
                <a:ext cx="418824" cy="915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7" name="Gerade Verbindung mit Pfeil 76">
                <a:extLst>
                  <a:ext uri="{FF2B5EF4-FFF2-40B4-BE49-F238E27FC236}">
                    <a16:creationId xmlns:a16="http://schemas.microsoft.com/office/drawing/2014/main" id="{2E34FDDC-89A7-46D6-AF6F-0D19AB5000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4502" y="2123591"/>
                <a:ext cx="40587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0" name="Gerade Verbindung mit Pfeil 79">
                <a:extLst>
                  <a:ext uri="{FF2B5EF4-FFF2-40B4-BE49-F238E27FC236}">
                    <a16:creationId xmlns:a16="http://schemas.microsoft.com/office/drawing/2014/main" id="{01CB4D0C-850A-4678-BC7D-CE43154F5B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91121" y="2213062"/>
                <a:ext cx="908289" cy="42505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6" name="Gerade Verbindung mit Pfeil 85">
                <a:extLst>
                  <a:ext uri="{FF2B5EF4-FFF2-40B4-BE49-F238E27FC236}">
                    <a16:creationId xmlns:a16="http://schemas.microsoft.com/office/drawing/2014/main" id="{16853F87-A0E3-446C-A453-70BD1B178215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>
                <a:off x="4780726" y="2045732"/>
                <a:ext cx="1281377" cy="61934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9" name="Gerade Verbindung mit Pfeil 88">
                <a:extLst>
                  <a:ext uri="{FF2B5EF4-FFF2-40B4-BE49-F238E27FC236}">
                    <a16:creationId xmlns:a16="http://schemas.microsoft.com/office/drawing/2014/main" id="{E6F9E30F-A610-494E-AE04-403D3AF138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91122" y="1928796"/>
                <a:ext cx="1519768" cy="73628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9" name="Gerade Verbindung mit Pfeil 108">
                <a:extLst>
                  <a:ext uri="{FF2B5EF4-FFF2-40B4-BE49-F238E27FC236}">
                    <a16:creationId xmlns:a16="http://schemas.microsoft.com/office/drawing/2014/main" id="{2DDC20C4-A58C-4E79-9D8B-8AB6B2C6365B}"/>
                  </a:ext>
                </a:extLst>
              </p:cNvPr>
              <p:cNvCxnSpPr>
                <a:cxnSpLocks/>
                <a:endCxn id="33" idx="3"/>
              </p:cNvCxnSpPr>
              <p:nvPr/>
            </p:nvCxnSpPr>
            <p:spPr>
              <a:xfrm flipH="1">
                <a:off x="2337388" y="3911795"/>
                <a:ext cx="770142" cy="71559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FE56D7CB-23C0-4264-8153-7149C74D1E57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45" name="Datumsplatzhalter 3">
              <a:extLst>
                <a:ext uri="{FF2B5EF4-FFF2-40B4-BE49-F238E27FC236}">
                  <a16:creationId xmlns:a16="http://schemas.microsoft.com/office/drawing/2014/main" id="{65F512E4-8E9A-433D-BB24-F0452BE2F1ED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24.02.2019</a:t>
              </a:fld>
              <a:endParaRPr lang="de-DE" dirty="0"/>
            </a:p>
          </p:txBody>
        </p:sp>
        <p:sp>
          <p:nvSpPr>
            <p:cNvPr id="46" name="Fußzeilenplatzhalter 4">
              <a:extLst>
                <a:ext uri="{FF2B5EF4-FFF2-40B4-BE49-F238E27FC236}">
                  <a16:creationId xmlns:a16="http://schemas.microsoft.com/office/drawing/2014/main" id="{6D248156-0A8D-42B5-B425-2414B152B260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47" name="Foliennummernplatzhalter 5">
              <a:extLst>
                <a:ext uri="{FF2B5EF4-FFF2-40B4-BE49-F238E27FC236}">
                  <a16:creationId xmlns:a16="http://schemas.microsoft.com/office/drawing/2014/main" id="{C52C04DE-3869-423B-A369-B9B97720CDD9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15</a:t>
              </a:fld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351460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1E2838-A088-4B41-86E5-20F73E0B962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b="1" dirty="0"/>
              <a:t>Systementwurf- und 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1CA6DD-AC2E-41C4-AD12-5B545F5CF9B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404620"/>
            <a:ext cx="10515600" cy="4351338"/>
          </a:xfrm>
        </p:spPr>
        <p:txBody>
          <a:bodyPr/>
          <a:lstStyle/>
          <a:p>
            <a:pPr marL="0" lvl="0" indent="0">
              <a:buNone/>
            </a:pPr>
            <a:r>
              <a:rPr lang="de-DE" dirty="0"/>
              <a:t>Variante 1 [Prototyp]: Mülltonne als Aufsatz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65B12EC-8281-4462-A2B8-59DF4D7BC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993" y="4146254"/>
            <a:ext cx="3537040" cy="198958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6EF9F0F-331F-4C58-AC34-7459B8102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993" y="2046502"/>
            <a:ext cx="3758636" cy="211423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E4148C1-8389-4D33-9086-DF3B3BD647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088" y="4146254"/>
            <a:ext cx="3535311" cy="198861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F253915-EAED-47B5-9477-8A185E5644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914" y="2045528"/>
            <a:ext cx="3586485" cy="2101699"/>
          </a:xfrm>
          <a:prstGeom prst="rect">
            <a:avLst/>
          </a:prstGeom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C13931C-2916-440A-8488-45EB70E12A0E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13" name="Datumsplatzhalter 3">
              <a:extLst>
                <a:ext uri="{FF2B5EF4-FFF2-40B4-BE49-F238E27FC236}">
                  <a16:creationId xmlns:a16="http://schemas.microsoft.com/office/drawing/2014/main" id="{95EA223D-B369-4694-A900-A2A14308FE03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24.02.2019</a:t>
              </a:fld>
              <a:endParaRPr lang="de-DE" dirty="0"/>
            </a:p>
          </p:txBody>
        </p:sp>
        <p:sp>
          <p:nvSpPr>
            <p:cNvPr id="17" name="Fußzeilenplatzhalter 4">
              <a:extLst>
                <a:ext uri="{FF2B5EF4-FFF2-40B4-BE49-F238E27FC236}">
                  <a16:creationId xmlns:a16="http://schemas.microsoft.com/office/drawing/2014/main" id="{CEAA2877-97A9-49B2-92B6-1F4629638344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18" name="Foliennummernplatzhalter 5">
              <a:extLst>
                <a:ext uri="{FF2B5EF4-FFF2-40B4-BE49-F238E27FC236}">
                  <a16:creationId xmlns:a16="http://schemas.microsoft.com/office/drawing/2014/main" id="{18FFCB92-AF38-458B-8656-7705689B4B79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16</a:t>
              </a:fld>
              <a:endParaRPr lang="de-DE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07EC4-23A4-40CA-BEED-075F2222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Technische Zeichnung		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FBF035CD-1E11-4AF5-8B08-DAA33F369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5389" y="934719"/>
            <a:ext cx="7861221" cy="5558156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3E31E37-AC49-4B58-BC82-70001824F0E8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9" name="Datumsplatzhalter 3">
              <a:extLst>
                <a:ext uri="{FF2B5EF4-FFF2-40B4-BE49-F238E27FC236}">
                  <a16:creationId xmlns:a16="http://schemas.microsoft.com/office/drawing/2014/main" id="{5EBCD216-7460-45F3-A954-08CF58C58666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24.02.2019</a:t>
              </a:fld>
              <a:endParaRPr lang="de-DE" dirty="0"/>
            </a:p>
          </p:txBody>
        </p:sp>
        <p:sp>
          <p:nvSpPr>
            <p:cNvPr id="10" name="Fußzeilenplatzhalter 4">
              <a:extLst>
                <a:ext uri="{FF2B5EF4-FFF2-40B4-BE49-F238E27FC236}">
                  <a16:creationId xmlns:a16="http://schemas.microsoft.com/office/drawing/2014/main" id="{A8960E07-E05A-411B-A33E-EFC8731AE396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11" name="Foliennummernplatzhalter 5">
              <a:extLst>
                <a:ext uri="{FF2B5EF4-FFF2-40B4-BE49-F238E27FC236}">
                  <a16:creationId xmlns:a16="http://schemas.microsoft.com/office/drawing/2014/main" id="{6DC019BA-E7D2-4929-96FB-74AC3D14A3B4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17</a:t>
              </a:fld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200755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7ED1E58-07BC-479A-9E60-1884A1164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946423"/>
            <a:ext cx="11820525" cy="5505450"/>
          </a:xfrm>
          <a:prstGeom prst="rect">
            <a:avLst/>
          </a:prstGeom>
        </p:spPr>
      </p:pic>
      <p:sp>
        <p:nvSpPr>
          <p:cNvPr id="3" name="Ellipse 4">
            <a:extLst>
              <a:ext uri="{FF2B5EF4-FFF2-40B4-BE49-F238E27FC236}">
                <a16:creationId xmlns:a16="http://schemas.microsoft.com/office/drawing/2014/main" id="{B31F42DA-4B30-464C-8DF7-695D1F2EBC16}"/>
              </a:ext>
            </a:extLst>
          </p:cNvPr>
          <p:cNvSpPr/>
          <p:nvPr/>
        </p:nvSpPr>
        <p:spPr>
          <a:xfrm>
            <a:off x="2949570" y="4259942"/>
            <a:ext cx="1712689" cy="110308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76177F0-B113-47E9-8944-FDCEC0892303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9" name="Datumsplatzhalter 3">
              <a:extLst>
                <a:ext uri="{FF2B5EF4-FFF2-40B4-BE49-F238E27FC236}">
                  <a16:creationId xmlns:a16="http://schemas.microsoft.com/office/drawing/2014/main" id="{3E205757-F0F4-46FE-B07A-313C23338721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24.02.2019</a:t>
              </a:fld>
              <a:endParaRPr lang="de-DE" dirty="0"/>
            </a:p>
          </p:txBody>
        </p:sp>
        <p:sp>
          <p:nvSpPr>
            <p:cNvPr id="10" name="Fußzeilenplatzhalter 4">
              <a:extLst>
                <a:ext uri="{FF2B5EF4-FFF2-40B4-BE49-F238E27FC236}">
                  <a16:creationId xmlns:a16="http://schemas.microsoft.com/office/drawing/2014/main" id="{2D57ED15-0377-4448-9CDF-23A9C7061C4E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11" name="Foliennummernplatzhalter 5">
              <a:extLst>
                <a:ext uri="{FF2B5EF4-FFF2-40B4-BE49-F238E27FC236}">
                  <a16:creationId xmlns:a16="http://schemas.microsoft.com/office/drawing/2014/main" id="{81423558-39B1-43FF-9204-D51852A6FCA4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18</a:t>
              </a:fld>
              <a:endParaRPr lang="de-DE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AD6B99-74F8-4BA5-A431-8B83E6907E4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Subsystementwurf und -architektur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CB152E-CEF3-4C1C-9E66-9E38FCA2C4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741737"/>
            <a:ext cx="10515600" cy="4459062"/>
          </a:xfrm>
        </p:spPr>
        <p:txBody>
          <a:bodyPr/>
          <a:lstStyle/>
          <a:p>
            <a:pPr lvl="0"/>
            <a:r>
              <a:rPr lang="de-DE"/>
              <a:t>Welche Domänen werden berücksichtigt?</a:t>
            </a:r>
          </a:p>
          <a:p>
            <a:pPr lvl="1"/>
            <a:r>
              <a:rPr lang="de-DE"/>
              <a:t>Software </a:t>
            </a:r>
          </a:p>
          <a:p>
            <a:pPr lvl="2"/>
            <a:r>
              <a:rPr lang="de-DE"/>
              <a:t>Steuerung der LEDs</a:t>
            </a:r>
          </a:p>
          <a:p>
            <a:pPr lvl="2"/>
            <a:r>
              <a:rPr lang="de-DE"/>
              <a:t>Empfangen und Verarbeiten der Daten von Scanner und Sensoren</a:t>
            </a:r>
          </a:p>
          <a:p>
            <a:pPr lvl="2"/>
            <a:r>
              <a:rPr lang="de-DE"/>
              <a:t>Datenbank</a:t>
            </a:r>
          </a:p>
          <a:p>
            <a:pPr lvl="1"/>
            <a:r>
              <a:rPr lang="de-DE"/>
              <a:t>Elektronik</a:t>
            </a:r>
          </a:p>
          <a:p>
            <a:pPr lvl="2"/>
            <a:r>
              <a:rPr lang="de-DE"/>
              <a:t>LEDs</a:t>
            </a:r>
          </a:p>
          <a:p>
            <a:pPr lvl="2"/>
            <a:r>
              <a:rPr lang="de-DE"/>
              <a:t>Raspberry-Pi &amp; ActivityBot</a:t>
            </a:r>
          </a:p>
          <a:p>
            <a:pPr lvl="2"/>
            <a:r>
              <a:rPr lang="de-DE"/>
              <a:t>Barcodescanner</a:t>
            </a:r>
          </a:p>
          <a:p>
            <a:pPr lvl="1"/>
            <a:r>
              <a:rPr lang="de-DE"/>
              <a:t>Services</a:t>
            </a:r>
          </a:p>
          <a:p>
            <a:pPr lvl="2"/>
            <a:r>
              <a:rPr lang="de-DE"/>
              <a:t>Müllabfuhr</a:t>
            </a:r>
          </a:p>
          <a:p>
            <a:pPr lvl="2"/>
            <a:r>
              <a:rPr lang="de-DE"/>
              <a:t>Belohnungssystem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C8CF8CC5-FA5A-4738-8B2D-23F6AB90EE5E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8" name="Datumsplatzhalter 3">
              <a:extLst>
                <a:ext uri="{FF2B5EF4-FFF2-40B4-BE49-F238E27FC236}">
                  <a16:creationId xmlns:a16="http://schemas.microsoft.com/office/drawing/2014/main" id="{AD8EAB5C-3E2B-4893-B462-1228BFD3B41A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24.02.2019</a:t>
              </a:fld>
              <a:endParaRPr lang="de-DE" dirty="0"/>
            </a:p>
          </p:txBody>
        </p:sp>
        <p:sp>
          <p:nvSpPr>
            <p:cNvPr id="9" name="Fußzeilenplatzhalter 4">
              <a:extLst>
                <a:ext uri="{FF2B5EF4-FFF2-40B4-BE49-F238E27FC236}">
                  <a16:creationId xmlns:a16="http://schemas.microsoft.com/office/drawing/2014/main" id="{6D350FF1-169D-4185-B4B4-A15FA373F0EE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10" name="Foliennummernplatzhalter 5">
              <a:extLst>
                <a:ext uri="{FF2B5EF4-FFF2-40B4-BE49-F238E27FC236}">
                  <a16:creationId xmlns:a16="http://schemas.microsoft.com/office/drawing/2014/main" id="{18C3D541-5864-4E49-BB4D-203449164713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19</a:t>
              </a:fld>
              <a:endParaRPr lang="de-DE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492585-22F3-4F1A-9EB9-103B2E28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3ED297-14D9-4EF2-8CF1-F9E75F1FB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835150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sz="3200" dirty="0"/>
              <a:t>Motivation für das Projekt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3200" dirty="0"/>
              <a:t>Vorführung mit Prototyp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3200" dirty="0"/>
              <a:t>Dokumentation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de-DE" sz="2800" dirty="0"/>
              <a:t>Anforderungsermittlung</a:t>
            </a:r>
          </a:p>
          <a:p>
            <a:pPr marL="971550" lvl="1" indent="-514350">
              <a:buFont typeface="+mj-lt"/>
              <a:buAutoNum type="alphaLcPeriod"/>
            </a:pPr>
            <a:r>
              <a:rPr lang="de-DE" sz="2800" dirty="0"/>
              <a:t>Systementwurf &amp; -architektur</a:t>
            </a:r>
          </a:p>
          <a:p>
            <a:pPr marL="971550" lvl="1" indent="-514350">
              <a:buFont typeface="+mj-lt"/>
              <a:buAutoNum type="alphaLcPeriod"/>
            </a:pPr>
            <a:r>
              <a:rPr lang="de-DE" sz="2800" dirty="0"/>
              <a:t>Systemintegration &amp; - </a:t>
            </a:r>
            <a:r>
              <a:rPr lang="de-DE" sz="2800" dirty="0" err="1"/>
              <a:t>test</a:t>
            </a:r>
            <a:endParaRPr lang="de-DE" sz="2800" dirty="0"/>
          </a:p>
          <a:p>
            <a:pPr marL="971550" lvl="1" indent="-514350">
              <a:buFont typeface="+mj-lt"/>
              <a:buAutoNum type="alphaLcPeriod"/>
            </a:pPr>
            <a:r>
              <a:rPr lang="de-DE" sz="2800" dirty="0"/>
              <a:t>Systemvalidierung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971550" lvl="1" indent="-514350">
              <a:buFont typeface="+mj-lt"/>
              <a:buAutoNum type="alphaLcPeriod"/>
            </a:pPr>
            <a:endParaRPr lang="de-DE" dirty="0"/>
          </a:p>
          <a:p>
            <a:pPr marL="971550" lvl="1" indent="-514350">
              <a:buFont typeface="+mj-lt"/>
              <a:buAutoNum type="alphaLcPeriod"/>
            </a:pPr>
            <a:endParaRPr lang="de-DE" dirty="0"/>
          </a:p>
          <a:p>
            <a:pPr marL="971550" lvl="1" indent="-514350">
              <a:buFont typeface="+mj-lt"/>
              <a:buAutoNum type="alphaLcPeriod"/>
            </a:pPr>
            <a:endParaRPr lang="de-DE" dirty="0"/>
          </a:p>
          <a:p>
            <a:pPr marL="971550" lvl="1" indent="-514350">
              <a:buFont typeface="+mj-lt"/>
              <a:buAutoNum type="alphaL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7390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E3B6B-6566-48E4-A39E-8C9834216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13359" y="139199"/>
            <a:ext cx="5933034" cy="619126"/>
          </a:xfrm>
        </p:spPr>
        <p:txBody>
          <a:bodyPr>
            <a:normAutofit fontScale="90000"/>
          </a:bodyPr>
          <a:lstStyle/>
          <a:p>
            <a:br>
              <a:rPr lang="de-DE" sz="2800" b="1" strike="sngStrike" dirty="0"/>
            </a:br>
            <a:r>
              <a:rPr lang="de-DE" sz="2800" b="1" dirty="0"/>
              <a:t>Ablaufdiagramm 	</a:t>
            </a:r>
          </a:p>
        </p:txBody>
      </p: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812B328-AEC9-4CDE-814E-C31844D3DE31}"/>
              </a:ext>
            </a:extLst>
          </p:cNvPr>
          <p:cNvGrpSpPr/>
          <p:nvPr/>
        </p:nvGrpSpPr>
        <p:grpSpPr>
          <a:xfrm>
            <a:off x="9982200" y="4973794"/>
            <a:ext cx="1923814" cy="937617"/>
            <a:chOff x="9487136" y="5507593"/>
            <a:chExt cx="1923814" cy="937617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0F88EB59-8188-4749-9647-EE7B190FCBAC}"/>
                </a:ext>
              </a:extLst>
            </p:cNvPr>
            <p:cNvGrpSpPr/>
            <p:nvPr/>
          </p:nvGrpSpPr>
          <p:grpSpPr>
            <a:xfrm>
              <a:off x="9487136" y="5507593"/>
              <a:ext cx="1923814" cy="378857"/>
              <a:chOff x="9487136" y="5507593"/>
              <a:chExt cx="1923814" cy="378857"/>
            </a:xfrm>
          </p:grpSpPr>
          <p:cxnSp>
            <p:nvCxnSpPr>
              <p:cNvPr id="8" name="Gerade Verbindung mit Pfeil 7">
                <a:extLst>
                  <a:ext uri="{FF2B5EF4-FFF2-40B4-BE49-F238E27FC236}">
                    <a16:creationId xmlns:a16="http://schemas.microsoft.com/office/drawing/2014/main" id="{5980EF92-D304-4D22-8456-37E7AE0203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7136" y="5876925"/>
                <a:ext cx="1923814" cy="952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5A188397-5B16-4B7B-9E5E-FDB215859B72}"/>
                  </a:ext>
                </a:extLst>
              </p:cNvPr>
              <p:cNvSpPr txBox="1"/>
              <p:nvPr/>
            </p:nvSpPr>
            <p:spPr>
              <a:xfrm>
                <a:off x="9487136" y="5507593"/>
                <a:ext cx="1809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Informationsfluss</a:t>
                </a:r>
              </a:p>
            </p:txBody>
          </p:sp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FF7D6D-D9E6-4496-AFE4-B9C8E4E5940A}"/>
                </a:ext>
              </a:extLst>
            </p:cNvPr>
            <p:cNvGrpSpPr/>
            <p:nvPr/>
          </p:nvGrpSpPr>
          <p:grpSpPr>
            <a:xfrm>
              <a:off x="9487136" y="6066353"/>
              <a:ext cx="1923814" cy="378857"/>
              <a:chOff x="9487136" y="5507593"/>
              <a:chExt cx="1923814" cy="378857"/>
            </a:xfrm>
          </p:grpSpPr>
          <p:cxnSp>
            <p:nvCxnSpPr>
              <p:cNvPr id="14" name="Gerade Verbindung mit Pfeil 13">
                <a:extLst>
                  <a:ext uri="{FF2B5EF4-FFF2-40B4-BE49-F238E27FC236}">
                    <a16:creationId xmlns:a16="http://schemas.microsoft.com/office/drawing/2014/main" id="{C8459A53-4893-4F7E-BB6B-8261D6BFCA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7136" y="5876925"/>
                <a:ext cx="1923814" cy="952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49E6B116-1E7F-4C2F-BFF4-9F220DD48D38}"/>
                  </a:ext>
                </a:extLst>
              </p:cNvPr>
              <p:cNvSpPr txBox="1"/>
              <p:nvPr/>
            </p:nvSpPr>
            <p:spPr>
              <a:xfrm>
                <a:off x="9487136" y="5507593"/>
                <a:ext cx="794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Aktion</a:t>
                </a:r>
              </a:p>
            </p:txBody>
          </p:sp>
        </p:grp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F0C98263-CC7F-4AE0-AEFC-F6762C6413BA}"/>
              </a:ext>
            </a:extLst>
          </p:cNvPr>
          <p:cNvGrpSpPr/>
          <p:nvPr/>
        </p:nvGrpSpPr>
        <p:grpSpPr>
          <a:xfrm>
            <a:off x="704921" y="1189112"/>
            <a:ext cx="8943904" cy="4776242"/>
            <a:chOff x="704821" y="1095375"/>
            <a:chExt cx="8991604" cy="5091112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B2D57F91-BA7B-40D6-852E-76D8217B7D4E}"/>
                </a:ext>
              </a:extLst>
            </p:cNvPr>
            <p:cNvSpPr/>
            <p:nvPr/>
          </p:nvSpPr>
          <p:spPr>
            <a:xfrm>
              <a:off x="800100" y="1152525"/>
              <a:ext cx="2057400" cy="6191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Barcode scannen</a:t>
              </a: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A4C43755-A6FB-43B2-9A4C-BA2D6A3B0DFC}"/>
                </a:ext>
              </a:extLst>
            </p:cNvPr>
            <p:cNvSpPr/>
            <p:nvPr/>
          </p:nvSpPr>
          <p:spPr>
            <a:xfrm>
              <a:off x="4171932" y="1095375"/>
              <a:ext cx="2057400" cy="704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Abgleich mit Datenbank</a:t>
              </a:r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AE568B5D-67D0-430D-A336-F4CED250F1FA}"/>
                </a:ext>
              </a:extLst>
            </p:cNvPr>
            <p:cNvCxnSpPr>
              <a:cxnSpLocks/>
              <a:stCxn id="24" idx="2"/>
              <a:endCxn id="26" idx="0"/>
            </p:cNvCxnSpPr>
            <p:nvPr/>
          </p:nvCxnSpPr>
          <p:spPr>
            <a:xfrm flipH="1">
              <a:off x="1733521" y="4126705"/>
              <a:ext cx="15" cy="41672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2C8DD62C-F501-4390-BF29-D0BB60AAE6B8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2857500" y="1447800"/>
              <a:ext cx="1314432" cy="142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ED20B2D5-8070-4C57-91FF-CEDBD76A3FB7}"/>
                </a:ext>
              </a:extLst>
            </p:cNvPr>
            <p:cNvSpPr/>
            <p:nvPr/>
          </p:nvSpPr>
          <p:spPr>
            <a:xfrm>
              <a:off x="704850" y="3157538"/>
              <a:ext cx="2057371" cy="9691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Barcode in Datenbank vorhanden</a:t>
              </a:r>
            </a:p>
          </p:txBody>
        </p: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90F64D8B-9BCC-46E7-B641-A89E6BC57043}"/>
                </a:ext>
              </a:extLst>
            </p:cNvPr>
            <p:cNvCxnSpPr>
              <a:cxnSpLocks/>
              <a:stCxn id="5" idx="2"/>
              <a:endCxn id="24" idx="0"/>
            </p:cNvCxnSpPr>
            <p:nvPr/>
          </p:nvCxnSpPr>
          <p:spPr>
            <a:xfrm flipH="1">
              <a:off x="1733536" y="1800225"/>
              <a:ext cx="3467096" cy="13573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E4B4EB7E-E56F-4423-B0B7-1D7319B2D5B5}"/>
                </a:ext>
              </a:extLst>
            </p:cNvPr>
            <p:cNvSpPr/>
            <p:nvPr/>
          </p:nvSpPr>
          <p:spPr>
            <a:xfrm>
              <a:off x="4171940" y="3157538"/>
              <a:ext cx="2057383" cy="8572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Barcode entspricht Kunde in Datenbank</a:t>
              </a:r>
            </a:p>
          </p:txBody>
        </p: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9CA71948-240B-4CDA-9135-4CD5680B631D}"/>
                </a:ext>
              </a:extLst>
            </p:cNvPr>
            <p:cNvCxnSpPr>
              <a:cxnSpLocks/>
              <a:stCxn id="5" idx="2"/>
              <a:endCxn id="38" idx="0"/>
            </p:cNvCxnSpPr>
            <p:nvPr/>
          </p:nvCxnSpPr>
          <p:spPr>
            <a:xfrm>
              <a:off x="5200632" y="1800225"/>
              <a:ext cx="0" cy="13573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FD5C4D8A-4753-4B35-B84C-E8E9EFF7A899}"/>
                </a:ext>
              </a:extLst>
            </p:cNvPr>
            <p:cNvSpPr/>
            <p:nvPr/>
          </p:nvSpPr>
          <p:spPr>
            <a:xfrm>
              <a:off x="4171949" y="5251261"/>
              <a:ext cx="2057383" cy="933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Bonuspunkte werden gutgeschrieben</a:t>
              </a:r>
            </a:p>
          </p:txBody>
        </p: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6F59F326-8628-43ED-9904-631208965C74}"/>
                </a:ext>
              </a:extLst>
            </p:cNvPr>
            <p:cNvCxnSpPr>
              <a:cxnSpLocks/>
              <a:stCxn id="38" idx="2"/>
              <a:endCxn id="45" idx="0"/>
            </p:cNvCxnSpPr>
            <p:nvPr/>
          </p:nvCxnSpPr>
          <p:spPr>
            <a:xfrm>
              <a:off x="5200632" y="4014787"/>
              <a:ext cx="9" cy="12364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1373E00A-6BF1-4090-84AB-077112ACE1C9}"/>
                </a:ext>
              </a:extLst>
            </p:cNvPr>
            <p:cNvSpPr/>
            <p:nvPr/>
          </p:nvSpPr>
          <p:spPr>
            <a:xfrm>
              <a:off x="7639042" y="3157538"/>
              <a:ext cx="2057383" cy="8572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Barcode nicht in Datenbank / nicht entsorgbar </a:t>
              </a:r>
            </a:p>
          </p:txBody>
        </p: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67B05923-F372-4313-90AD-6B5E1A2DF81A}"/>
                </a:ext>
              </a:extLst>
            </p:cNvPr>
            <p:cNvCxnSpPr>
              <a:cxnSpLocks/>
              <a:stCxn id="5" idx="2"/>
              <a:endCxn id="74" idx="0"/>
            </p:cNvCxnSpPr>
            <p:nvPr/>
          </p:nvCxnSpPr>
          <p:spPr>
            <a:xfrm>
              <a:off x="5200632" y="1800225"/>
              <a:ext cx="3467102" cy="13573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Gerade Verbindung mit Pfeil 77">
              <a:extLst>
                <a:ext uri="{FF2B5EF4-FFF2-40B4-BE49-F238E27FC236}">
                  <a16:creationId xmlns:a16="http://schemas.microsoft.com/office/drawing/2014/main" id="{91A976A2-157B-4F4A-BD82-E6AC07551166}"/>
                </a:ext>
              </a:extLst>
            </p:cNvPr>
            <p:cNvCxnSpPr>
              <a:cxnSpLocks/>
              <a:stCxn id="74" idx="2"/>
              <a:endCxn id="82" idx="0"/>
            </p:cNvCxnSpPr>
            <p:nvPr/>
          </p:nvCxnSpPr>
          <p:spPr>
            <a:xfrm>
              <a:off x="8667734" y="4014787"/>
              <a:ext cx="0" cy="11477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D6C6F6BE-45EF-4500-8C6B-50A7BA7F9AE0}"/>
                </a:ext>
              </a:extLst>
            </p:cNvPr>
            <p:cNvSpPr/>
            <p:nvPr/>
          </p:nvSpPr>
          <p:spPr>
            <a:xfrm>
              <a:off x="7639042" y="5162550"/>
              <a:ext cx="2057383" cy="933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Passende Meldung für Nutzer</a:t>
              </a: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3F0BA03F-E646-443C-B57B-AFF536B5092E}"/>
                </a:ext>
              </a:extLst>
            </p:cNvPr>
            <p:cNvSpPr/>
            <p:nvPr/>
          </p:nvSpPr>
          <p:spPr>
            <a:xfrm>
              <a:off x="704821" y="4543425"/>
              <a:ext cx="2057400" cy="6191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Passende LED leuchtet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93E2A487-F202-4DD9-8EEA-385298CE8C80}"/>
                </a:ext>
              </a:extLst>
            </p:cNvPr>
            <p:cNvSpPr/>
            <p:nvPr/>
          </p:nvSpPr>
          <p:spPr>
            <a:xfrm>
              <a:off x="704821" y="5567361"/>
              <a:ext cx="2057400" cy="6191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Bonuspunkte werden gesammelt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27F0DFFE-1BBA-468A-8F6C-AC6F34F95FD2}"/>
                </a:ext>
              </a:extLst>
            </p:cNvPr>
            <p:cNvCxnSpPr>
              <a:cxnSpLocks/>
              <a:stCxn id="26" idx="2"/>
              <a:endCxn id="36" idx="0"/>
            </p:cNvCxnSpPr>
            <p:nvPr/>
          </p:nvCxnSpPr>
          <p:spPr>
            <a:xfrm>
              <a:off x="1733521" y="5162551"/>
              <a:ext cx="0" cy="40481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9" name="Textfeld 68">
            <a:extLst>
              <a:ext uri="{FF2B5EF4-FFF2-40B4-BE49-F238E27FC236}">
                <a16:creationId xmlns:a16="http://schemas.microsoft.com/office/drawing/2014/main" id="{796BB4B2-8C2B-4F81-B153-42E34ADB359E}"/>
              </a:ext>
            </a:extLst>
          </p:cNvPr>
          <p:cNvSpPr txBox="1"/>
          <p:nvPr/>
        </p:nvSpPr>
        <p:spPr>
          <a:xfrm>
            <a:off x="744373" y="692591"/>
            <a:ext cx="2157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00B050"/>
                </a:solidFill>
              </a:rPr>
              <a:t>Standard Use Case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58EEEE57-41FA-49E9-811E-887A1FF59613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33" name="Datumsplatzhalter 3">
              <a:extLst>
                <a:ext uri="{FF2B5EF4-FFF2-40B4-BE49-F238E27FC236}">
                  <a16:creationId xmlns:a16="http://schemas.microsoft.com/office/drawing/2014/main" id="{FB3C5CCF-5F19-493C-B022-53C738B621AE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24.02.2019</a:t>
              </a:fld>
              <a:endParaRPr lang="de-DE" dirty="0"/>
            </a:p>
          </p:txBody>
        </p:sp>
        <p:sp>
          <p:nvSpPr>
            <p:cNvPr id="34" name="Fußzeilenplatzhalter 4">
              <a:extLst>
                <a:ext uri="{FF2B5EF4-FFF2-40B4-BE49-F238E27FC236}">
                  <a16:creationId xmlns:a16="http://schemas.microsoft.com/office/drawing/2014/main" id="{B814DD5A-BB63-4BB1-A6CE-794909611B9D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35" name="Foliennummernplatzhalter 5">
              <a:extLst>
                <a:ext uri="{FF2B5EF4-FFF2-40B4-BE49-F238E27FC236}">
                  <a16:creationId xmlns:a16="http://schemas.microsoft.com/office/drawing/2014/main" id="{97DB887C-06A2-4772-97CF-AC5D13DEE7BC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20</a:t>
              </a:fld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57324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E3B6B-6566-48E4-A39E-8C9834216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82125" y="100011"/>
            <a:ext cx="4739780" cy="619126"/>
          </a:xfrm>
        </p:spPr>
        <p:txBody>
          <a:bodyPr>
            <a:normAutofit/>
          </a:bodyPr>
          <a:lstStyle/>
          <a:p>
            <a:r>
              <a:rPr lang="de-DE" sz="2800" b="1" dirty="0"/>
              <a:t>Ablaufdiagramm</a:t>
            </a:r>
          </a:p>
        </p:txBody>
      </p: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812B328-AEC9-4CDE-814E-C31844D3DE31}"/>
              </a:ext>
            </a:extLst>
          </p:cNvPr>
          <p:cNvGrpSpPr/>
          <p:nvPr/>
        </p:nvGrpSpPr>
        <p:grpSpPr>
          <a:xfrm>
            <a:off x="757589" y="5251924"/>
            <a:ext cx="1923814" cy="937617"/>
            <a:chOff x="9487136" y="5507593"/>
            <a:chExt cx="1923814" cy="937617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0F88EB59-8188-4749-9647-EE7B190FCBAC}"/>
                </a:ext>
              </a:extLst>
            </p:cNvPr>
            <p:cNvGrpSpPr/>
            <p:nvPr/>
          </p:nvGrpSpPr>
          <p:grpSpPr>
            <a:xfrm>
              <a:off x="9487136" y="5507593"/>
              <a:ext cx="1923814" cy="378857"/>
              <a:chOff x="9487136" y="5507593"/>
              <a:chExt cx="1923814" cy="378857"/>
            </a:xfrm>
          </p:grpSpPr>
          <p:cxnSp>
            <p:nvCxnSpPr>
              <p:cNvPr id="8" name="Gerade Verbindung mit Pfeil 7">
                <a:extLst>
                  <a:ext uri="{FF2B5EF4-FFF2-40B4-BE49-F238E27FC236}">
                    <a16:creationId xmlns:a16="http://schemas.microsoft.com/office/drawing/2014/main" id="{5980EF92-D304-4D22-8456-37E7AE0203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7136" y="5876925"/>
                <a:ext cx="1923814" cy="952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5A188397-5B16-4B7B-9E5E-FDB215859B72}"/>
                  </a:ext>
                </a:extLst>
              </p:cNvPr>
              <p:cNvSpPr txBox="1"/>
              <p:nvPr/>
            </p:nvSpPr>
            <p:spPr>
              <a:xfrm>
                <a:off x="9487136" y="5507593"/>
                <a:ext cx="1809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Informationsfluss</a:t>
                </a:r>
              </a:p>
            </p:txBody>
          </p:sp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FF7D6D-D9E6-4496-AFE4-B9C8E4E5940A}"/>
                </a:ext>
              </a:extLst>
            </p:cNvPr>
            <p:cNvGrpSpPr/>
            <p:nvPr/>
          </p:nvGrpSpPr>
          <p:grpSpPr>
            <a:xfrm>
              <a:off x="9487136" y="6066353"/>
              <a:ext cx="1923814" cy="378857"/>
              <a:chOff x="9487136" y="5507593"/>
              <a:chExt cx="1923814" cy="378857"/>
            </a:xfrm>
          </p:grpSpPr>
          <p:cxnSp>
            <p:nvCxnSpPr>
              <p:cNvPr id="14" name="Gerade Verbindung mit Pfeil 13">
                <a:extLst>
                  <a:ext uri="{FF2B5EF4-FFF2-40B4-BE49-F238E27FC236}">
                    <a16:creationId xmlns:a16="http://schemas.microsoft.com/office/drawing/2014/main" id="{C8459A53-4893-4F7E-BB6B-8261D6BFCA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7136" y="5876925"/>
                <a:ext cx="1923814" cy="952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49E6B116-1E7F-4C2F-BFF4-9F220DD48D38}"/>
                  </a:ext>
                </a:extLst>
              </p:cNvPr>
              <p:cNvSpPr txBox="1"/>
              <p:nvPr/>
            </p:nvSpPr>
            <p:spPr>
              <a:xfrm>
                <a:off x="9487136" y="5507593"/>
                <a:ext cx="794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Aktion</a:t>
                </a:r>
              </a:p>
            </p:txBody>
          </p:sp>
        </p:grpSp>
      </p:grpSp>
      <p:sp>
        <p:nvSpPr>
          <p:cNvPr id="69" name="Textfeld 68">
            <a:extLst>
              <a:ext uri="{FF2B5EF4-FFF2-40B4-BE49-F238E27FC236}">
                <a16:creationId xmlns:a16="http://schemas.microsoft.com/office/drawing/2014/main" id="{796BB4B2-8C2B-4F81-B153-42E34ADB359E}"/>
              </a:ext>
            </a:extLst>
          </p:cNvPr>
          <p:cNvSpPr txBox="1"/>
          <p:nvPr/>
        </p:nvSpPr>
        <p:spPr>
          <a:xfrm>
            <a:off x="757589" y="661553"/>
            <a:ext cx="2224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00B050"/>
                </a:solidFill>
              </a:rPr>
              <a:t>Sensorik Müllstand</a:t>
            </a:r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43B833C0-2E6D-4A99-8135-1FFBA1CFF081}"/>
              </a:ext>
            </a:extLst>
          </p:cNvPr>
          <p:cNvGrpSpPr/>
          <p:nvPr/>
        </p:nvGrpSpPr>
        <p:grpSpPr>
          <a:xfrm>
            <a:off x="1443056" y="1092611"/>
            <a:ext cx="8929669" cy="4938223"/>
            <a:chOff x="800117" y="850834"/>
            <a:chExt cx="8929669" cy="493822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A4C43755-A6FB-43B2-9A4C-BA2D6A3B0DFC}"/>
                </a:ext>
              </a:extLst>
            </p:cNvPr>
            <p:cNvSpPr/>
            <p:nvPr/>
          </p:nvSpPr>
          <p:spPr>
            <a:xfrm>
              <a:off x="4171932" y="1095375"/>
              <a:ext cx="2057400" cy="704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Müllbehälter voll</a:t>
              </a:r>
            </a:p>
          </p:txBody>
        </p:sp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FFAAC7FC-E271-4F4B-A2FD-BFC71D4A7F71}"/>
                </a:ext>
              </a:extLst>
            </p:cNvPr>
            <p:cNvGrpSpPr/>
            <p:nvPr/>
          </p:nvGrpSpPr>
          <p:grpSpPr>
            <a:xfrm>
              <a:off x="800117" y="850834"/>
              <a:ext cx="8929669" cy="4938223"/>
              <a:chOff x="800117" y="850834"/>
              <a:chExt cx="8929669" cy="4938223"/>
            </a:xfrm>
          </p:grpSpPr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E4B4EB7E-E56F-4423-B0B7-1D7319B2D5B5}"/>
                  </a:ext>
                </a:extLst>
              </p:cNvPr>
              <p:cNvSpPr/>
              <p:nvPr/>
            </p:nvSpPr>
            <p:spPr>
              <a:xfrm>
                <a:off x="800117" y="3109910"/>
                <a:ext cx="2057383" cy="8572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Sensor für Müllstand</a:t>
                </a:r>
              </a:p>
            </p:txBody>
          </p:sp>
          <p:cxnSp>
            <p:nvCxnSpPr>
              <p:cNvPr id="42" name="Gerade Verbindung mit Pfeil 41">
                <a:extLst>
                  <a:ext uri="{FF2B5EF4-FFF2-40B4-BE49-F238E27FC236}">
                    <a16:creationId xmlns:a16="http://schemas.microsoft.com/office/drawing/2014/main" id="{9CA71948-240B-4CDA-9135-4CD5680B631D}"/>
                  </a:ext>
                </a:extLst>
              </p:cNvPr>
              <p:cNvCxnSpPr>
                <a:cxnSpLocks/>
                <a:stCxn id="38" idx="0"/>
                <a:endCxn id="5" idx="2"/>
              </p:cNvCxnSpPr>
              <p:nvPr/>
            </p:nvCxnSpPr>
            <p:spPr>
              <a:xfrm flipV="1">
                <a:off x="1828809" y="1800225"/>
                <a:ext cx="3371823" cy="130968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FD5C4D8A-4753-4B35-B84C-E8E9EFF7A899}"/>
                  </a:ext>
                </a:extLst>
              </p:cNvPr>
              <p:cNvSpPr/>
              <p:nvPr/>
            </p:nvSpPr>
            <p:spPr>
              <a:xfrm>
                <a:off x="4171932" y="4855608"/>
                <a:ext cx="2057383" cy="933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Müllbehälter nicht voll</a:t>
                </a:r>
              </a:p>
            </p:txBody>
          </p:sp>
          <p:cxnSp>
            <p:nvCxnSpPr>
              <p:cNvPr id="46" name="Gerade Verbindung mit Pfeil 45">
                <a:extLst>
                  <a:ext uri="{FF2B5EF4-FFF2-40B4-BE49-F238E27FC236}">
                    <a16:creationId xmlns:a16="http://schemas.microsoft.com/office/drawing/2014/main" id="{6F59F326-8628-43ED-9904-631208965C74}"/>
                  </a:ext>
                </a:extLst>
              </p:cNvPr>
              <p:cNvCxnSpPr>
                <a:cxnSpLocks/>
                <a:stCxn id="38" idx="2"/>
                <a:endCxn id="45" idx="1"/>
              </p:cNvCxnSpPr>
              <p:nvPr/>
            </p:nvCxnSpPr>
            <p:spPr>
              <a:xfrm>
                <a:off x="1828809" y="3967159"/>
                <a:ext cx="2343123" cy="135517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93E2A487-F202-4DD9-8EEA-385298CE8C80}"/>
                  </a:ext>
                </a:extLst>
              </p:cNvPr>
              <p:cNvSpPr/>
              <p:nvPr/>
            </p:nvSpPr>
            <p:spPr>
              <a:xfrm>
                <a:off x="7672386" y="5010147"/>
                <a:ext cx="2057400" cy="6191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Barcode scannen möglich</a:t>
                </a:r>
              </a:p>
            </p:txBody>
          </p:sp>
          <p:cxnSp>
            <p:nvCxnSpPr>
              <p:cNvPr id="34" name="Gerade Verbindung mit Pfeil 33">
                <a:extLst>
                  <a:ext uri="{FF2B5EF4-FFF2-40B4-BE49-F238E27FC236}">
                    <a16:creationId xmlns:a16="http://schemas.microsoft.com/office/drawing/2014/main" id="{CDA51429-F23C-474C-98DA-3DEE92772F6E}"/>
                  </a:ext>
                </a:extLst>
              </p:cNvPr>
              <p:cNvCxnSpPr>
                <a:cxnSpLocks/>
                <a:stCxn id="5" idx="3"/>
                <a:endCxn id="35" idx="1"/>
              </p:cNvCxnSpPr>
              <p:nvPr/>
            </p:nvCxnSpPr>
            <p:spPr>
              <a:xfrm flipV="1">
                <a:off x="6229332" y="1438278"/>
                <a:ext cx="1443054" cy="952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2E40E71D-F132-4FE8-B4CC-7918C3356D3B}"/>
                  </a:ext>
                </a:extLst>
              </p:cNvPr>
              <p:cNvSpPr/>
              <p:nvPr/>
            </p:nvSpPr>
            <p:spPr>
              <a:xfrm>
                <a:off x="7672386" y="850834"/>
                <a:ext cx="2057345" cy="11748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Passende Meldung für Nutzer</a:t>
                </a:r>
              </a:p>
            </p:txBody>
          </p:sp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53EAFD4A-DD77-456A-B97D-457B3FE54AF1}"/>
                  </a:ext>
                </a:extLst>
              </p:cNvPr>
              <p:cNvCxnSpPr>
                <a:cxnSpLocks/>
                <a:stCxn id="45" idx="3"/>
                <a:endCxn id="36" idx="1"/>
              </p:cNvCxnSpPr>
              <p:nvPr/>
            </p:nvCxnSpPr>
            <p:spPr>
              <a:xfrm flipV="1">
                <a:off x="6229315" y="5319710"/>
                <a:ext cx="1443071" cy="262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8DDCB669-6332-4A67-8FBE-BF7F5C559082}"/>
                  </a:ext>
                </a:extLst>
              </p:cNvPr>
              <p:cNvSpPr/>
              <p:nvPr/>
            </p:nvSpPr>
            <p:spPr>
              <a:xfrm>
                <a:off x="4171932" y="3186111"/>
                <a:ext cx="2057400" cy="704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Müll fast voll</a:t>
                </a:r>
              </a:p>
            </p:txBody>
          </p:sp>
          <p:cxnSp>
            <p:nvCxnSpPr>
              <p:cNvPr id="48" name="Gerade Verbindung mit Pfeil 47">
                <a:extLst>
                  <a:ext uri="{FF2B5EF4-FFF2-40B4-BE49-F238E27FC236}">
                    <a16:creationId xmlns:a16="http://schemas.microsoft.com/office/drawing/2014/main" id="{AF1DB9CA-C8C6-44A4-82B3-31A18BB338D9}"/>
                  </a:ext>
                </a:extLst>
              </p:cNvPr>
              <p:cNvCxnSpPr>
                <a:cxnSpLocks/>
                <a:stCxn id="38" idx="3"/>
                <a:endCxn id="47" idx="1"/>
              </p:cNvCxnSpPr>
              <p:nvPr/>
            </p:nvCxnSpPr>
            <p:spPr>
              <a:xfrm>
                <a:off x="2857500" y="3538535"/>
                <a:ext cx="1314432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79FBF17A-D7C0-495A-B994-BE40148AEF86}"/>
                  </a:ext>
                </a:extLst>
              </p:cNvPr>
              <p:cNvSpPr/>
              <p:nvPr/>
            </p:nvSpPr>
            <p:spPr>
              <a:xfrm>
                <a:off x="7672386" y="3109911"/>
                <a:ext cx="2057383" cy="8572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Meldung an Müllabfuhr</a:t>
                </a:r>
              </a:p>
            </p:txBody>
          </p:sp>
          <p:cxnSp>
            <p:nvCxnSpPr>
              <p:cNvPr id="51" name="Gerade Verbindung mit Pfeil 50">
                <a:extLst>
                  <a:ext uri="{FF2B5EF4-FFF2-40B4-BE49-F238E27FC236}">
                    <a16:creationId xmlns:a16="http://schemas.microsoft.com/office/drawing/2014/main" id="{456532E0-1D07-4CE3-ACD8-396E4F279CB1}"/>
                  </a:ext>
                </a:extLst>
              </p:cNvPr>
              <p:cNvCxnSpPr>
                <a:cxnSpLocks/>
                <a:stCxn id="47" idx="3"/>
                <a:endCxn id="49" idx="1"/>
              </p:cNvCxnSpPr>
              <p:nvPr/>
            </p:nvCxnSpPr>
            <p:spPr>
              <a:xfrm>
                <a:off x="6229332" y="3538536"/>
                <a:ext cx="1443054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6860ED96-4E23-4F88-B64C-470FE446C741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32" name="Datumsplatzhalter 3">
              <a:extLst>
                <a:ext uri="{FF2B5EF4-FFF2-40B4-BE49-F238E27FC236}">
                  <a16:creationId xmlns:a16="http://schemas.microsoft.com/office/drawing/2014/main" id="{9A0696D0-6D8C-4EC4-A727-7E7C3DE36EBE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24.02.2019</a:t>
              </a:fld>
              <a:endParaRPr lang="de-DE" dirty="0"/>
            </a:p>
          </p:txBody>
        </p:sp>
        <p:sp>
          <p:nvSpPr>
            <p:cNvPr id="33" name="Fußzeilenplatzhalter 4">
              <a:extLst>
                <a:ext uri="{FF2B5EF4-FFF2-40B4-BE49-F238E27FC236}">
                  <a16:creationId xmlns:a16="http://schemas.microsoft.com/office/drawing/2014/main" id="{769F60FE-8753-4AB6-8934-32820CE0776D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37" name="Foliennummernplatzhalter 5">
              <a:extLst>
                <a:ext uri="{FF2B5EF4-FFF2-40B4-BE49-F238E27FC236}">
                  <a16:creationId xmlns:a16="http://schemas.microsoft.com/office/drawing/2014/main" id="{389F1C3B-F7E2-48BA-8947-AF143D0ACD54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21</a:t>
              </a:fld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57407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628E1-7E09-46B7-82C5-9978C1E5FA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56068"/>
            <a:ext cx="10515600" cy="1325563"/>
          </a:xfrm>
        </p:spPr>
        <p:txBody>
          <a:bodyPr/>
          <a:lstStyle/>
          <a:p>
            <a:pPr lvl="0"/>
            <a:r>
              <a:rPr lang="de-DE" dirty="0"/>
              <a:t>Subsystementwurf und -architektur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4644B1-0193-4753-883F-88F293E4362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337791"/>
            <a:ext cx="10515600" cy="4351338"/>
          </a:xfrm>
        </p:spPr>
        <p:txBody>
          <a:bodyPr/>
          <a:lstStyle/>
          <a:p>
            <a:pPr lvl="0"/>
            <a:r>
              <a:rPr lang="de-DE" dirty="0"/>
              <a:t>Weg der Daten:</a:t>
            </a:r>
          </a:p>
          <a:p>
            <a:pPr lvl="1"/>
            <a:r>
              <a:rPr lang="de-DE" dirty="0"/>
              <a:t>Person -&gt; Scanner: Barcode</a:t>
            </a:r>
          </a:p>
          <a:p>
            <a:pPr lvl="1"/>
            <a:r>
              <a:rPr lang="de-DE" dirty="0"/>
              <a:t>Scanner -&gt; Raspberry-Pi: Barcode =&gt; Suche in Datenbank </a:t>
            </a:r>
          </a:p>
          <a:p>
            <a:pPr lvl="1"/>
            <a:r>
              <a:rPr lang="de-DE" dirty="0"/>
              <a:t> </a:t>
            </a:r>
          </a:p>
        </p:txBody>
      </p:sp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C3E9166E-01D7-4776-8C53-7B1662BFD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035027"/>
              </p:ext>
            </p:extLst>
          </p:nvPr>
        </p:nvGraphicFramePr>
        <p:xfrm>
          <a:off x="1611088" y="2680132"/>
          <a:ext cx="8969823" cy="357124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989941">
                  <a:extLst>
                    <a:ext uri="{9D8B030D-6E8A-4147-A177-3AD203B41FA5}">
                      <a16:colId xmlns:a16="http://schemas.microsoft.com/office/drawing/2014/main" val="1362023860"/>
                    </a:ext>
                  </a:extLst>
                </a:gridCol>
                <a:gridCol w="2989941">
                  <a:extLst>
                    <a:ext uri="{9D8B030D-6E8A-4147-A177-3AD203B41FA5}">
                      <a16:colId xmlns:a16="http://schemas.microsoft.com/office/drawing/2014/main" val="4140674221"/>
                    </a:ext>
                  </a:extLst>
                </a:gridCol>
                <a:gridCol w="2989941">
                  <a:extLst>
                    <a:ext uri="{9D8B030D-6E8A-4147-A177-3AD203B41FA5}">
                      <a16:colId xmlns:a16="http://schemas.microsoft.com/office/drawing/2014/main" val="3902548846"/>
                    </a:ext>
                  </a:extLst>
                </a:gridCol>
              </a:tblGrid>
              <a:tr h="285755">
                <a:tc>
                  <a:txBody>
                    <a:bodyPr/>
                    <a:lstStyle/>
                    <a:p>
                      <a:pPr lvl="0"/>
                      <a:r>
                        <a:rPr lang="de-DE" dirty="0"/>
                        <a:t>Gefunden</a:t>
                      </a:r>
                      <a:r>
                        <a:rPr lang="de-DE" baseline="0" dirty="0"/>
                        <a:t> und mind. ein Zähler &gt; 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de-DE"/>
                        <a:t>Gefunden</a:t>
                      </a:r>
                      <a:r>
                        <a:rPr lang="de-DE" baseline="0"/>
                        <a:t> und kein Zähler &gt; 50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de-DE" dirty="0"/>
                        <a:t>Nicht gefunden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3009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de-DE" dirty="0"/>
                        <a:t>LEDs ansteuern (Arduino)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de-DE" dirty="0"/>
                        <a:t>Warten auf </a:t>
                      </a:r>
                      <a:r>
                        <a:rPr lang="de-DE" dirty="0" err="1"/>
                        <a:t>Sensorendaten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RPi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de-DE" dirty="0"/>
                        <a:t>Barcode</a:t>
                      </a:r>
                      <a:r>
                        <a:rPr lang="de-DE" baseline="0" dirty="0"/>
                        <a:t> zur Datenbank hinzufügen (</a:t>
                      </a:r>
                      <a:r>
                        <a:rPr lang="de-DE" baseline="0" dirty="0" err="1"/>
                        <a:t>RPi</a:t>
                      </a:r>
                      <a:r>
                        <a:rPr lang="de-DE" baseline="0" dirty="0"/>
                        <a:t>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13463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de-DE" dirty="0"/>
                        <a:t>Warten auf </a:t>
                      </a:r>
                      <a:r>
                        <a:rPr lang="de-DE" dirty="0" err="1"/>
                        <a:t>Sensorendaten</a:t>
                      </a:r>
                      <a:r>
                        <a:rPr lang="de-DE" dirty="0"/>
                        <a:t> (Arduino)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de-DE" dirty="0"/>
                        <a:t>Jeweiligen Zähler in DB erhöhen (</a:t>
                      </a:r>
                      <a:r>
                        <a:rPr lang="de-DE" dirty="0" err="1"/>
                        <a:t>RPi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de-DE" dirty="0"/>
                        <a:t>Warten auf </a:t>
                      </a:r>
                      <a:r>
                        <a:rPr lang="de-DE" dirty="0" err="1"/>
                        <a:t>Sensorendaten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RPi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9469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de-DE" dirty="0"/>
                        <a:t>Vergleich Tonne mit Soll und</a:t>
                      </a:r>
                      <a:r>
                        <a:rPr lang="de-DE" baseline="0" dirty="0"/>
                        <a:t> Erhöhen der Zähler (</a:t>
                      </a:r>
                      <a:r>
                        <a:rPr lang="de-DE" baseline="0" dirty="0" err="1"/>
                        <a:t>RPi</a:t>
                      </a:r>
                      <a:r>
                        <a:rPr lang="de-DE" baseline="0" dirty="0"/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de-DE" dirty="0"/>
                        <a:t>Erhöhen der jeweiligen</a:t>
                      </a:r>
                      <a:r>
                        <a:rPr lang="de-DE" baseline="0" dirty="0"/>
                        <a:t> Zähler in der DB (</a:t>
                      </a:r>
                      <a:r>
                        <a:rPr lang="de-DE" baseline="0" dirty="0" err="1"/>
                        <a:t>RPi</a:t>
                      </a:r>
                      <a:r>
                        <a:rPr lang="de-DE" baseline="0" dirty="0"/>
                        <a:t>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50383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de-DE" dirty="0"/>
                        <a:t>Warten auf</a:t>
                      </a:r>
                      <a:r>
                        <a:rPr lang="de-DE" baseline="0" dirty="0"/>
                        <a:t> Barcode (</a:t>
                      </a:r>
                      <a:r>
                        <a:rPr lang="de-DE" baseline="0" dirty="0" err="1"/>
                        <a:t>RPi</a:t>
                      </a:r>
                      <a:r>
                        <a:rPr lang="de-DE" baseline="0" dirty="0"/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928007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de-DE" dirty="0"/>
                        <a:t>ggf</a:t>
                      </a:r>
                      <a:r>
                        <a:rPr lang="de-DE" baseline="0" dirty="0"/>
                        <a:t>. senden der Daten an Belohnungssystem (</a:t>
                      </a:r>
                      <a:r>
                        <a:rPr lang="de-DE" baseline="0" dirty="0" err="1"/>
                        <a:t>RPi</a:t>
                      </a:r>
                      <a:r>
                        <a:rPr lang="de-DE" baseline="0" dirty="0"/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302031"/>
                  </a:ext>
                </a:extLst>
              </a:tr>
            </a:tbl>
          </a:graphicData>
        </a:graphic>
      </p:graphicFrame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09E367A-718F-416C-957F-ED4CD3578E0F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9" name="Datumsplatzhalter 3">
              <a:extLst>
                <a:ext uri="{FF2B5EF4-FFF2-40B4-BE49-F238E27FC236}">
                  <a16:creationId xmlns:a16="http://schemas.microsoft.com/office/drawing/2014/main" id="{5F6E56AD-6658-487D-89F5-381E3EF73358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24.02.2019</a:t>
              </a:fld>
              <a:endParaRPr lang="de-DE" dirty="0"/>
            </a:p>
          </p:txBody>
        </p:sp>
        <p:sp>
          <p:nvSpPr>
            <p:cNvPr id="10" name="Fußzeilenplatzhalter 4">
              <a:extLst>
                <a:ext uri="{FF2B5EF4-FFF2-40B4-BE49-F238E27FC236}">
                  <a16:creationId xmlns:a16="http://schemas.microsoft.com/office/drawing/2014/main" id="{2A719497-31B6-459F-8E23-49B56827D0BD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11" name="Foliennummernplatzhalter 5">
              <a:extLst>
                <a:ext uri="{FF2B5EF4-FFF2-40B4-BE49-F238E27FC236}">
                  <a16:creationId xmlns:a16="http://schemas.microsoft.com/office/drawing/2014/main" id="{E10FB441-2FD3-49F7-9740-F841BAA20B8C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22</a:t>
              </a:fld>
              <a:endParaRPr lang="de-DE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8F3B4E2-A093-4EF5-A9D3-D8CAF528F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946423"/>
            <a:ext cx="11820525" cy="5505450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8D3EA99E-4FEC-4247-BB91-6008B4B9EC8D}"/>
              </a:ext>
            </a:extLst>
          </p:cNvPr>
          <p:cNvSpPr/>
          <p:nvPr/>
        </p:nvSpPr>
        <p:spPr>
          <a:xfrm>
            <a:off x="6167437" y="4269924"/>
            <a:ext cx="1712689" cy="110308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7D8C9B2-8FE1-462B-B42B-41B0954493DD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9" name="Datumsplatzhalter 3">
              <a:extLst>
                <a:ext uri="{FF2B5EF4-FFF2-40B4-BE49-F238E27FC236}">
                  <a16:creationId xmlns:a16="http://schemas.microsoft.com/office/drawing/2014/main" id="{4133FB86-0980-4435-B146-3306060CAD78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24.02.2019</a:t>
              </a:fld>
              <a:endParaRPr lang="de-DE" dirty="0"/>
            </a:p>
          </p:txBody>
        </p:sp>
        <p:sp>
          <p:nvSpPr>
            <p:cNvPr id="10" name="Fußzeilenplatzhalter 4">
              <a:extLst>
                <a:ext uri="{FF2B5EF4-FFF2-40B4-BE49-F238E27FC236}">
                  <a16:creationId xmlns:a16="http://schemas.microsoft.com/office/drawing/2014/main" id="{6B0847E5-9A6E-4638-A5C8-E4BFFE0012CB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11" name="Foliennummernplatzhalter 5">
              <a:extLst>
                <a:ext uri="{FF2B5EF4-FFF2-40B4-BE49-F238E27FC236}">
                  <a16:creationId xmlns:a16="http://schemas.microsoft.com/office/drawing/2014/main" id="{D081CEB7-339E-4C61-AB86-A85645AE6A8E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23</a:t>
              </a:fld>
              <a:endParaRPr lang="de-DE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FFE0F7-F7B7-48F6-9AAF-45FACAB8D68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Subsystemintegration und 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637518-0F50-4F76-86AD-E731CE132FA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Wie werden die Systemteile integriert?</a:t>
            </a:r>
          </a:p>
          <a:p>
            <a:pPr lvl="1"/>
            <a:r>
              <a:rPr lang="de-DE" dirty="0"/>
              <a:t>Prototyp</a:t>
            </a:r>
          </a:p>
          <a:p>
            <a:pPr lvl="2"/>
            <a:r>
              <a:rPr lang="de-DE" dirty="0"/>
              <a:t>Metall statt Holz gibt Schutz vor Fremdeinwirkungen</a:t>
            </a:r>
          </a:p>
          <a:p>
            <a:pPr lvl="2"/>
            <a:r>
              <a:rPr lang="de-DE" dirty="0"/>
              <a:t>Powerbank / Akku gibt Energie anstatt Netzanschluss / Solarpanels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Vorteile:</a:t>
            </a:r>
          </a:p>
          <a:p>
            <a:pPr lvl="2"/>
            <a:r>
              <a:rPr lang="de-DE" dirty="0"/>
              <a:t>Leichte Wartbarkeit </a:t>
            </a:r>
          </a:p>
          <a:p>
            <a:pPr lvl="2"/>
            <a:r>
              <a:rPr lang="de-DE" dirty="0"/>
              <a:t>Geringe Kosten</a:t>
            </a:r>
          </a:p>
          <a:p>
            <a:pPr lvl="2"/>
            <a:r>
              <a:rPr lang="de-DE" dirty="0"/>
              <a:t>Elektronik ist geschützt vor Regen und andere Fremdeinwirkungen</a:t>
            </a:r>
          </a:p>
          <a:p>
            <a:pPr lvl="1"/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34F787C-C624-4E02-9361-3232BF8487EF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8" name="Datumsplatzhalter 3">
              <a:extLst>
                <a:ext uri="{FF2B5EF4-FFF2-40B4-BE49-F238E27FC236}">
                  <a16:creationId xmlns:a16="http://schemas.microsoft.com/office/drawing/2014/main" id="{89E9D331-B120-4FAD-99B7-0E22A8AAAEB0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24.02.2019</a:t>
              </a:fld>
              <a:endParaRPr lang="de-DE" dirty="0"/>
            </a:p>
          </p:txBody>
        </p:sp>
        <p:sp>
          <p:nvSpPr>
            <p:cNvPr id="9" name="Fußzeilenplatzhalter 4">
              <a:extLst>
                <a:ext uri="{FF2B5EF4-FFF2-40B4-BE49-F238E27FC236}">
                  <a16:creationId xmlns:a16="http://schemas.microsoft.com/office/drawing/2014/main" id="{A876EDEE-A722-4585-977F-E64240901B9F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10" name="Foliennummernplatzhalter 5">
              <a:extLst>
                <a:ext uri="{FF2B5EF4-FFF2-40B4-BE49-F238E27FC236}">
                  <a16:creationId xmlns:a16="http://schemas.microsoft.com/office/drawing/2014/main" id="{E7B41514-B21C-48B1-81F4-A9AB9E7E73F6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24</a:t>
              </a:fld>
              <a:endParaRPr lang="de-DE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439C7-33E7-4104-8F71-D046D78B2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Zigg-Zagging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A10EE9C-137F-4CB7-8AF3-A640E4313274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5" name="Datumsplatzhalter 3">
              <a:extLst>
                <a:ext uri="{FF2B5EF4-FFF2-40B4-BE49-F238E27FC236}">
                  <a16:creationId xmlns:a16="http://schemas.microsoft.com/office/drawing/2014/main" id="{5C9DEF6A-E881-4730-A67B-D5582711AEC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24.02.2019</a:t>
              </a:fld>
              <a:endParaRPr lang="de-DE" dirty="0"/>
            </a:p>
          </p:txBody>
        </p:sp>
        <p:sp>
          <p:nvSpPr>
            <p:cNvPr id="6" name="Fußzeilenplatzhalter 4">
              <a:extLst>
                <a:ext uri="{FF2B5EF4-FFF2-40B4-BE49-F238E27FC236}">
                  <a16:creationId xmlns:a16="http://schemas.microsoft.com/office/drawing/2014/main" id="{0DFA1642-778F-4474-AF44-5A386FEBD389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7" name="Foliennummernplatzhalter 5">
              <a:extLst>
                <a:ext uri="{FF2B5EF4-FFF2-40B4-BE49-F238E27FC236}">
                  <a16:creationId xmlns:a16="http://schemas.microsoft.com/office/drawing/2014/main" id="{98311376-B4F7-4ED0-A974-A3B464F669EE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25</a:t>
              </a:fld>
              <a:endParaRPr lang="de-DE"/>
            </a:p>
          </p:txBody>
        </p:sp>
      </p:grp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F4166EE-6799-401C-92BF-3612BD2BD5E6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2862825" y="2492890"/>
            <a:ext cx="825848" cy="114721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767A0C7-B0D6-488A-9F93-F081FDA7835F}"/>
              </a:ext>
            </a:extLst>
          </p:cNvPr>
          <p:cNvGrpSpPr/>
          <p:nvPr/>
        </p:nvGrpSpPr>
        <p:grpSpPr>
          <a:xfrm>
            <a:off x="295803" y="1357746"/>
            <a:ext cx="11217111" cy="3489049"/>
            <a:chOff x="291397" y="1496291"/>
            <a:chExt cx="11609205" cy="3600513"/>
          </a:xfrm>
        </p:grpSpPr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7DEF2C0E-D24D-416F-B2D9-DEB4F9C75B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7345" y="2263523"/>
              <a:ext cx="3325091" cy="8622"/>
            </a:xfrm>
            <a:prstGeom prst="straightConnector1">
              <a:avLst/>
            </a:prstGeom>
            <a:ln w="444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31314B2C-F8F1-40A8-9E61-6236848C49E0}"/>
                </a:ext>
              </a:extLst>
            </p:cNvPr>
            <p:cNvSpPr/>
            <p:nvPr/>
          </p:nvSpPr>
          <p:spPr>
            <a:xfrm>
              <a:off x="591127" y="3554390"/>
              <a:ext cx="2228267" cy="11838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527D1B6C-FE1B-4ED0-A482-0A0FB220C96A}"/>
                </a:ext>
              </a:extLst>
            </p:cNvPr>
            <p:cNvGrpSpPr/>
            <p:nvPr/>
          </p:nvGrpSpPr>
          <p:grpSpPr>
            <a:xfrm>
              <a:off x="291397" y="1496291"/>
              <a:ext cx="11609205" cy="3600513"/>
              <a:chOff x="291397" y="1496291"/>
              <a:chExt cx="11609205" cy="3600513"/>
            </a:xfrm>
          </p:grpSpPr>
          <p:cxnSp>
            <p:nvCxnSpPr>
              <p:cNvPr id="46" name="Gerader Verbinder 45">
                <a:extLst>
                  <a:ext uri="{FF2B5EF4-FFF2-40B4-BE49-F238E27FC236}">
                    <a16:creationId xmlns:a16="http://schemas.microsoft.com/office/drawing/2014/main" id="{3D06A8DD-0BC4-4CEE-A787-7FA4F5834F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4291" y="1496291"/>
                <a:ext cx="0" cy="3433086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>
                <a:extLst>
                  <a:ext uri="{FF2B5EF4-FFF2-40B4-BE49-F238E27FC236}">
                    <a16:creationId xmlns:a16="http://schemas.microsoft.com/office/drawing/2014/main" id="{45A06F8F-06F0-4E43-ACD9-16F8D6FFBC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7528" y="1588655"/>
                <a:ext cx="0" cy="3340722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F0965AC0-1AC3-4FC0-872F-D9A3C559F9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397" y="3081493"/>
                <a:ext cx="11609205" cy="3315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69EA6A-7622-4E1C-A77F-1F9BEA9A66A9}"/>
                  </a:ext>
                </a:extLst>
              </p:cNvPr>
              <p:cNvSpPr/>
              <p:nvPr/>
            </p:nvSpPr>
            <p:spPr>
              <a:xfrm>
                <a:off x="1861194" y="1926247"/>
                <a:ext cx="2173911" cy="7414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Richtige Mülltonne erkenntlich machen</a:t>
                </a:r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39208A2-CEA2-4F89-9F72-D2A8072546CE}"/>
                  </a:ext>
                </a:extLst>
              </p:cNvPr>
              <p:cNvSpPr/>
              <p:nvPr/>
            </p:nvSpPr>
            <p:spPr>
              <a:xfrm>
                <a:off x="8312794" y="1926247"/>
                <a:ext cx="2173911" cy="741452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Smarter</a:t>
                </a:r>
                <a:br>
                  <a:rPr lang="de-DE" dirty="0"/>
                </a:br>
                <a:r>
                  <a:rPr lang="de-DE" dirty="0"/>
                  <a:t>Mülleimer</a:t>
                </a:r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BB22C0FC-C6E1-4727-BFE2-DB371CDC4270}"/>
                  </a:ext>
                </a:extLst>
              </p:cNvPr>
              <p:cNvSpPr/>
              <p:nvPr/>
            </p:nvSpPr>
            <p:spPr>
              <a:xfrm>
                <a:off x="905163" y="3851564"/>
                <a:ext cx="1596625" cy="52993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visuell</a:t>
                </a:r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10CF3BFE-94B3-4844-B113-87D7874C75A1}"/>
                  </a:ext>
                </a:extLst>
              </p:cNvPr>
              <p:cNvSpPr/>
              <p:nvPr/>
            </p:nvSpPr>
            <p:spPr>
              <a:xfrm>
                <a:off x="3004552" y="3851564"/>
                <a:ext cx="1596625" cy="52993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auditiv</a:t>
                </a:r>
              </a:p>
            </p:txBody>
          </p: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C6736F83-6273-4978-A802-6E4773BCF66D}"/>
                  </a:ext>
                </a:extLst>
              </p:cNvPr>
              <p:cNvCxnSpPr>
                <a:stCxn id="9" idx="2"/>
                <a:endCxn id="14" idx="0"/>
              </p:cNvCxnSpPr>
              <p:nvPr/>
            </p:nvCxnSpPr>
            <p:spPr>
              <a:xfrm flipH="1">
                <a:off x="1703476" y="2667699"/>
                <a:ext cx="1244674" cy="11838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92143664-0AD7-4017-AAAE-E6F10F43F461}"/>
                  </a:ext>
                </a:extLst>
              </p:cNvPr>
              <p:cNvCxnSpPr>
                <a:cxnSpLocks/>
                <a:endCxn id="39" idx="2"/>
              </p:cNvCxnSpPr>
              <p:nvPr/>
            </p:nvCxnSpPr>
            <p:spPr>
              <a:xfrm flipV="1">
                <a:off x="4723558" y="4103334"/>
                <a:ext cx="2542524" cy="13196"/>
              </a:xfrm>
              <a:prstGeom prst="straightConnector1">
                <a:avLst/>
              </a:prstGeom>
              <a:ln w="444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7C91718C-5D80-4EB9-8854-BF947601B683}"/>
                  </a:ext>
                </a:extLst>
              </p:cNvPr>
              <p:cNvCxnSpPr>
                <a:cxnSpLocks/>
                <a:stCxn id="13" idx="2"/>
                <a:endCxn id="28" idx="0"/>
              </p:cNvCxnSpPr>
              <p:nvPr/>
            </p:nvCxnSpPr>
            <p:spPr>
              <a:xfrm>
                <a:off x="9399749" y="2667699"/>
                <a:ext cx="1297542" cy="1899183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F43BCEF4-3E85-46AB-A261-704AF47CB969}"/>
                  </a:ext>
                </a:extLst>
              </p:cNvPr>
              <p:cNvSpPr/>
              <p:nvPr/>
            </p:nvSpPr>
            <p:spPr>
              <a:xfrm>
                <a:off x="9652148" y="4566882"/>
                <a:ext cx="2090286" cy="529922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/>
                  <a:t>Öffnungs-mechanismus</a:t>
                </a:r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190FCB68-16A3-46B1-B279-1022F14A3F94}"/>
                  </a:ext>
                </a:extLst>
              </p:cNvPr>
              <p:cNvSpPr/>
              <p:nvPr/>
            </p:nvSpPr>
            <p:spPr>
              <a:xfrm>
                <a:off x="9652148" y="3829711"/>
                <a:ext cx="2090286" cy="529922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/>
                  <a:t>Lautsprecher</a:t>
                </a:r>
              </a:p>
            </p:txBody>
          </p: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9C6102B2-279D-4D3E-A8C2-66177A8ABEDD}"/>
                  </a:ext>
                </a:extLst>
              </p:cNvPr>
              <p:cNvCxnSpPr>
                <a:cxnSpLocks/>
                <a:stCxn id="13" idx="2"/>
                <a:endCxn id="30" idx="0"/>
              </p:cNvCxnSpPr>
              <p:nvPr/>
            </p:nvCxnSpPr>
            <p:spPr>
              <a:xfrm>
                <a:off x="9399750" y="2667699"/>
                <a:ext cx="1297541" cy="116201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791BB7B5-7A64-4BD0-BA92-E0BB3FD64C42}"/>
                  </a:ext>
                </a:extLst>
              </p:cNvPr>
              <p:cNvSpPr/>
              <p:nvPr/>
            </p:nvSpPr>
            <p:spPr>
              <a:xfrm>
                <a:off x="7426036" y="3833101"/>
                <a:ext cx="2090286" cy="529922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/>
                  <a:t>LEDs</a:t>
                </a:r>
              </a:p>
            </p:txBody>
          </p: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2290D722-3ADA-4A7A-8726-3501E98FC9DC}"/>
                  </a:ext>
                </a:extLst>
              </p:cNvPr>
              <p:cNvSpPr/>
              <p:nvPr/>
            </p:nvSpPr>
            <p:spPr>
              <a:xfrm>
                <a:off x="7266082" y="3454453"/>
                <a:ext cx="2350938" cy="1297762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0" name="Gerade Verbindung mit Pfeil 39">
                <a:extLst>
                  <a:ext uri="{FF2B5EF4-FFF2-40B4-BE49-F238E27FC236}">
                    <a16:creationId xmlns:a16="http://schemas.microsoft.com/office/drawing/2014/main" id="{6F70B4E1-5C48-4CFD-B49E-99BAA210A1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07345" y="2633168"/>
                <a:ext cx="3649552" cy="961848"/>
              </a:xfrm>
              <a:prstGeom prst="straightConnector1">
                <a:avLst/>
              </a:prstGeom>
              <a:ln w="444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2AF71349-B805-4742-89A1-EC7385FD025F}"/>
              </a:ext>
            </a:extLst>
          </p:cNvPr>
          <p:cNvSpPr txBox="1"/>
          <p:nvPr/>
        </p:nvSpPr>
        <p:spPr>
          <a:xfrm>
            <a:off x="3978554" y="4942325"/>
            <a:ext cx="428566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Vorteile von LEDS: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günstig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Geringer Energieverbrauch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deutliche Anzeige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Leichte Installation und Ansteuerung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3F63D1C-4097-43A3-8377-6674F4CA834B}"/>
              </a:ext>
            </a:extLst>
          </p:cNvPr>
          <p:cNvSpPr/>
          <p:nvPr/>
        </p:nvSpPr>
        <p:spPr>
          <a:xfrm>
            <a:off x="3581400" y="4907622"/>
            <a:ext cx="5079975" cy="1443260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5906DCF-BD94-4E46-9149-60543824657A}"/>
              </a:ext>
            </a:extLst>
          </p:cNvPr>
          <p:cNvCxnSpPr>
            <a:cxnSpLocks/>
            <a:stCxn id="13" idx="2"/>
            <a:endCxn id="38" idx="0"/>
          </p:cNvCxnSpPr>
          <p:nvPr/>
        </p:nvCxnSpPr>
        <p:spPr>
          <a:xfrm flipH="1">
            <a:off x="8199318" y="2492890"/>
            <a:ext cx="897208" cy="112932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1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B86B78AA-2CC1-4765-BB57-4048A91A2DA7}"/>
              </a:ext>
            </a:extLst>
          </p:cNvPr>
          <p:cNvCxnSpPr>
            <a:cxnSpLocks/>
            <a:stCxn id="13" idx="2"/>
            <a:endCxn id="45" idx="0"/>
          </p:cNvCxnSpPr>
          <p:nvPr/>
        </p:nvCxnSpPr>
        <p:spPr>
          <a:xfrm flipH="1">
            <a:off x="8197316" y="2492891"/>
            <a:ext cx="899210" cy="205372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29A2A469-BF23-4907-A57A-5E8A37F921E9}"/>
              </a:ext>
            </a:extLst>
          </p:cNvPr>
          <p:cNvCxnSpPr>
            <a:cxnSpLocks/>
            <a:stCxn id="9" idx="2"/>
            <a:endCxn id="35" idx="0"/>
          </p:cNvCxnSpPr>
          <p:nvPr/>
        </p:nvCxnSpPr>
        <p:spPr>
          <a:xfrm>
            <a:off x="2877412" y="2492890"/>
            <a:ext cx="811261" cy="205211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63A7AE34-5739-408E-8BD4-B3F729D40A9B}"/>
              </a:ext>
            </a:extLst>
          </p:cNvPr>
          <p:cNvCxnSpPr>
            <a:cxnSpLocks/>
            <a:stCxn id="9" idx="2"/>
            <a:endCxn id="34" idx="0"/>
          </p:cNvCxnSpPr>
          <p:nvPr/>
        </p:nvCxnSpPr>
        <p:spPr>
          <a:xfrm flipH="1">
            <a:off x="1648869" y="2492890"/>
            <a:ext cx="1228543" cy="205211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E4F439C7-33E7-4104-8F71-D046D78B2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Zigg-Zagging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A10EE9C-137F-4CB7-8AF3-A640E4313274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5" name="Datumsplatzhalter 3">
              <a:extLst>
                <a:ext uri="{FF2B5EF4-FFF2-40B4-BE49-F238E27FC236}">
                  <a16:creationId xmlns:a16="http://schemas.microsoft.com/office/drawing/2014/main" id="{5C9DEF6A-E881-4730-A67B-D5582711AEC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24.02.2019</a:t>
              </a:fld>
              <a:endParaRPr lang="de-DE" dirty="0"/>
            </a:p>
          </p:txBody>
        </p:sp>
        <p:sp>
          <p:nvSpPr>
            <p:cNvPr id="6" name="Fußzeilenplatzhalter 4">
              <a:extLst>
                <a:ext uri="{FF2B5EF4-FFF2-40B4-BE49-F238E27FC236}">
                  <a16:creationId xmlns:a16="http://schemas.microsoft.com/office/drawing/2014/main" id="{0DFA1642-778F-4474-AF44-5A386FEBD389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7" name="Foliennummernplatzhalter 5">
              <a:extLst>
                <a:ext uri="{FF2B5EF4-FFF2-40B4-BE49-F238E27FC236}">
                  <a16:creationId xmlns:a16="http://schemas.microsoft.com/office/drawing/2014/main" id="{98311376-B4F7-4ED0-A974-A3B464F669EE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26</a:t>
              </a:fld>
              <a:endParaRPr lang="de-DE"/>
            </a:p>
          </p:txBody>
        </p:sp>
      </p:grp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F4166EE-6799-401C-92BF-3612BD2BD5E6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2877412" y="2492890"/>
            <a:ext cx="811261" cy="114721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767A0C7-B0D6-488A-9F93-F081FDA7835F}"/>
              </a:ext>
            </a:extLst>
          </p:cNvPr>
          <p:cNvGrpSpPr/>
          <p:nvPr/>
        </p:nvGrpSpPr>
        <p:grpSpPr>
          <a:xfrm>
            <a:off x="295803" y="1357746"/>
            <a:ext cx="11217111" cy="4053471"/>
            <a:chOff x="291397" y="1496291"/>
            <a:chExt cx="11609205" cy="4182966"/>
          </a:xfrm>
        </p:grpSpPr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7DEF2C0E-D24D-416F-B2D9-DEB4F9C75B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7345" y="2263523"/>
              <a:ext cx="3325091" cy="8622"/>
            </a:xfrm>
            <a:prstGeom prst="straightConnector1">
              <a:avLst/>
            </a:prstGeom>
            <a:ln w="444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31314B2C-F8F1-40A8-9E61-6236848C49E0}"/>
                </a:ext>
              </a:extLst>
            </p:cNvPr>
            <p:cNvSpPr/>
            <p:nvPr/>
          </p:nvSpPr>
          <p:spPr>
            <a:xfrm>
              <a:off x="2801970" y="3624560"/>
              <a:ext cx="1929152" cy="102946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527D1B6C-FE1B-4ED0-A482-0A0FB220C96A}"/>
                </a:ext>
              </a:extLst>
            </p:cNvPr>
            <p:cNvGrpSpPr/>
            <p:nvPr/>
          </p:nvGrpSpPr>
          <p:grpSpPr>
            <a:xfrm>
              <a:off x="291397" y="1496291"/>
              <a:ext cx="11609205" cy="4182966"/>
              <a:chOff x="291397" y="1496291"/>
              <a:chExt cx="11609205" cy="4182966"/>
            </a:xfrm>
          </p:grpSpPr>
          <p:cxnSp>
            <p:nvCxnSpPr>
              <p:cNvPr id="46" name="Gerader Verbinder 45">
                <a:extLst>
                  <a:ext uri="{FF2B5EF4-FFF2-40B4-BE49-F238E27FC236}">
                    <a16:creationId xmlns:a16="http://schemas.microsoft.com/office/drawing/2014/main" id="{3D06A8DD-0BC4-4CEE-A787-7FA4F5834F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4291" y="1496291"/>
                <a:ext cx="0" cy="3433086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>
                <a:extLst>
                  <a:ext uri="{FF2B5EF4-FFF2-40B4-BE49-F238E27FC236}">
                    <a16:creationId xmlns:a16="http://schemas.microsoft.com/office/drawing/2014/main" id="{45A06F8F-06F0-4E43-ACD9-16F8D6FFBC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7528" y="1588655"/>
                <a:ext cx="0" cy="3340722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F0965AC0-1AC3-4FC0-872F-D9A3C559F9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397" y="3081493"/>
                <a:ext cx="11609205" cy="3315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69EA6A-7622-4E1C-A77F-1F9BEA9A66A9}"/>
                  </a:ext>
                </a:extLst>
              </p:cNvPr>
              <p:cNvSpPr/>
              <p:nvPr/>
            </p:nvSpPr>
            <p:spPr>
              <a:xfrm>
                <a:off x="1891388" y="1779331"/>
                <a:ext cx="2143716" cy="88836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Müllstand und Mülleinwurf erkennen</a:t>
                </a:r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39208A2-CEA2-4F89-9F72-D2A8072546CE}"/>
                  </a:ext>
                </a:extLst>
              </p:cNvPr>
              <p:cNvSpPr/>
              <p:nvPr/>
            </p:nvSpPr>
            <p:spPr>
              <a:xfrm>
                <a:off x="8312794" y="1926248"/>
                <a:ext cx="2173911" cy="741452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Smarter</a:t>
                </a:r>
                <a:br>
                  <a:rPr lang="de-DE" dirty="0"/>
                </a:br>
                <a:r>
                  <a:rPr lang="de-DE" dirty="0"/>
                  <a:t>Mülleimer</a:t>
                </a:r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BB22C0FC-C6E1-4727-BFE2-DB371CDC4270}"/>
                  </a:ext>
                </a:extLst>
              </p:cNvPr>
              <p:cNvSpPr/>
              <p:nvPr/>
            </p:nvSpPr>
            <p:spPr>
              <a:xfrm>
                <a:off x="905163" y="3851564"/>
                <a:ext cx="1596625" cy="52993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auditiv</a:t>
                </a:r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10CF3BFE-94B3-4844-B113-87D7874C75A1}"/>
                  </a:ext>
                </a:extLst>
              </p:cNvPr>
              <p:cNvSpPr/>
              <p:nvPr/>
            </p:nvSpPr>
            <p:spPr>
              <a:xfrm>
                <a:off x="3004552" y="3851564"/>
                <a:ext cx="1596625" cy="52993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optisch</a:t>
                </a:r>
              </a:p>
            </p:txBody>
          </p: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C6736F83-6273-4978-A802-6E4773BCF66D}"/>
                  </a:ext>
                </a:extLst>
              </p:cNvPr>
              <p:cNvCxnSpPr>
                <a:cxnSpLocks/>
                <a:stCxn id="9" idx="2"/>
                <a:endCxn id="14" idx="0"/>
              </p:cNvCxnSpPr>
              <p:nvPr/>
            </p:nvCxnSpPr>
            <p:spPr>
              <a:xfrm flipH="1">
                <a:off x="1703475" y="2667699"/>
                <a:ext cx="1259771" cy="11838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92143664-0AD7-4017-AAAE-E6F10F43F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23558" y="4116531"/>
                <a:ext cx="2493992" cy="1"/>
              </a:xfrm>
              <a:prstGeom prst="straightConnector1">
                <a:avLst/>
              </a:prstGeom>
              <a:ln w="444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7C91718C-5D80-4EB9-8854-BF947601B683}"/>
                  </a:ext>
                </a:extLst>
              </p:cNvPr>
              <p:cNvCxnSpPr>
                <a:cxnSpLocks/>
                <a:stCxn id="13" idx="2"/>
                <a:endCxn id="28" idx="0"/>
              </p:cNvCxnSpPr>
              <p:nvPr/>
            </p:nvCxnSpPr>
            <p:spPr>
              <a:xfrm>
                <a:off x="9399749" y="2667700"/>
                <a:ext cx="1297542" cy="209771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F43BCEF4-3E85-46AB-A261-704AF47CB969}"/>
                  </a:ext>
                </a:extLst>
              </p:cNvPr>
              <p:cNvSpPr/>
              <p:nvPr/>
            </p:nvSpPr>
            <p:spPr>
              <a:xfrm>
                <a:off x="9652148" y="4765415"/>
                <a:ext cx="2090286" cy="529922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/>
                  <a:t>Infrarot-</a:t>
                </a:r>
                <a:br>
                  <a:rPr lang="de-DE" sz="1600" dirty="0"/>
                </a:br>
                <a:r>
                  <a:rPr lang="de-DE" sz="1600" dirty="0"/>
                  <a:t>Sensor</a:t>
                </a:r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190FCB68-16A3-46B1-B279-1022F14A3F94}"/>
                  </a:ext>
                </a:extLst>
              </p:cNvPr>
              <p:cNvSpPr/>
              <p:nvPr/>
            </p:nvSpPr>
            <p:spPr>
              <a:xfrm>
                <a:off x="9652148" y="3829711"/>
                <a:ext cx="2090286" cy="529922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/>
                  <a:t>Software/</a:t>
                </a:r>
                <a:br>
                  <a:rPr lang="de-DE" sz="1600" dirty="0"/>
                </a:br>
                <a:r>
                  <a:rPr lang="de-DE" sz="1600" dirty="0"/>
                  <a:t>Datenbank</a:t>
                </a:r>
              </a:p>
            </p:txBody>
          </p: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9C6102B2-279D-4D3E-A8C2-66177A8ABEDD}"/>
                  </a:ext>
                </a:extLst>
              </p:cNvPr>
              <p:cNvCxnSpPr>
                <a:cxnSpLocks/>
                <a:stCxn id="13" idx="2"/>
                <a:endCxn id="30" idx="0"/>
              </p:cNvCxnSpPr>
              <p:nvPr/>
            </p:nvCxnSpPr>
            <p:spPr>
              <a:xfrm>
                <a:off x="9399750" y="2667699"/>
                <a:ext cx="1297541" cy="116201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791BB7B5-7A64-4BD0-BA92-E0BB3FD64C42}"/>
                  </a:ext>
                </a:extLst>
              </p:cNvPr>
              <p:cNvSpPr/>
              <p:nvPr/>
            </p:nvSpPr>
            <p:spPr>
              <a:xfrm>
                <a:off x="7426036" y="3833101"/>
                <a:ext cx="2090286" cy="529922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/>
                  <a:t>Gewichtssensor</a:t>
                </a:r>
              </a:p>
            </p:txBody>
          </p: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2290D722-3ADA-4A7A-8726-3501E98FC9DC}"/>
                  </a:ext>
                </a:extLst>
              </p:cNvPr>
              <p:cNvSpPr/>
              <p:nvPr/>
            </p:nvSpPr>
            <p:spPr>
              <a:xfrm>
                <a:off x="9535070" y="4381495"/>
                <a:ext cx="2350938" cy="1297762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0" name="Gerade Verbindung mit Pfeil 39">
                <a:extLst>
                  <a:ext uri="{FF2B5EF4-FFF2-40B4-BE49-F238E27FC236}">
                    <a16:creationId xmlns:a16="http://schemas.microsoft.com/office/drawing/2014/main" id="{6F70B4E1-5C48-4CFD-B49E-99BAA210A1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07345" y="2633168"/>
                <a:ext cx="3649552" cy="961848"/>
              </a:xfrm>
              <a:prstGeom prst="straightConnector1">
                <a:avLst/>
              </a:prstGeom>
              <a:ln w="444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2AF71349-B805-4742-89A1-EC7385FD025F}"/>
              </a:ext>
            </a:extLst>
          </p:cNvPr>
          <p:cNvSpPr txBox="1"/>
          <p:nvPr/>
        </p:nvSpPr>
        <p:spPr>
          <a:xfrm>
            <a:off x="4089389" y="5230454"/>
            <a:ext cx="42856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Vorteile von Infrarot Sensoren: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günstig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Hohe Genauigkeit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Hohe Responserate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3F63D1C-4097-43A3-8377-6674F4CA834B}"/>
              </a:ext>
            </a:extLst>
          </p:cNvPr>
          <p:cNvSpPr/>
          <p:nvPr/>
        </p:nvSpPr>
        <p:spPr>
          <a:xfrm>
            <a:off x="3581400" y="5222592"/>
            <a:ext cx="5079975" cy="1125430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BD709DD-BE00-4E44-B8E1-2E5AE67FA577}"/>
              </a:ext>
            </a:extLst>
          </p:cNvPr>
          <p:cNvSpPr/>
          <p:nvPr/>
        </p:nvSpPr>
        <p:spPr>
          <a:xfrm>
            <a:off x="877519" y="4545007"/>
            <a:ext cx="1542700" cy="5135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haptisch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5F47D571-F986-45DD-AA5A-FE178B38EB7A}"/>
              </a:ext>
            </a:extLst>
          </p:cNvPr>
          <p:cNvSpPr/>
          <p:nvPr/>
        </p:nvSpPr>
        <p:spPr>
          <a:xfrm>
            <a:off x="2917323" y="4545006"/>
            <a:ext cx="1542700" cy="5135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rechnerisch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ACEC21D-26E1-4330-902E-7CA62146541C}"/>
              </a:ext>
            </a:extLst>
          </p:cNvPr>
          <p:cNvSpPr/>
          <p:nvPr/>
        </p:nvSpPr>
        <p:spPr>
          <a:xfrm>
            <a:off x="7187472" y="4546612"/>
            <a:ext cx="2019688" cy="51351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Ultraschall-</a:t>
            </a:r>
            <a:br>
              <a:rPr lang="de-DE" sz="1600" dirty="0"/>
            </a:br>
            <a:r>
              <a:rPr lang="de-DE" sz="1600" dirty="0"/>
              <a:t>Sensor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160AACAF-31B6-4118-BE9F-6A097DF27BA8}"/>
              </a:ext>
            </a:extLst>
          </p:cNvPr>
          <p:cNvCxnSpPr>
            <a:cxnSpLocks/>
            <a:stCxn id="13" idx="2"/>
            <a:endCxn id="38" idx="0"/>
          </p:cNvCxnSpPr>
          <p:nvPr/>
        </p:nvCxnSpPr>
        <p:spPr>
          <a:xfrm flipH="1">
            <a:off x="8199318" y="2492891"/>
            <a:ext cx="897208" cy="112932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44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4BEA78-5F3F-49C0-815B-F3B3D860C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Vor- und Nachteile der Subsysteme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F396045B-C6D4-4F13-850C-9ACF4FA9D124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5" name="Datumsplatzhalter 3">
              <a:extLst>
                <a:ext uri="{FF2B5EF4-FFF2-40B4-BE49-F238E27FC236}">
                  <a16:creationId xmlns:a16="http://schemas.microsoft.com/office/drawing/2014/main" id="{17B98F5E-C0DA-41BF-9A64-DF684FCB9F40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24.02.2019</a:t>
              </a:fld>
              <a:endParaRPr lang="de-DE" dirty="0"/>
            </a:p>
          </p:txBody>
        </p:sp>
        <p:sp>
          <p:nvSpPr>
            <p:cNvPr id="6" name="Fußzeilenplatzhalter 4">
              <a:extLst>
                <a:ext uri="{FF2B5EF4-FFF2-40B4-BE49-F238E27FC236}">
                  <a16:creationId xmlns:a16="http://schemas.microsoft.com/office/drawing/2014/main" id="{3A76F1DD-0BC4-4E9A-931E-9499E02A247E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7" name="Foliennummernplatzhalter 5">
              <a:extLst>
                <a:ext uri="{FF2B5EF4-FFF2-40B4-BE49-F238E27FC236}">
                  <a16:creationId xmlns:a16="http://schemas.microsoft.com/office/drawing/2014/main" id="{C058136E-C98E-4251-BF8B-0799DE108773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27</a:t>
              </a:fld>
              <a:endParaRPr lang="de-DE"/>
            </a:p>
          </p:txBody>
        </p:sp>
      </p:grp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C6FA62E2-CEEF-407B-BBAE-51348273A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437091"/>
              </p:ext>
            </p:extLst>
          </p:nvPr>
        </p:nvGraphicFramePr>
        <p:xfrm>
          <a:off x="1283855" y="1443697"/>
          <a:ext cx="8968510" cy="4912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702">
                  <a:extLst>
                    <a:ext uri="{9D8B030D-6E8A-4147-A177-3AD203B41FA5}">
                      <a16:colId xmlns:a16="http://schemas.microsoft.com/office/drawing/2014/main" val="1421721017"/>
                    </a:ext>
                  </a:extLst>
                </a:gridCol>
                <a:gridCol w="1793702">
                  <a:extLst>
                    <a:ext uri="{9D8B030D-6E8A-4147-A177-3AD203B41FA5}">
                      <a16:colId xmlns:a16="http://schemas.microsoft.com/office/drawing/2014/main" val="2127537129"/>
                    </a:ext>
                  </a:extLst>
                </a:gridCol>
                <a:gridCol w="1793702">
                  <a:extLst>
                    <a:ext uri="{9D8B030D-6E8A-4147-A177-3AD203B41FA5}">
                      <a16:colId xmlns:a16="http://schemas.microsoft.com/office/drawing/2014/main" val="3043443583"/>
                    </a:ext>
                  </a:extLst>
                </a:gridCol>
                <a:gridCol w="1793702">
                  <a:extLst>
                    <a:ext uri="{9D8B030D-6E8A-4147-A177-3AD203B41FA5}">
                      <a16:colId xmlns:a16="http://schemas.microsoft.com/office/drawing/2014/main" val="3913422115"/>
                    </a:ext>
                  </a:extLst>
                </a:gridCol>
                <a:gridCol w="1793702">
                  <a:extLst>
                    <a:ext uri="{9D8B030D-6E8A-4147-A177-3AD203B41FA5}">
                      <a16:colId xmlns:a16="http://schemas.microsoft.com/office/drawing/2014/main" val="861528182"/>
                    </a:ext>
                  </a:extLst>
                </a:gridCol>
              </a:tblGrid>
              <a:tr h="479024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Subsystem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Vorteil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Nachteil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Alternative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Sonstiges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39160"/>
                  </a:ext>
                </a:extLst>
              </a:tr>
              <a:tr h="1235612">
                <a:tc>
                  <a:txBody>
                    <a:bodyPr/>
                    <a:lstStyle/>
                    <a:p>
                      <a:endParaRPr lang="de-DE" sz="1400" dirty="0"/>
                    </a:p>
                    <a:p>
                      <a:r>
                        <a:rPr lang="de-DE" sz="1400" dirty="0"/>
                        <a:t>LEDs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günstig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Geringer Energieverbrauch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deutliche Anzeige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Leichte Installation und Ansteuerung</a:t>
                      </a:r>
                    </a:p>
                    <a:p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Keine manuelle Unterstützung beim Öffnen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Motoren zum Öffnen der Mülltonnen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Lautsprecher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Aus Kostengründen für LEDs entschieden.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755798"/>
                  </a:ext>
                </a:extLst>
              </a:tr>
              <a:tr h="827978">
                <a:tc>
                  <a:txBody>
                    <a:bodyPr/>
                    <a:lstStyle/>
                    <a:p>
                      <a:r>
                        <a:rPr lang="de-DE" sz="1400" dirty="0"/>
                        <a:t>Raspberry-Pi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Leistungsstark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Günstig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Python &amp; SQL fähig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USB-Host Mode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Größe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Keine Library für LEDs &amp; Sensoren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Andere PCs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581305"/>
                  </a:ext>
                </a:extLst>
              </a:tr>
              <a:tr h="906116">
                <a:tc>
                  <a:txBody>
                    <a:bodyPr/>
                    <a:lstStyle/>
                    <a:p>
                      <a:r>
                        <a:rPr lang="de-DE" sz="1400" dirty="0"/>
                        <a:t>Infrarot-Sensoren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günstig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Hohe Genauigkeit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Hohe Responserate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Bei Niederschlag und / oder hoher Lichteinstrahlung möglicherweise ungenau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Gewichtssensor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Ultraschallsensor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Software / Datenbank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Wir haben Infrarot-Sensoren ausleihen können.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99071"/>
                  </a:ext>
                </a:extLst>
              </a:tr>
              <a:tr h="1400361">
                <a:tc>
                  <a:txBody>
                    <a:bodyPr/>
                    <a:lstStyle/>
                    <a:p>
                      <a:r>
                        <a:rPr lang="de-DE" sz="1400" dirty="0"/>
                        <a:t>Barcode-Scanner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Viele Produkte haben Barcodes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günstig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Oft ist Zuordnung anhand von Barcodes schwierig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Restmüll Zuordnung oft nicht möglich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Ebenso Bio Mülltrennung schwierig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050" dirty="0"/>
                        <a:t>Bilderkennung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Barcode Scanner war am besten umsetzbar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668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50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4BEA78-5F3F-49C0-815B-F3B3D860C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Vor- und Nachteile der Subsysteme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F396045B-C6D4-4F13-850C-9ACF4FA9D124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5" name="Datumsplatzhalter 3">
              <a:extLst>
                <a:ext uri="{FF2B5EF4-FFF2-40B4-BE49-F238E27FC236}">
                  <a16:creationId xmlns:a16="http://schemas.microsoft.com/office/drawing/2014/main" id="{17B98F5E-C0DA-41BF-9A64-DF684FCB9F40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24.02.2019</a:t>
              </a:fld>
              <a:endParaRPr lang="de-DE" dirty="0"/>
            </a:p>
          </p:txBody>
        </p:sp>
        <p:sp>
          <p:nvSpPr>
            <p:cNvPr id="6" name="Fußzeilenplatzhalter 4">
              <a:extLst>
                <a:ext uri="{FF2B5EF4-FFF2-40B4-BE49-F238E27FC236}">
                  <a16:creationId xmlns:a16="http://schemas.microsoft.com/office/drawing/2014/main" id="{3A76F1DD-0BC4-4E9A-931E-9499E02A247E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7" name="Foliennummernplatzhalter 5">
              <a:extLst>
                <a:ext uri="{FF2B5EF4-FFF2-40B4-BE49-F238E27FC236}">
                  <a16:creationId xmlns:a16="http://schemas.microsoft.com/office/drawing/2014/main" id="{C058136E-C98E-4251-BF8B-0799DE108773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28</a:t>
              </a:fld>
              <a:endParaRPr lang="de-DE"/>
            </a:p>
          </p:txBody>
        </p:sp>
      </p:grp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C6FA62E2-CEEF-407B-BBAE-51348273A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311685"/>
              </p:ext>
            </p:extLst>
          </p:nvPr>
        </p:nvGraphicFramePr>
        <p:xfrm>
          <a:off x="1450109" y="1690688"/>
          <a:ext cx="9079345" cy="40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5869">
                  <a:extLst>
                    <a:ext uri="{9D8B030D-6E8A-4147-A177-3AD203B41FA5}">
                      <a16:colId xmlns:a16="http://schemas.microsoft.com/office/drawing/2014/main" val="1421721017"/>
                    </a:ext>
                  </a:extLst>
                </a:gridCol>
                <a:gridCol w="1815869">
                  <a:extLst>
                    <a:ext uri="{9D8B030D-6E8A-4147-A177-3AD203B41FA5}">
                      <a16:colId xmlns:a16="http://schemas.microsoft.com/office/drawing/2014/main" val="2127537129"/>
                    </a:ext>
                  </a:extLst>
                </a:gridCol>
                <a:gridCol w="1815869">
                  <a:extLst>
                    <a:ext uri="{9D8B030D-6E8A-4147-A177-3AD203B41FA5}">
                      <a16:colId xmlns:a16="http://schemas.microsoft.com/office/drawing/2014/main" val="3043443583"/>
                    </a:ext>
                  </a:extLst>
                </a:gridCol>
                <a:gridCol w="1815869">
                  <a:extLst>
                    <a:ext uri="{9D8B030D-6E8A-4147-A177-3AD203B41FA5}">
                      <a16:colId xmlns:a16="http://schemas.microsoft.com/office/drawing/2014/main" val="3913422115"/>
                    </a:ext>
                  </a:extLst>
                </a:gridCol>
                <a:gridCol w="1815869">
                  <a:extLst>
                    <a:ext uri="{9D8B030D-6E8A-4147-A177-3AD203B41FA5}">
                      <a16:colId xmlns:a16="http://schemas.microsoft.com/office/drawing/2014/main" val="861528182"/>
                    </a:ext>
                  </a:extLst>
                </a:gridCol>
              </a:tblGrid>
              <a:tr h="589904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Subsystem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Vorteil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Nachteil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Alternative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Sonstiges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39160"/>
                  </a:ext>
                </a:extLst>
              </a:tr>
              <a:tr h="1521620">
                <a:tc>
                  <a:txBody>
                    <a:bodyPr/>
                    <a:lstStyle/>
                    <a:p>
                      <a:endParaRPr lang="de-DE" sz="1400" dirty="0"/>
                    </a:p>
                    <a:p>
                      <a:r>
                        <a:rPr lang="de-DE" sz="1400" dirty="0" err="1"/>
                        <a:t>Activity</a:t>
                      </a:r>
                      <a:r>
                        <a:rPr lang="de-DE" sz="1400" dirty="0"/>
                        <a:t>-Board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Bereits vorhanden</a:t>
                      </a:r>
                    </a:p>
                    <a:p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Schlechtere Leistung als Raspberry </a:t>
                      </a:r>
                      <a:r>
                        <a:rPr lang="de-DE" sz="1050" dirty="0" err="1"/>
                        <a:t>pi</a:t>
                      </a:r>
                      <a:endParaRPr lang="de-DE" sz="105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Kein Python, kein SQL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 err="1"/>
                        <a:t>SimpleIDE</a:t>
                      </a:r>
                      <a:r>
                        <a:rPr lang="de-DE" sz="1050" dirty="0"/>
                        <a:t> (</a:t>
                      </a:r>
                      <a:r>
                        <a:rPr lang="de-DE" sz="1050" dirty="0">
                          <a:sym typeface="Wingdings" panose="05000000000000000000" pitchFamily="2" charset="2"/>
                        </a:rPr>
                        <a:t>)</a:t>
                      </a: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Teil der Aufgabenstellung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755798"/>
                  </a:ext>
                </a:extLst>
              </a:tr>
              <a:tr h="836620">
                <a:tc>
                  <a:txBody>
                    <a:bodyPr/>
                    <a:lstStyle/>
                    <a:p>
                      <a:r>
                        <a:rPr lang="de-DE" sz="1400" dirty="0"/>
                        <a:t>Powerbank /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Batterien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Ausreichend für die Stromversorgung des Prototyps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portabel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Müssen ausgetauscht / geladen werden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Solarpanels / Netzanschluss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581305"/>
                  </a:ext>
                </a:extLst>
              </a:tr>
              <a:tr h="1115856">
                <a:tc>
                  <a:txBody>
                    <a:bodyPr/>
                    <a:lstStyle/>
                    <a:p>
                      <a:r>
                        <a:rPr lang="de-DE" sz="1400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günstig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Libraries für Sensoren und LEDs vorhanden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Zusätzlicher Teil im System, welcher nicht unbedingt notwendig wäre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99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434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38B49ED-1006-4857-A695-55140CE07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946423"/>
            <a:ext cx="11820525" cy="5505450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32E6B760-3A76-4156-9342-D7D1BFBA3A7F}"/>
              </a:ext>
            </a:extLst>
          </p:cNvPr>
          <p:cNvSpPr/>
          <p:nvPr/>
        </p:nvSpPr>
        <p:spPr>
          <a:xfrm>
            <a:off x="6611858" y="3232998"/>
            <a:ext cx="1712689" cy="110308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BD8FE70-E0E5-46E7-BF7F-AF50BDE9E1DD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9" name="Datumsplatzhalter 3">
              <a:extLst>
                <a:ext uri="{FF2B5EF4-FFF2-40B4-BE49-F238E27FC236}">
                  <a16:creationId xmlns:a16="http://schemas.microsoft.com/office/drawing/2014/main" id="{1956DE9F-7F3A-4A1F-B8B9-58B7BDFB9BE9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24.02.2019</a:t>
              </a:fld>
              <a:endParaRPr lang="de-DE" dirty="0"/>
            </a:p>
          </p:txBody>
        </p:sp>
        <p:sp>
          <p:nvSpPr>
            <p:cNvPr id="10" name="Fußzeilenplatzhalter 4">
              <a:extLst>
                <a:ext uri="{FF2B5EF4-FFF2-40B4-BE49-F238E27FC236}">
                  <a16:creationId xmlns:a16="http://schemas.microsoft.com/office/drawing/2014/main" id="{3AF177F0-97E5-45F1-9781-D57529ABBCD0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11" name="Foliennummernplatzhalter 5">
              <a:extLst>
                <a:ext uri="{FF2B5EF4-FFF2-40B4-BE49-F238E27FC236}">
                  <a16:creationId xmlns:a16="http://schemas.microsoft.com/office/drawing/2014/main" id="{7ABC5F0C-DD0E-4EAE-98CB-651E2FF88068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29</a:t>
              </a:fld>
              <a:endParaRPr lang="de-DE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C13E07-9DCB-413E-881A-415C6973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de-DE" b="1" dirty="0"/>
              <a:t>Motivation für das Projekt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E6BB975-890E-4EEC-92D6-3315024A09CE}"/>
              </a:ext>
            </a:extLst>
          </p:cNvPr>
          <p:cNvGrpSpPr/>
          <p:nvPr/>
        </p:nvGrpSpPr>
        <p:grpSpPr>
          <a:xfrm>
            <a:off x="838200" y="1118402"/>
            <a:ext cx="7330440" cy="5222073"/>
            <a:chOff x="2682240" y="1327952"/>
            <a:chExt cx="7330440" cy="5280810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2F69DB09-7AAE-4C80-B00E-4F8644017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2240" y="1327952"/>
              <a:ext cx="7330440" cy="5280810"/>
            </a:xfrm>
            <a:prstGeom prst="rect">
              <a:avLst/>
            </a:prstGeom>
          </p:spPr>
        </p:pic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7511B1A2-C638-482B-8A92-83BB41AC60C1}"/>
                </a:ext>
              </a:extLst>
            </p:cNvPr>
            <p:cNvSpPr/>
            <p:nvPr/>
          </p:nvSpPr>
          <p:spPr>
            <a:xfrm>
              <a:off x="2682240" y="2651458"/>
              <a:ext cx="7173285" cy="1074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43E314FF-8174-4CBF-8551-5400096131A4}"/>
              </a:ext>
            </a:extLst>
          </p:cNvPr>
          <p:cNvSpPr txBox="1"/>
          <p:nvPr/>
        </p:nvSpPr>
        <p:spPr>
          <a:xfrm>
            <a:off x="8300085" y="1841913"/>
            <a:ext cx="3765262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Deutschland produziert mehr Müll </a:t>
            </a:r>
            <a:br>
              <a:rPr lang="de-DE" dirty="0"/>
            </a:br>
            <a:r>
              <a:rPr lang="de-DE" dirty="0"/>
              <a:t>als jedes andere europäische 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Verbesserung des Recyclings für </a:t>
            </a:r>
            <a:br>
              <a:rPr lang="de-DE" dirty="0"/>
            </a:br>
            <a:r>
              <a:rPr lang="de-DE" dirty="0"/>
              <a:t>den Umweltschutz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Unsere Mülltonne soll das</a:t>
            </a:r>
            <a:br>
              <a:rPr lang="de-DE" dirty="0"/>
            </a:br>
            <a:r>
              <a:rPr lang="de-DE" dirty="0"/>
              <a:t>vor allem an öffentlichen Plätzen /</a:t>
            </a:r>
            <a:br>
              <a:rPr lang="de-DE" dirty="0"/>
            </a:br>
            <a:r>
              <a:rPr lang="de-DE" dirty="0"/>
              <a:t>Bahnhöfen u.Ä. ermöglichen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1400" dirty="0"/>
              <a:t>Abbildung 1: </a:t>
            </a:r>
            <a:br>
              <a:rPr lang="de-DE" sz="1400" dirty="0"/>
            </a:br>
            <a:r>
              <a:rPr lang="de-DE" sz="1400" dirty="0"/>
              <a:t>Abfallaufkommen in Europa</a:t>
            </a:r>
            <a:br>
              <a:rPr lang="de-DE" sz="1400" dirty="0"/>
            </a:br>
            <a:r>
              <a:rPr lang="de-DE" sz="1400" dirty="0"/>
              <a:t>Quelle: Eurostat 2017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E176B9AC-08CE-4AA4-812B-04E7C3A63BBF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15" name="Datumsplatzhalter 3">
              <a:extLst>
                <a:ext uri="{FF2B5EF4-FFF2-40B4-BE49-F238E27FC236}">
                  <a16:creationId xmlns:a16="http://schemas.microsoft.com/office/drawing/2014/main" id="{E14A8F8D-BF5C-436D-909D-F6C86D8ABC49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24.02.2019</a:t>
              </a:fld>
              <a:endParaRPr lang="de-DE" dirty="0"/>
            </a:p>
          </p:txBody>
        </p:sp>
        <p:sp>
          <p:nvSpPr>
            <p:cNvPr id="16" name="Fußzeilenplatzhalter 4">
              <a:extLst>
                <a:ext uri="{FF2B5EF4-FFF2-40B4-BE49-F238E27FC236}">
                  <a16:creationId xmlns:a16="http://schemas.microsoft.com/office/drawing/2014/main" id="{D1656B21-9908-4CF4-AC45-38EB701C08B0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17" name="Foliennummernplatzhalter 5">
              <a:extLst>
                <a:ext uri="{FF2B5EF4-FFF2-40B4-BE49-F238E27FC236}">
                  <a16:creationId xmlns:a16="http://schemas.microsoft.com/office/drawing/2014/main" id="{7EB535CA-EA23-49E6-A7BD-D6C84C9329C2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3</a:t>
              </a:fld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311372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E4C54E-5327-4957-A804-A8992F28975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Systemintegration und 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35683F-9040-4684-839D-E1A1E18F213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632587"/>
            <a:ext cx="10515600" cy="4850946"/>
          </a:xfrm>
        </p:spPr>
        <p:txBody>
          <a:bodyPr/>
          <a:lstStyle/>
          <a:p>
            <a:pPr lvl="0"/>
            <a:r>
              <a:rPr lang="de-DE" dirty="0"/>
              <a:t>Woher wissen wir, dass unser System funktioniert?</a:t>
            </a:r>
          </a:p>
          <a:p>
            <a:pPr lvl="1"/>
            <a:r>
              <a:rPr lang="de-DE" dirty="0"/>
              <a:t>Testphase:</a:t>
            </a:r>
          </a:p>
          <a:p>
            <a:pPr lvl="2"/>
            <a:r>
              <a:rPr lang="de-DE" dirty="0"/>
              <a:t>6 Monate Vorlaufzeit an einer Uni </a:t>
            </a:r>
          </a:p>
          <a:p>
            <a:pPr lvl="2"/>
            <a:r>
              <a:rPr lang="de-DE" dirty="0"/>
              <a:t>Nicht mit kompletter Tonne und nicht fest verschraubt (-&gt; einfacher Transport)</a:t>
            </a:r>
          </a:p>
          <a:p>
            <a:pPr lvl="2"/>
            <a:r>
              <a:rPr lang="de-DE" dirty="0"/>
              <a:t>Auffüllen der Datenbank durch Studenten (Zähler &gt; 50)</a:t>
            </a:r>
          </a:p>
          <a:p>
            <a:pPr lvl="2"/>
            <a:r>
              <a:rPr lang="de-DE" dirty="0"/>
              <a:t>Zusätzlicher Verweis auf Mülllisten bzw. Apps</a:t>
            </a:r>
          </a:p>
          <a:p>
            <a:pPr lvl="2"/>
            <a:r>
              <a:rPr lang="de-DE" dirty="0"/>
              <a:t>Wöchentliche Stichproben (zur Not muss Zähler noch höher sein)</a:t>
            </a:r>
          </a:p>
          <a:p>
            <a:pPr lvl="1"/>
            <a:r>
              <a:rPr lang="de-DE" dirty="0"/>
              <a:t>Späterer Verlauf:</a:t>
            </a:r>
          </a:p>
          <a:p>
            <a:pPr lvl="2"/>
            <a:r>
              <a:rPr lang="de-DE" dirty="0"/>
              <a:t>Je nach Bedarf komplette Tonne oder nicht, aber in jedem Fall fest verschraubt</a:t>
            </a:r>
          </a:p>
          <a:p>
            <a:pPr lvl="2"/>
            <a:r>
              <a:rPr lang="de-DE" dirty="0"/>
              <a:t>Nach Testphase noch einmal Überprüfen der Datenbank</a:t>
            </a:r>
          </a:p>
          <a:p>
            <a:pPr lvl="2"/>
            <a:r>
              <a:rPr lang="de-DE" dirty="0"/>
              <a:t>Zählerstände werden verdreifacht</a:t>
            </a:r>
          </a:p>
          <a:p>
            <a:pPr lvl="2"/>
            <a:r>
              <a:rPr lang="de-DE" dirty="0"/>
              <a:t>Zähler muss dreifache Menge erreichen, bis Tonne aktiv ist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704EC73-A2B0-44DC-8EE0-96601CA4F253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8" name="Datumsplatzhalter 3">
              <a:extLst>
                <a:ext uri="{FF2B5EF4-FFF2-40B4-BE49-F238E27FC236}">
                  <a16:creationId xmlns:a16="http://schemas.microsoft.com/office/drawing/2014/main" id="{DBB28704-6398-4AE5-8AAE-16A3C81633A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24.02.2019</a:t>
              </a:fld>
              <a:endParaRPr lang="de-DE" dirty="0"/>
            </a:p>
          </p:txBody>
        </p:sp>
        <p:sp>
          <p:nvSpPr>
            <p:cNvPr id="9" name="Fußzeilenplatzhalter 4">
              <a:extLst>
                <a:ext uri="{FF2B5EF4-FFF2-40B4-BE49-F238E27FC236}">
                  <a16:creationId xmlns:a16="http://schemas.microsoft.com/office/drawing/2014/main" id="{ADFCD139-7557-4981-A5FD-71D1463B9D14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10" name="Foliennummernplatzhalter 5">
              <a:extLst>
                <a:ext uri="{FF2B5EF4-FFF2-40B4-BE49-F238E27FC236}">
                  <a16:creationId xmlns:a16="http://schemas.microsoft.com/office/drawing/2014/main" id="{0AEC8DCB-64B1-4819-977E-CBCCDFAB81B8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30</a:t>
              </a:fld>
              <a:endParaRPr lang="de-DE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23A5B75-05AB-43C3-8087-9A4386070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946423"/>
            <a:ext cx="11820525" cy="5505450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0DB8058F-65BF-4179-BA82-FDFC3B353B0B}"/>
              </a:ext>
            </a:extLst>
          </p:cNvPr>
          <p:cNvSpPr/>
          <p:nvPr/>
        </p:nvSpPr>
        <p:spPr>
          <a:xfrm>
            <a:off x="6922099" y="2106323"/>
            <a:ext cx="1712689" cy="110308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82CE986-896C-499D-9B05-FF4A4C9756A1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9" name="Datumsplatzhalter 3">
              <a:extLst>
                <a:ext uri="{FF2B5EF4-FFF2-40B4-BE49-F238E27FC236}">
                  <a16:creationId xmlns:a16="http://schemas.microsoft.com/office/drawing/2014/main" id="{F7679114-0C62-41CC-A474-B7BCBC181EF2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24.02.2019</a:t>
              </a:fld>
              <a:endParaRPr lang="de-DE" dirty="0"/>
            </a:p>
          </p:txBody>
        </p:sp>
        <p:sp>
          <p:nvSpPr>
            <p:cNvPr id="10" name="Fußzeilenplatzhalter 4">
              <a:extLst>
                <a:ext uri="{FF2B5EF4-FFF2-40B4-BE49-F238E27FC236}">
                  <a16:creationId xmlns:a16="http://schemas.microsoft.com/office/drawing/2014/main" id="{922484FE-369E-4EAE-B7CD-4FC15D5061DC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11" name="Foliennummernplatzhalter 5">
              <a:extLst>
                <a:ext uri="{FF2B5EF4-FFF2-40B4-BE49-F238E27FC236}">
                  <a16:creationId xmlns:a16="http://schemas.microsoft.com/office/drawing/2014/main" id="{607533A4-4788-4821-8A68-ED8004788978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31</a:t>
              </a:fld>
              <a:endParaRPr lang="de-DE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34BD77-F954-4375-94E7-8A4F388C7E5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Systemvalidierung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E4731F-D733-42F1-A7EC-EE268D1EF5C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Woher wissen wir, dass wir das richtige System entwickelt haben?</a:t>
            </a:r>
          </a:p>
          <a:p>
            <a:pPr lvl="1"/>
            <a:r>
              <a:rPr lang="de-DE" dirty="0"/>
              <a:t>Anforderungen überprüfen</a:t>
            </a:r>
          </a:p>
          <a:p>
            <a:pPr lvl="1"/>
            <a:r>
              <a:rPr lang="de-DE" dirty="0" err="1"/>
              <a:t>Social</a:t>
            </a:r>
            <a:r>
              <a:rPr lang="de-DE" dirty="0"/>
              <a:t> Media für User Feedback</a:t>
            </a:r>
          </a:p>
          <a:p>
            <a:pPr lvl="1"/>
            <a:r>
              <a:rPr lang="de-DE" dirty="0"/>
              <a:t>Rücksprache mit allen Stakeholdern</a:t>
            </a:r>
          </a:p>
          <a:p>
            <a:pPr lvl="1"/>
            <a:r>
              <a:rPr lang="de-DE" dirty="0"/>
              <a:t>Validierung durch ausgewählte Tests</a:t>
            </a:r>
          </a:p>
          <a:p>
            <a:pPr lvl="2"/>
            <a:r>
              <a:rPr lang="de-DE" dirty="0"/>
              <a:t>Stromverbrauch</a:t>
            </a:r>
          </a:p>
          <a:p>
            <a:pPr lvl="2"/>
            <a:r>
              <a:rPr lang="de-DE" dirty="0"/>
              <a:t>Mülleinwerfen - Erkennung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5451457-D818-4B1C-BCC5-EB5EF46C9036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8" name="Datumsplatzhalter 3">
              <a:extLst>
                <a:ext uri="{FF2B5EF4-FFF2-40B4-BE49-F238E27FC236}">
                  <a16:creationId xmlns:a16="http://schemas.microsoft.com/office/drawing/2014/main" id="{A1907568-E01A-4CDA-B796-7EA4FF9C848D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24.02.2019</a:t>
              </a:fld>
              <a:endParaRPr lang="de-DE" dirty="0"/>
            </a:p>
          </p:txBody>
        </p:sp>
        <p:sp>
          <p:nvSpPr>
            <p:cNvPr id="9" name="Fußzeilenplatzhalter 4">
              <a:extLst>
                <a:ext uri="{FF2B5EF4-FFF2-40B4-BE49-F238E27FC236}">
                  <a16:creationId xmlns:a16="http://schemas.microsoft.com/office/drawing/2014/main" id="{7EE09635-9094-48FE-A73D-54A659C9B3B6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10" name="Foliennummernplatzhalter 5">
              <a:extLst>
                <a:ext uri="{FF2B5EF4-FFF2-40B4-BE49-F238E27FC236}">
                  <a16:creationId xmlns:a16="http://schemas.microsoft.com/office/drawing/2014/main" id="{A57CC580-C6B6-4E30-A306-56E3142A1C42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32</a:t>
              </a:fld>
              <a:endParaRPr lang="de-DE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7C2712-9DF4-4716-BA07-0AFEA5F1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Systemvalidierung - Stromverbrauch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EB45FE-11A0-4A3D-820D-82F5472C6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0551349-0860-40AD-9A41-B9A609554C49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5" name="Datumsplatzhalter 3">
              <a:extLst>
                <a:ext uri="{FF2B5EF4-FFF2-40B4-BE49-F238E27FC236}">
                  <a16:creationId xmlns:a16="http://schemas.microsoft.com/office/drawing/2014/main" id="{B28EB5F1-38F1-4578-A898-1DD4AC63EFB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24.02.2019</a:t>
              </a:fld>
              <a:endParaRPr lang="de-DE" dirty="0"/>
            </a:p>
          </p:txBody>
        </p:sp>
        <p:sp>
          <p:nvSpPr>
            <p:cNvPr id="6" name="Fußzeilenplatzhalter 4">
              <a:extLst>
                <a:ext uri="{FF2B5EF4-FFF2-40B4-BE49-F238E27FC236}">
                  <a16:creationId xmlns:a16="http://schemas.microsoft.com/office/drawing/2014/main" id="{5D036AA5-E2A4-4D7F-80EF-323F445501EF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7" name="Foliennummernplatzhalter 5">
              <a:extLst>
                <a:ext uri="{FF2B5EF4-FFF2-40B4-BE49-F238E27FC236}">
                  <a16:creationId xmlns:a16="http://schemas.microsoft.com/office/drawing/2014/main" id="{C2BD6B68-9999-47ED-A041-34AA776CF2FE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33</a:t>
              </a:fld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975822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0358B-14B2-4A09-BFB5-784F7944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Systemvalidierung - Mülleinwerfen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229E78-9578-4716-9421-DE4809385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4A9817F-8FEB-479B-8C1E-7AB202D4F4E3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5" name="Datumsplatzhalter 3">
              <a:extLst>
                <a:ext uri="{FF2B5EF4-FFF2-40B4-BE49-F238E27FC236}">
                  <a16:creationId xmlns:a16="http://schemas.microsoft.com/office/drawing/2014/main" id="{6CC9A7F9-BBAB-4A84-8FA1-88B7B2E1EB43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24.02.2019</a:t>
              </a:fld>
              <a:endParaRPr lang="de-DE" dirty="0"/>
            </a:p>
          </p:txBody>
        </p:sp>
        <p:sp>
          <p:nvSpPr>
            <p:cNvPr id="6" name="Fußzeilenplatzhalter 4">
              <a:extLst>
                <a:ext uri="{FF2B5EF4-FFF2-40B4-BE49-F238E27FC236}">
                  <a16:creationId xmlns:a16="http://schemas.microsoft.com/office/drawing/2014/main" id="{2E06027D-5FB8-491C-A379-52762C432D7E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7" name="Foliennummernplatzhalter 5">
              <a:extLst>
                <a:ext uri="{FF2B5EF4-FFF2-40B4-BE49-F238E27FC236}">
                  <a16:creationId xmlns:a16="http://schemas.microsoft.com/office/drawing/2014/main" id="{286246AC-CA04-438F-9A34-2D704885C4BC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34</a:t>
              </a:fld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519477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B481BD16-2E15-4DDE-99AC-E6B9CAF41DDB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5" name="Datumsplatzhalter 3">
              <a:extLst>
                <a:ext uri="{FF2B5EF4-FFF2-40B4-BE49-F238E27FC236}">
                  <a16:creationId xmlns:a16="http://schemas.microsoft.com/office/drawing/2014/main" id="{1E2F794E-3611-452D-A9D4-2BDFD281C678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24.02.2019</a:t>
              </a:fld>
              <a:endParaRPr lang="de-DE" dirty="0"/>
            </a:p>
          </p:txBody>
        </p:sp>
        <p:sp>
          <p:nvSpPr>
            <p:cNvPr id="6" name="Fußzeilenplatzhalter 4">
              <a:extLst>
                <a:ext uri="{FF2B5EF4-FFF2-40B4-BE49-F238E27FC236}">
                  <a16:creationId xmlns:a16="http://schemas.microsoft.com/office/drawing/2014/main" id="{17774BA1-42E2-45B1-B42E-7A4A8FA914A7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7" name="Foliennummernplatzhalter 5">
              <a:extLst>
                <a:ext uri="{FF2B5EF4-FFF2-40B4-BE49-F238E27FC236}">
                  <a16:creationId xmlns:a16="http://schemas.microsoft.com/office/drawing/2014/main" id="{ACFFF948-EAE6-4EA6-BBB1-8DFA87EC7C88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35</a:t>
              </a:fld>
              <a:endParaRPr lang="de-DE"/>
            </a:p>
          </p:txBody>
        </p:sp>
      </p:grp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99EA8A29-C882-4306-B2DA-B76C63C70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091" y="1054100"/>
            <a:ext cx="7511818" cy="1060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b="1" dirty="0"/>
              <a:t>Vielen Dank für die Aufmerksamkeit!</a:t>
            </a:r>
          </a:p>
        </p:txBody>
      </p:sp>
      <p:pic>
        <p:nvPicPr>
          <p:cNvPr id="2052" name="Picture 4" descr="Bildergebnis fÃ¼r trash robot comic">
            <a:extLst>
              <a:ext uri="{FF2B5EF4-FFF2-40B4-BE49-F238E27FC236}">
                <a16:creationId xmlns:a16="http://schemas.microsoft.com/office/drawing/2014/main" id="{410922EE-1EA8-4C1D-80C5-19C637ACC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387" y="2051050"/>
            <a:ext cx="2943225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44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2BCF6-4A9D-4A0C-9132-589C5115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Motivation für das 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9E7985-81BC-4F6D-A8BE-7678B5AD5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1789471"/>
            <a:ext cx="3785421" cy="4126189"/>
          </a:xfrm>
        </p:spPr>
        <p:txBody>
          <a:bodyPr>
            <a:normAutofit lnSpcReduction="10000"/>
          </a:bodyPr>
          <a:lstStyle/>
          <a:p>
            <a:r>
              <a:rPr lang="de-DE" sz="2400" dirty="0"/>
              <a:t>Zusätzlich ist die Menge des Biomülls, Verpackungen, Glas und Papier stark im privaten Haushalten in den letzten Jahren gestiegen</a:t>
            </a:r>
          </a:p>
          <a:p>
            <a:endParaRPr lang="de-DE" sz="2400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sz="2400" dirty="0">
                <a:sym typeface="Wingdings" panose="05000000000000000000" pitchFamily="2" charset="2"/>
              </a:rPr>
              <a:t>Potenzial für Recycling</a:t>
            </a:r>
          </a:p>
          <a:p>
            <a:pPr marL="0" indent="0">
              <a:buNone/>
            </a:pPr>
            <a:endParaRPr lang="de-DE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1400" dirty="0">
                <a:sym typeface="Wingdings" panose="05000000000000000000" pitchFamily="2" charset="2"/>
              </a:rPr>
              <a:t>Abbildung 2: </a:t>
            </a:r>
            <a:br>
              <a:rPr lang="de-DE" sz="1400" dirty="0">
                <a:sym typeface="Wingdings" panose="05000000000000000000" pitchFamily="2" charset="2"/>
              </a:rPr>
            </a:br>
            <a:r>
              <a:rPr lang="de-DE" sz="1400" dirty="0">
                <a:sym typeface="Wingdings" panose="05000000000000000000" pitchFamily="2" charset="2"/>
              </a:rPr>
              <a:t>Abfallaufkommen privater Haushalte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FF0C061-69EF-4471-AE65-5E1FAA6DA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996281" cy="4224972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04CEAA2-635A-492B-A5DE-3D9D31A0B91B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12" name="Datumsplatzhalter 3">
              <a:extLst>
                <a:ext uri="{FF2B5EF4-FFF2-40B4-BE49-F238E27FC236}">
                  <a16:creationId xmlns:a16="http://schemas.microsoft.com/office/drawing/2014/main" id="{69E15645-5D36-44FC-97B8-511363E41C04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24.02.2019</a:t>
              </a:fld>
              <a:endParaRPr lang="de-DE" dirty="0"/>
            </a:p>
          </p:txBody>
        </p:sp>
        <p:sp>
          <p:nvSpPr>
            <p:cNvPr id="13" name="Fußzeilenplatzhalter 4">
              <a:extLst>
                <a:ext uri="{FF2B5EF4-FFF2-40B4-BE49-F238E27FC236}">
                  <a16:creationId xmlns:a16="http://schemas.microsoft.com/office/drawing/2014/main" id="{51ABA360-2C55-4272-BC31-5BC9F966D664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14" name="Foliennummernplatzhalter 5">
              <a:extLst>
                <a:ext uri="{FF2B5EF4-FFF2-40B4-BE49-F238E27FC236}">
                  <a16:creationId xmlns:a16="http://schemas.microsoft.com/office/drawing/2014/main" id="{69D619DE-9372-4439-A428-356B55157CD4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4</a:t>
              </a:fld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94191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3F639-2799-4EC4-856B-CBAB37BD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Vorführung mit Prototyp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0EE9F8-AF59-413D-8126-A20730AF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Beispielhafte Entsorgung von einigen Produkten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Prototyp hat vier Entsorgungsmöglichkeiten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	     (Papier, Plastik, Bio, Restmüll) </a:t>
            </a:r>
            <a:endParaRPr lang="de-DE" dirty="0"/>
          </a:p>
        </p:txBody>
      </p:sp>
      <p:pic>
        <p:nvPicPr>
          <p:cNvPr id="3074" name="Picture 2" descr="Bildergebnis fÃ¼r mÃ¼lltonnen">
            <a:extLst>
              <a:ext uri="{FF2B5EF4-FFF2-40B4-BE49-F238E27FC236}">
                <a16:creationId xmlns:a16="http://schemas.microsoft.com/office/drawing/2014/main" id="{CD41FAC1-97FC-49CB-82E0-D344B9BEE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429000"/>
            <a:ext cx="6858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AF7C318-6FB2-421E-ABC3-40246EA2E8EE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10" name="Datumsplatzhalter 3">
              <a:extLst>
                <a:ext uri="{FF2B5EF4-FFF2-40B4-BE49-F238E27FC236}">
                  <a16:creationId xmlns:a16="http://schemas.microsoft.com/office/drawing/2014/main" id="{2F47357F-E0D8-49DF-B50B-8CF73EA72089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24.02.2019</a:t>
              </a:fld>
              <a:endParaRPr lang="de-DE" dirty="0"/>
            </a:p>
          </p:txBody>
        </p:sp>
        <p:sp>
          <p:nvSpPr>
            <p:cNvPr id="11" name="Fußzeilenplatzhalter 4">
              <a:extLst>
                <a:ext uri="{FF2B5EF4-FFF2-40B4-BE49-F238E27FC236}">
                  <a16:creationId xmlns:a16="http://schemas.microsoft.com/office/drawing/2014/main" id="{B791A145-2C28-4ACE-AFD3-D422A23E089D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12" name="Foliennummernplatzhalter 5">
              <a:extLst>
                <a:ext uri="{FF2B5EF4-FFF2-40B4-BE49-F238E27FC236}">
                  <a16:creationId xmlns:a16="http://schemas.microsoft.com/office/drawing/2014/main" id="{B6442619-BB17-41F3-8B81-EA7D7A7274B0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5</a:t>
              </a:fld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8081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4EA95DB-98F9-4C45-8D56-E22B3C420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69" y="1040222"/>
            <a:ext cx="11168062" cy="5201563"/>
          </a:xfrm>
          <a:prstGeom prst="rect">
            <a:avLst/>
          </a:prstGeom>
        </p:spPr>
      </p:pic>
      <p:sp>
        <p:nvSpPr>
          <p:cNvPr id="3" name="Ellipse 4">
            <a:extLst>
              <a:ext uri="{FF2B5EF4-FFF2-40B4-BE49-F238E27FC236}">
                <a16:creationId xmlns:a16="http://schemas.microsoft.com/office/drawing/2014/main" id="{5FACE01B-0AE8-415E-890C-FF3E1586083A}"/>
              </a:ext>
            </a:extLst>
          </p:cNvPr>
          <p:cNvSpPr/>
          <p:nvPr/>
        </p:nvSpPr>
        <p:spPr>
          <a:xfrm>
            <a:off x="2055270" y="1405187"/>
            <a:ext cx="1625602" cy="71120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322680A8-27DF-4F48-A66B-8B798D568AE1}"/>
              </a:ext>
            </a:extLst>
          </p:cNvPr>
          <p:cNvSpPr txBox="1">
            <a:spLocks/>
          </p:cNvSpPr>
          <p:nvPr/>
        </p:nvSpPr>
        <p:spPr>
          <a:xfrm>
            <a:off x="-1447801" y="82959"/>
            <a:ext cx="8162925" cy="957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b="1" dirty="0"/>
              <a:t>Dokumentation</a:t>
            </a:r>
            <a:endParaRPr lang="de-DE" b="1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36667ADE-4034-4BC3-A0A8-249280016309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10" name="Datumsplatzhalter 3">
              <a:extLst>
                <a:ext uri="{FF2B5EF4-FFF2-40B4-BE49-F238E27FC236}">
                  <a16:creationId xmlns:a16="http://schemas.microsoft.com/office/drawing/2014/main" id="{E73A179A-DEFA-4B9A-9A47-0E55DFC785C5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24.02.2019</a:t>
              </a:fld>
              <a:endParaRPr lang="de-DE" dirty="0"/>
            </a:p>
          </p:txBody>
        </p:sp>
        <p:sp>
          <p:nvSpPr>
            <p:cNvPr id="11" name="Fußzeilenplatzhalter 4">
              <a:extLst>
                <a:ext uri="{FF2B5EF4-FFF2-40B4-BE49-F238E27FC236}">
                  <a16:creationId xmlns:a16="http://schemas.microsoft.com/office/drawing/2014/main" id="{AA7E4F98-C0AC-4012-8B9B-7A59D02B35B1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12" name="Foliennummernplatzhalter 5">
              <a:extLst>
                <a:ext uri="{FF2B5EF4-FFF2-40B4-BE49-F238E27FC236}">
                  <a16:creationId xmlns:a16="http://schemas.microsoft.com/office/drawing/2014/main" id="{DBCAB230-EE21-4F06-A41C-EB33A935E2FF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6</a:t>
              </a:fld>
              <a:endParaRPr lang="de-DE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Bildergebnis fÃ¼r payback">
            <a:extLst>
              <a:ext uri="{FF2B5EF4-FFF2-40B4-BE49-F238E27FC236}">
                <a16:creationId xmlns:a16="http://schemas.microsoft.com/office/drawing/2014/main" id="{804B35BA-ED29-423B-92FD-DBD0203D7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989" y="4619625"/>
            <a:ext cx="314637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6E0237D-FFAE-4A07-AEF3-2321566352F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b="1" dirty="0"/>
              <a:t>Identifikation der Stakeholder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DFB189-C229-4BF0-926F-7E5C0C72EB5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de-DE" u="sng" dirty="0"/>
              <a:t>Stakeholder: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Staat / Stadtwerke (Verwendung öffentlicher Plätze)</a:t>
            </a:r>
          </a:p>
          <a:p>
            <a:pPr lvl="1"/>
            <a:r>
              <a:rPr lang="de-DE" dirty="0"/>
              <a:t>Wartungsunternehmen</a:t>
            </a:r>
          </a:p>
          <a:p>
            <a:pPr lvl="1"/>
            <a:r>
              <a:rPr lang="de-DE" dirty="0"/>
              <a:t>Müllabfuhr</a:t>
            </a:r>
          </a:p>
          <a:p>
            <a:pPr lvl="1"/>
            <a:r>
              <a:rPr lang="de-DE" dirty="0"/>
              <a:t>Alle Nutzer der Mülltonnen</a:t>
            </a:r>
          </a:p>
          <a:p>
            <a:pPr lvl="1"/>
            <a:r>
              <a:rPr lang="de-DE" dirty="0"/>
              <a:t>Partner für Bonussystem (z.B. Payback, Umweltverbände)</a:t>
            </a:r>
          </a:p>
          <a:p>
            <a:pPr lvl="1"/>
            <a:r>
              <a:rPr lang="de-DE" dirty="0"/>
              <a:t>Firmen / Unternehmen entlang der Wertschöpfungskette</a:t>
            </a:r>
          </a:p>
          <a:p>
            <a:pPr lvl="1"/>
            <a:r>
              <a:rPr lang="de-DE" dirty="0"/>
              <a:t>Entsorgungs- und Recyclingunternehmen</a:t>
            </a:r>
          </a:p>
          <a:p>
            <a:pPr lvl="1"/>
            <a:endParaRPr lang="de-DE" dirty="0"/>
          </a:p>
        </p:txBody>
      </p:sp>
      <p:pic>
        <p:nvPicPr>
          <p:cNvPr id="2050" name="Picture 2" descr="Bildergebnis fÃ¼r swa">
            <a:extLst>
              <a:ext uri="{FF2B5EF4-FFF2-40B4-BE49-F238E27FC236}">
                <a16:creationId xmlns:a16="http://schemas.microsoft.com/office/drawing/2014/main" id="{B5B96368-6579-420F-A845-7AE4ECB34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188" y="1690688"/>
            <a:ext cx="23399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ldergebnis fÃ¼r recycling zeichen">
            <a:extLst>
              <a:ext uri="{FF2B5EF4-FFF2-40B4-BE49-F238E27FC236}">
                <a16:creationId xmlns:a16="http://schemas.microsoft.com/office/drawing/2014/main" id="{4C26C321-FA90-4F13-92D5-925CFD58E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441" y="3064670"/>
            <a:ext cx="1571827" cy="160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BD4B1E6-1D9C-4545-A851-6B5BA9BD08C9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11" name="Datumsplatzhalter 3">
              <a:extLst>
                <a:ext uri="{FF2B5EF4-FFF2-40B4-BE49-F238E27FC236}">
                  <a16:creationId xmlns:a16="http://schemas.microsoft.com/office/drawing/2014/main" id="{B13E717E-034F-4D3B-A2C7-733E80BDAFE5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24.02.2019</a:t>
              </a:fld>
              <a:endParaRPr lang="de-DE" dirty="0"/>
            </a:p>
          </p:txBody>
        </p:sp>
        <p:sp>
          <p:nvSpPr>
            <p:cNvPr id="12" name="Fußzeilenplatzhalter 4">
              <a:extLst>
                <a:ext uri="{FF2B5EF4-FFF2-40B4-BE49-F238E27FC236}">
                  <a16:creationId xmlns:a16="http://schemas.microsoft.com/office/drawing/2014/main" id="{579442B8-0A3D-4AFD-9B17-50EC449B4D7A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13" name="Foliennummernplatzhalter 5">
              <a:extLst>
                <a:ext uri="{FF2B5EF4-FFF2-40B4-BE49-F238E27FC236}">
                  <a16:creationId xmlns:a16="http://schemas.microsoft.com/office/drawing/2014/main" id="{C43F27EA-6688-4FD6-BEA8-EFBC8EA452F5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7</a:t>
              </a:fld>
              <a:endParaRPr lang="de-DE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4ABA11B0-7820-4137-9AC0-3231ED4CB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69" y="1040222"/>
            <a:ext cx="11168062" cy="5201563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283DD2C3-3F0E-4150-860D-B529C73FCCC3}"/>
              </a:ext>
            </a:extLst>
          </p:cNvPr>
          <p:cNvSpPr/>
          <p:nvPr/>
        </p:nvSpPr>
        <p:spPr>
          <a:xfrm>
            <a:off x="2354000" y="2291891"/>
            <a:ext cx="1625602" cy="71120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A309031-89E1-4ED8-B9C4-BC0CD50C80AA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10" name="Datumsplatzhalter 3">
              <a:extLst>
                <a:ext uri="{FF2B5EF4-FFF2-40B4-BE49-F238E27FC236}">
                  <a16:creationId xmlns:a16="http://schemas.microsoft.com/office/drawing/2014/main" id="{12733D3A-CABA-4377-B5F7-586BE72A6D0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24.02.2019</a:t>
              </a:fld>
              <a:endParaRPr lang="de-DE" dirty="0"/>
            </a:p>
          </p:txBody>
        </p:sp>
        <p:sp>
          <p:nvSpPr>
            <p:cNvPr id="11" name="Fußzeilenplatzhalter 4">
              <a:extLst>
                <a:ext uri="{FF2B5EF4-FFF2-40B4-BE49-F238E27FC236}">
                  <a16:creationId xmlns:a16="http://schemas.microsoft.com/office/drawing/2014/main" id="{22DFE0AA-2F2F-48E1-84D6-758AEA744C63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12" name="Foliennummernplatzhalter 5">
              <a:extLst>
                <a:ext uri="{FF2B5EF4-FFF2-40B4-BE49-F238E27FC236}">
                  <a16:creationId xmlns:a16="http://schemas.microsoft.com/office/drawing/2014/main" id="{60294296-8464-4E99-B296-C88E2ABF4FE6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8</a:t>
              </a:fld>
              <a:endParaRPr lang="de-DE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33F690-4931-4459-A9C1-01D3D8CB3D9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de-DE" dirty="0"/>
              <a:t>Systemdefinition:</a:t>
            </a:r>
          </a:p>
          <a:p>
            <a:pPr lvl="1"/>
            <a:r>
              <a:rPr lang="de-DE" dirty="0"/>
              <a:t>Mülltonnenaufsatz</a:t>
            </a:r>
            <a:br>
              <a:rPr lang="de-DE" dirty="0"/>
            </a:br>
            <a:r>
              <a:rPr lang="de-DE" dirty="0"/>
              <a:t>oder ganze Mülltonne (je nach Standort) 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Schnittstellen mit folgenden Systemen:</a:t>
            </a:r>
          </a:p>
          <a:p>
            <a:pPr lvl="2"/>
            <a:r>
              <a:rPr lang="de-DE" dirty="0"/>
              <a:t>Bereits bestehende Mülltonnen (z.B. an Bahnhöfen)</a:t>
            </a:r>
          </a:p>
          <a:p>
            <a:pPr lvl="2"/>
            <a:r>
              <a:rPr lang="de-DE" dirty="0"/>
              <a:t>Mit anderen smarten Mülleimern (interne Kommunikation)</a:t>
            </a:r>
          </a:p>
          <a:p>
            <a:pPr lvl="2"/>
            <a:r>
              <a:rPr lang="de-DE" dirty="0"/>
              <a:t>Müllabfuhr</a:t>
            </a:r>
          </a:p>
          <a:p>
            <a:pPr lvl="2"/>
            <a:r>
              <a:rPr lang="de-DE" dirty="0"/>
              <a:t>Belohnungssystem</a:t>
            </a:r>
          </a:p>
          <a:p>
            <a:pPr lvl="2"/>
            <a:endParaRPr lang="de-DE" dirty="0"/>
          </a:p>
          <a:p>
            <a:pPr marL="0" indent="0">
              <a:buNone/>
            </a:pPr>
            <a:r>
              <a:rPr lang="de-DE" sz="1800" dirty="0"/>
              <a:t>Für die Ermittlung der Stakeholder Anforderungen haben wir uns bestmöglich in die verschiedenen Parteien hineinversetzt, da eine Kommunikation mit allen Parteien zum jetzigen Zeitpunkt zu zeitaufwändig gewesen wäre.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1A403796-EE70-4830-B237-3F4054E28C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de-DE" sz="3200" b="1" dirty="0"/>
              <a:t>Anforderungsermittlung und Funktionsableitung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77B22FA-CD30-4695-BF4E-9F2A64FD3485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8" name="Datumsplatzhalter 3">
              <a:extLst>
                <a:ext uri="{FF2B5EF4-FFF2-40B4-BE49-F238E27FC236}">
                  <a16:creationId xmlns:a16="http://schemas.microsoft.com/office/drawing/2014/main" id="{065A0C8B-ACB7-48E5-9A5D-D1A60148702F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24.02.2019</a:t>
              </a:fld>
              <a:endParaRPr lang="de-DE" dirty="0"/>
            </a:p>
          </p:txBody>
        </p:sp>
        <p:sp>
          <p:nvSpPr>
            <p:cNvPr id="10" name="Fußzeilenplatzhalter 4">
              <a:extLst>
                <a:ext uri="{FF2B5EF4-FFF2-40B4-BE49-F238E27FC236}">
                  <a16:creationId xmlns:a16="http://schemas.microsoft.com/office/drawing/2014/main" id="{17901707-871C-4B19-B3CD-3DFE63FBFCE3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11" name="Foliennummernplatzhalter 5">
              <a:extLst>
                <a:ext uri="{FF2B5EF4-FFF2-40B4-BE49-F238E27FC236}">
                  <a16:creationId xmlns:a16="http://schemas.microsoft.com/office/drawing/2014/main" id="{245C1D3F-B88B-43B8-8C0C-CA5C3BB70E51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9</a:t>
              </a:fld>
              <a:endParaRPr lang="de-DE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1145</Words>
  <Application>Microsoft Office PowerPoint</Application>
  <PresentationFormat>Breitbild</PresentationFormat>
  <Paragraphs>447</Paragraphs>
  <Slides>35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Office</vt:lpstr>
      <vt:lpstr>SmartBin Public.Efficient.Easy.</vt:lpstr>
      <vt:lpstr>Gliederung</vt:lpstr>
      <vt:lpstr>Motivation für das Projekt</vt:lpstr>
      <vt:lpstr>Motivation für das Projekt</vt:lpstr>
      <vt:lpstr>Vorführung mit Prototyp</vt:lpstr>
      <vt:lpstr>PowerPoint-Präsentation</vt:lpstr>
      <vt:lpstr>Identifikation der Stakeholder</vt:lpstr>
      <vt:lpstr>PowerPoint-Präsentation</vt:lpstr>
      <vt:lpstr>Anforderungsermittlung und Funktionsableitung</vt:lpstr>
      <vt:lpstr>Anforderungsermittlung und Funktionsableitung</vt:lpstr>
      <vt:lpstr>House of Quality</vt:lpstr>
      <vt:lpstr>PowerPoint-Präsentation</vt:lpstr>
      <vt:lpstr>PowerPoint-Präsentation</vt:lpstr>
      <vt:lpstr>PowerPoint-Präsentation</vt:lpstr>
      <vt:lpstr>PowerPoint-Präsentation</vt:lpstr>
      <vt:lpstr>Systementwurf- und Architektur</vt:lpstr>
      <vt:lpstr>Technische Zeichnung  </vt:lpstr>
      <vt:lpstr>PowerPoint-Präsentation</vt:lpstr>
      <vt:lpstr>Subsystementwurf und -architektur</vt:lpstr>
      <vt:lpstr> Ablaufdiagramm  </vt:lpstr>
      <vt:lpstr>Ablaufdiagramm</vt:lpstr>
      <vt:lpstr>Subsystementwurf und -architektur</vt:lpstr>
      <vt:lpstr>PowerPoint-Präsentation</vt:lpstr>
      <vt:lpstr>Subsystemintegration und Test</vt:lpstr>
      <vt:lpstr>Zigg-Zagging</vt:lpstr>
      <vt:lpstr>Zigg-Zagging</vt:lpstr>
      <vt:lpstr>Vor- und Nachteile der Subsysteme</vt:lpstr>
      <vt:lpstr>Vor- und Nachteile der Subsysteme</vt:lpstr>
      <vt:lpstr>PowerPoint-Präsentation</vt:lpstr>
      <vt:lpstr>Systemintegration und Test</vt:lpstr>
      <vt:lpstr>PowerPoint-Präsentation</vt:lpstr>
      <vt:lpstr>Systemvalidierung</vt:lpstr>
      <vt:lpstr>Systemvalidierung - Stromverbrauch</vt:lpstr>
      <vt:lpstr>Systemvalidierung - Mülleinwerfen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Mülleimer der Zukunft</dc:title>
  <dc:creator>Khodabakhsh, Marcel</dc:creator>
  <cp:lastModifiedBy>Khodabakhsh, Marcel</cp:lastModifiedBy>
  <cp:revision>38</cp:revision>
  <dcterms:created xsi:type="dcterms:W3CDTF">2019-01-07T17:40:03Z</dcterms:created>
  <dcterms:modified xsi:type="dcterms:W3CDTF">2019-02-24T12:26:07Z</dcterms:modified>
</cp:coreProperties>
</file>