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305" r:id="rId5"/>
    <p:sldId id="294" r:id="rId6"/>
    <p:sldId id="263" r:id="rId7"/>
    <p:sldId id="334" r:id="rId8"/>
    <p:sldId id="340" r:id="rId9"/>
    <p:sldId id="336" r:id="rId10"/>
    <p:sldId id="335" r:id="rId11"/>
    <p:sldId id="341" r:id="rId12"/>
    <p:sldId id="342" r:id="rId13"/>
    <p:sldId id="332" r:id="rId14"/>
    <p:sldId id="343" r:id="rId15"/>
    <p:sldId id="329" r:id="rId16"/>
    <p:sldId id="333" r:id="rId17"/>
    <p:sldId id="344" r:id="rId18"/>
    <p:sldId id="337" r:id="rId19"/>
    <p:sldId id="338"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Bottomley, Emlyn - ETA" initials="BE" lastIdx="1" clrIdx="6">
    <p:extLst>
      <p:ext uri="{19B8F6BF-5375-455C-9EA6-DF929625EA0E}">
        <p15:presenceInfo xmlns:p15="http://schemas.microsoft.com/office/powerpoint/2012/main" userId="S::bottomley.daniel.e@dol.gov::77b17248-8080-4e2e-a77e-4483806ecf65" providerId="AD"/>
      </p:ext>
    </p:extLst>
  </p:cmAuthor>
  <p:cmAuthor id="1" name="Jones, Janelle C. - OSEC" initials="JO" lastIdx="2" clrIdx="0">
    <p:extLst>
      <p:ext uri="{19B8F6BF-5375-455C-9EA6-DF929625EA0E}">
        <p15:presenceInfo xmlns:p15="http://schemas.microsoft.com/office/powerpoint/2012/main" userId="S::jones.janelle.c@dol.gov::8d3a426b-93cb-445d-92bb-0bdaa67c1090" providerId="AD"/>
      </p:ext>
    </p:extLst>
  </p:cmAuthor>
  <p:cmAuthor id="2" name="Johnson, Sara L - ETA" initials="JSL-E" lastIdx="14" clrIdx="1">
    <p:extLst>
      <p:ext uri="{19B8F6BF-5375-455C-9EA6-DF929625EA0E}">
        <p15:presenceInfo xmlns:p15="http://schemas.microsoft.com/office/powerpoint/2012/main" userId="S-1-5-21-430767753-2305446740-1188461881-72178" providerId="AD"/>
      </p:ext>
    </p:extLst>
  </p:cmAuthor>
  <p:cmAuthor id="3" name="Reuss, Kevin L - ETA" initials="RKL-E" lastIdx="3" clrIdx="2">
    <p:extLst>
      <p:ext uri="{19B8F6BF-5375-455C-9EA6-DF929625EA0E}">
        <p15:presenceInfo xmlns:p15="http://schemas.microsoft.com/office/powerpoint/2012/main" userId="S-1-5-21-430767753-2305446740-1188461881-72224" providerId="AD"/>
      </p:ext>
    </p:extLst>
  </p:cmAuthor>
  <p:cmAuthor id="4" name="Eckenroth, Christina - ETA" initials="EE" lastIdx="1" clrIdx="3">
    <p:extLst>
      <p:ext uri="{19B8F6BF-5375-455C-9EA6-DF929625EA0E}">
        <p15:presenceInfo xmlns:p15="http://schemas.microsoft.com/office/powerpoint/2012/main" userId="S::eckenroth.christina@dol.gov::44329894-a027-471e-b250-29dd1cbd9c7a" providerId="AD"/>
      </p:ext>
    </p:extLst>
  </p:cmAuthor>
  <p:cmAuthor id="5" name="Leitereg, Andrea M - ETA" initials="LE" lastIdx="4" clrIdx="4">
    <p:extLst>
      <p:ext uri="{19B8F6BF-5375-455C-9EA6-DF929625EA0E}">
        <p15:presenceInfo xmlns:p15="http://schemas.microsoft.com/office/powerpoint/2012/main" userId="S::leitereg.andrea.m@dol.gov::a09af240-ab63-4744-9646-3238a732a2b2" providerId="AD"/>
      </p:ext>
    </p:extLst>
  </p:cmAuthor>
  <p:cmAuthor id="6" name="Parker, Heather - ETA" initials="PE" lastIdx="4" clrIdx="5">
    <p:extLst>
      <p:ext uri="{19B8F6BF-5375-455C-9EA6-DF929625EA0E}">
        <p15:presenceInfo xmlns:p15="http://schemas.microsoft.com/office/powerpoint/2012/main" userId="S::parker.heather@dol.gov::b1d50c35-1045-4a62-b201-cbb312dc93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5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ADDD72-E520-4301-A11B-4E53354F5FFB}" v="32" dt="2022-11-20T18:32:56.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32" autoAdjust="0"/>
    <p:restoredTop sz="68038" autoAdjust="0"/>
  </p:normalViewPr>
  <p:slideViewPr>
    <p:cSldViewPr snapToGrid="0">
      <p:cViewPr varScale="1">
        <p:scale>
          <a:sx n="77" d="100"/>
          <a:sy n="77" d="100"/>
        </p:scale>
        <p:origin x="15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ttomley, Emlyn - ETA" userId="77b17248-8080-4e2e-a77e-4483806ecf65" providerId="ADAL" clId="{53ADDD72-E520-4301-A11B-4E53354F5FFB}"/>
    <pc:docChg chg="undo custSel addSld delSld modSld sldOrd">
      <pc:chgData name="Bottomley, Emlyn - ETA" userId="77b17248-8080-4e2e-a77e-4483806ecf65" providerId="ADAL" clId="{53ADDD72-E520-4301-A11B-4E53354F5FFB}" dt="2022-11-21T15:10:01.370" v="19603" actId="20577"/>
      <pc:docMkLst>
        <pc:docMk/>
      </pc:docMkLst>
      <pc:sldChg chg="addSp delSp modSp add mod modAnim modNotesTx">
        <pc:chgData name="Bottomley, Emlyn - ETA" userId="77b17248-8080-4e2e-a77e-4483806ecf65" providerId="ADAL" clId="{53ADDD72-E520-4301-A11B-4E53354F5FFB}" dt="2022-11-20T18:46:20.270" v="19333" actId="20577"/>
        <pc:sldMkLst>
          <pc:docMk/>
          <pc:sldMk cId="789916948" sldId="263"/>
        </pc:sldMkLst>
        <pc:spChg chg="add del mod">
          <ac:chgData name="Bottomley, Emlyn - ETA" userId="77b17248-8080-4e2e-a77e-4483806ecf65" providerId="ADAL" clId="{53ADDD72-E520-4301-A11B-4E53354F5FFB}" dt="2022-11-15T18:57:47.203" v="314" actId="478"/>
          <ac:spMkLst>
            <pc:docMk/>
            <pc:sldMk cId="789916948" sldId="263"/>
            <ac:spMk id="2" creationId="{106018F5-7546-43CC-DD54-295B8087A367}"/>
          </ac:spMkLst>
        </pc:spChg>
        <pc:spChg chg="mod">
          <ac:chgData name="Bottomley, Emlyn - ETA" userId="77b17248-8080-4e2e-a77e-4483806ecf65" providerId="ADAL" clId="{53ADDD72-E520-4301-A11B-4E53354F5FFB}" dt="2022-11-15T18:57:04.700" v="294" actId="27636"/>
          <ac:spMkLst>
            <pc:docMk/>
            <pc:sldMk cId="789916948" sldId="263"/>
            <ac:spMk id="3" creationId="{0BE39C29-E832-AEEE-D180-12873D195BE3}"/>
          </ac:spMkLst>
        </pc:spChg>
        <pc:spChg chg="add del mod">
          <ac:chgData name="Bottomley, Emlyn - ETA" userId="77b17248-8080-4e2e-a77e-4483806ecf65" providerId="ADAL" clId="{53ADDD72-E520-4301-A11B-4E53354F5FFB}" dt="2022-11-15T18:57:45.418" v="313" actId="21"/>
          <ac:spMkLst>
            <pc:docMk/>
            <pc:sldMk cId="789916948" sldId="263"/>
            <ac:spMk id="4" creationId="{8AA0611A-D72D-306F-2AF4-B6DA7884F8FE}"/>
          </ac:spMkLst>
        </pc:spChg>
        <pc:spChg chg="add del mod">
          <ac:chgData name="Bottomley, Emlyn - ETA" userId="77b17248-8080-4e2e-a77e-4483806ecf65" providerId="ADAL" clId="{53ADDD72-E520-4301-A11B-4E53354F5FFB}" dt="2022-11-15T18:57:31.861" v="307" actId="478"/>
          <ac:spMkLst>
            <pc:docMk/>
            <pc:sldMk cId="789916948" sldId="263"/>
            <ac:spMk id="7" creationId="{981C437B-7665-229C-21EA-D829B746D3CC}"/>
          </ac:spMkLst>
        </pc:spChg>
        <pc:spChg chg="add del mod">
          <ac:chgData name="Bottomley, Emlyn - ETA" userId="77b17248-8080-4e2e-a77e-4483806ecf65" providerId="ADAL" clId="{53ADDD72-E520-4301-A11B-4E53354F5FFB}" dt="2022-11-15T18:57:30.982" v="306"/>
          <ac:spMkLst>
            <pc:docMk/>
            <pc:sldMk cId="789916948" sldId="263"/>
            <ac:spMk id="8" creationId="{F76A3E4D-CF45-3126-043A-BFBDF97F2D9C}"/>
          </ac:spMkLst>
        </pc:spChg>
        <pc:spChg chg="add del mod">
          <ac:chgData name="Bottomley, Emlyn - ETA" userId="77b17248-8080-4e2e-a77e-4483806ecf65" providerId="ADAL" clId="{53ADDD72-E520-4301-A11B-4E53354F5FFB}" dt="2022-11-15T18:58:00.401" v="319" actId="478"/>
          <ac:spMkLst>
            <pc:docMk/>
            <pc:sldMk cId="789916948" sldId="263"/>
            <ac:spMk id="10" creationId="{40A5E368-6D68-95FD-43F9-602C5B2A9E0B}"/>
          </ac:spMkLst>
        </pc:spChg>
        <pc:spChg chg="add del mod ord">
          <ac:chgData name="Bottomley, Emlyn - ETA" userId="77b17248-8080-4e2e-a77e-4483806ecf65" providerId="ADAL" clId="{53ADDD72-E520-4301-A11B-4E53354F5FFB}" dt="2022-11-15T18:58:21.945" v="364" actId="20577"/>
          <ac:spMkLst>
            <pc:docMk/>
            <pc:sldMk cId="789916948" sldId="263"/>
            <ac:spMk id="11" creationId="{579BA8CD-794A-7C7F-7A11-B86E5E344EF8}"/>
          </ac:spMkLst>
        </pc:spChg>
        <pc:spChg chg="add mod">
          <ac:chgData name="Bottomley, Emlyn - ETA" userId="77b17248-8080-4e2e-a77e-4483806ecf65" providerId="ADAL" clId="{53ADDD72-E520-4301-A11B-4E53354F5FFB}" dt="2022-11-15T19:14:44.097" v="2247" actId="208"/>
          <ac:spMkLst>
            <pc:docMk/>
            <pc:sldMk cId="789916948" sldId="263"/>
            <ac:spMk id="12" creationId="{DB807053-5E1C-E26D-2DA2-7D4D9CF55B41}"/>
          </ac:spMkLst>
        </pc:spChg>
        <pc:picChg chg="add mod">
          <ac:chgData name="Bottomley, Emlyn - ETA" userId="77b17248-8080-4e2e-a77e-4483806ecf65" providerId="ADAL" clId="{53ADDD72-E520-4301-A11B-4E53354F5FFB}" dt="2022-11-15T18:57:00.309" v="292"/>
          <ac:picMkLst>
            <pc:docMk/>
            <pc:sldMk cId="789916948" sldId="263"/>
            <ac:picMk id="5" creationId="{18E3E95E-E7AF-C0F5-35E5-CD71E2ADC905}"/>
          </ac:picMkLst>
        </pc:picChg>
      </pc:sldChg>
      <pc:sldChg chg="modSp mod modNotesTx">
        <pc:chgData name="Bottomley, Emlyn - ETA" userId="77b17248-8080-4e2e-a77e-4483806ecf65" providerId="ADAL" clId="{53ADDD72-E520-4301-A11B-4E53354F5FFB}" dt="2022-11-20T17:28:53.344" v="4804" actId="20577"/>
        <pc:sldMkLst>
          <pc:docMk/>
          <pc:sldMk cId="741694619" sldId="294"/>
        </pc:sldMkLst>
        <pc:spChg chg="mod">
          <ac:chgData name="Bottomley, Emlyn - ETA" userId="77b17248-8080-4e2e-a77e-4483806ecf65" providerId="ADAL" clId="{53ADDD72-E520-4301-A11B-4E53354F5FFB}" dt="2022-11-15T20:55:36.372" v="3824" actId="20577"/>
          <ac:spMkLst>
            <pc:docMk/>
            <pc:sldMk cId="741694619" sldId="294"/>
            <ac:spMk id="9" creationId="{00000000-0000-0000-0000-000000000000}"/>
          </ac:spMkLst>
        </pc:spChg>
      </pc:sldChg>
      <pc:sldChg chg="modSp mod modNotesTx">
        <pc:chgData name="Bottomley, Emlyn - ETA" userId="77b17248-8080-4e2e-a77e-4483806ecf65" providerId="ADAL" clId="{53ADDD72-E520-4301-A11B-4E53354F5FFB}" dt="2022-11-20T17:26:53.660" v="4151" actId="20577"/>
        <pc:sldMkLst>
          <pc:docMk/>
          <pc:sldMk cId="2955072307" sldId="305"/>
        </pc:sldMkLst>
        <pc:spChg chg="mod">
          <ac:chgData name="Bottomley, Emlyn - ETA" userId="77b17248-8080-4e2e-a77e-4483806ecf65" providerId="ADAL" clId="{53ADDD72-E520-4301-A11B-4E53354F5FFB}" dt="2022-11-15T16:27:08.329" v="289" actId="20577"/>
          <ac:spMkLst>
            <pc:docMk/>
            <pc:sldMk cId="2955072307" sldId="305"/>
            <ac:spMk id="10" creationId="{B833C464-5BC1-AB46-A205-9F916FFD1DD7}"/>
          </ac:spMkLst>
        </pc:spChg>
      </pc:sldChg>
      <pc:sldChg chg="del">
        <pc:chgData name="Bottomley, Emlyn - ETA" userId="77b17248-8080-4e2e-a77e-4483806ecf65" providerId="ADAL" clId="{53ADDD72-E520-4301-A11B-4E53354F5FFB}" dt="2022-11-15T16:46:38.476" v="290" actId="47"/>
        <pc:sldMkLst>
          <pc:docMk/>
          <pc:sldMk cId="944387378" sldId="323"/>
        </pc:sldMkLst>
      </pc:sldChg>
      <pc:sldChg chg="del">
        <pc:chgData name="Bottomley, Emlyn - ETA" userId="77b17248-8080-4e2e-a77e-4483806ecf65" providerId="ADAL" clId="{53ADDD72-E520-4301-A11B-4E53354F5FFB}" dt="2022-11-15T16:46:38.476" v="290" actId="47"/>
        <pc:sldMkLst>
          <pc:docMk/>
          <pc:sldMk cId="3658614857" sldId="324"/>
        </pc:sldMkLst>
      </pc:sldChg>
      <pc:sldChg chg="del">
        <pc:chgData name="Bottomley, Emlyn - ETA" userId="77b17248-8080-4e2e-a77e-4483806ecf65" providerId="ADAL" clId="{53ADDD72-E520-4301-A11B-4E53354F5FFB}" dt="2022-11-15T16:46:38.476" v="290" actId="47"/>
        <pc:sldMkLst>
          <pc:docMk/>
          <pc:sldMk cId="3111447000" sldId="325"/>
        </pc:sldMkLst>
      </pc:sldChg>
      <pc:sldChg chg="del">
        <pc:chgData name="Bottomley, Emlyn - ETA" userId="77b17248-8080-4e2e-a77e-4483806ecf65" providerId="ADAL" clId="{53ADDD72-E520-4301-A11B-4E53354F5FFB}" dt="2022-11-15T16:46:38.476" v="290" actId="47"/>
        <pc:sldMkLst>
          <pc:docMk/>
          <pc:sldMk cId="713540208" sldId="326"/>
        </pc:sldMkLst>
      </pc:sldChg>
      <pc:sldChg chg="del">
        <pc:chgData name="Bottomley, Emlyn - ETA" userId="77b17248-8080-4e2e-a77e-4483806ecf65" providerId="ADAL" clId="{53ADDD72-E520-4301-A11B-4E53354F5FFB}" dt="2022-11-15T16:46:38.476" v="290" actId="47"/>
        <pc:sldMkLst>
          <pc:docMk/>
          <pc:sldMk cId="1240808983" sldId="327"/>
        </pc:sldMkLst>
      </pc:sldChg>
      <pc:sldChg chg="addSp delSp modSp mod ord modNotesTx">
        <pc:chgData name="Bottomley, Emlyn - ETA" userId="77b17248-8080-4e2e-a77e-4483806ecf65" providerId="ADAL" clId="{53ADDD72-E520-4301-A11B-4E53354F5FFB}" dt="2022-11-20T18:29:17.293" v="15538" actId="20577"/>
        <pc:sldMkLst>
          <pc:docMk/>
          <pc:sldMk cId="2788291963" sldId="329"/>
        </pc:sldMkLst>
        <pc:spChg chg="add del mod">
          <ac:chgData name="Bottomley, Emlyn - ETA" userId="77b17248-8080-4e2e-a77e-4483806ecf65" providerId="ADAL" clId="{53ADDD72-E520-4301-A11B-4E53354F5FFB}" dt="2022-11-15T16:00:32.775" v="1" actId="478"/>
          <ac:spMkLst>
            <pc:docMk/>
            <pc:sldMk cId="2788291963" sldId="329"/>
            <ac:spMk id="3" creationId="{57450119-219C-4E9B-F3C1-6A54DC3CB272}"/>
          </ac:spMkLst>
        </pc:spChg>
        <pc:spChg chg="mod">
          <ac:chgData name="Bottomley, Emlyn - ETA" userId="77b17248-8080-4e2e-a77e-4483806ecf65" providerId="ADAL" clId="{53ADDD72-E520-4301-A11B-4E53354F5FFB}" dt="2022-11-15T16:22:25.032" v="160" actId="20577"/>
          <ac:spMkLst>
            <pc:docMk/>
            <pc:sldMk cId="2788291963" sldId="329"/>
            <ac:spMk id="4" creationId="{B833C464-5BC1-AB46-A205-9F916FFD1DD7}"/>
          </ac:spMkLst>
        </pc:spChg>
        <pc:spChg chg="del">
          <ac:chgData name="Bottomley, Emlyn - ETA" userId="77b17248-8080-4e2e-a77e-4483806ecf65" providerId="ADAL" clId="{53ADDD72-E520-4301-A11B-4E53354F5FFB}" dt="2022-11-15T16:00:30.599" v="0" actId="478"/>
          <ac:spMkLst>
            <pc:docMk/>
            <pc:sldMk cId="2788291963" sldId="329"/>
            <ac:spMk id="6" creationId="{00000000-0000-0000-0000-000000000000}"/>
          </ac:spMkLst>
        </pc:spChg>
        <pc:picChg chg="add del mod">
          <ac:chgData name="Bottomley, Emlyn - ETA" userId="77b17248-8080-4e2e-a77e-4483806ecf65" providerId="ADAL" clId="{53ADDD72-E520-4301-A11B-4E53354F5FFB}" dt="2022-11-15T16:22:27.177" v="161" actId="478"/>
          <ac:picMkLst>
            <pc:docMk/>
            <pc:sldMk cId="2788291963" sldId="329"/>
            <ac:picMk id="8" creationId="{A391C87C-38AC-1C45-1B2E-6539E9D5A473}"/>
          </ac:picMkLst>
        </pc:picChg>
        <pc:picChg chg="add mod">
          <ac:chgData name="Bottomley, Emlyn - ETA" userId="77b17248-8080-4e2e-a77e-4483806ecf65" providerId="ADAL" clId="{53ADDD72-E520-4301-A11B-4E53354F5FFB}" dt="2022-11-15T16:22:35.303" v="166" actId="14100"/>
          <ac:picMkLst>
            <pc:docMk/>
            <pc:sldMk cId="2788291963" sldId="329"/>
            <ac:picMk id="10" creationId="{1C6BCAE4-34D3-0A1A-08DC-10D5B193A287}"/>
          </ac:picMkLst>
        </pc:picChg>
      </pc:sldChg>
      <pc:sldChg chg="del">
        <pc:chgData name="Bottomley, Emlyn - ETA" userId="77b17248-8080-4e2e-a77e-4483806ecf65" providerId="ADAL" clId="{53ADDD72-E520-4301-A11B-4E53354F5FFB}" dt="2022-11-15T16:46:38.476" v="290" actId="47"/>
        <pc:sldMkLst>
          <pc:docMk/>
          <pc:sldMk cId="960330525" sldId="330"/>
        </pc:sldMkLst>
      </pc:sldChg>
      <pc:sldChg chg="del">
        <pc:chgData name="Bottomley, Emlyn - ETA" userId="77b17248-8080-4e2e-a77e-4483806ecf65" providerId="ADAL" clId="{53ADDD72-E520-4301-A11B-4E53354F5FFB}" dt="2022-11-15T16:46:38.476" v="290" actId="47"/>
        <pc:sldMkLst>
          <pc:docMk/>
          <pc:sldMk cId="2863697469" sldId="331"/>
        </pc:sldMkLst>
      </pc:sldChg>
      <pc:sldChg chg="addSp delSp modSp add mod ord modNotesTx">
        <pc:chgData name="Bottomley, Emlyn - ETA" userId="77b17248-8080-4e2e-a77e-4483806ecf65" providerId="ADAL" clId="{53ADDD72-E520-4301-A11B-4E53354F5FFB}" dt="2022-11-20T18:30:38.606" v="15885" actId="20577"/>
        <pc:sldMkLst>
          <pc:docMk/>
          <pc:sldMk cId="1320839775" sldId="332"/>
        </pc:sldMkLst>
        <pc:spChg chg="mod">
          <ac:chgData name="Bottomley, Emlyn - ETA" userId="77b17248-8080-4e2e-a77e-4483806ecf65" providerId="ADAL" clId="{53ADDD72-E520-4301-A11B-4E53354F5FFB}" dt="2022-11-15T16:19:24.586" v="108" actId="20577"/>
          <ac:spMkLst>
            <pc:docMk/>
            <pc:sldMk cId="1320839775" sldId="332"/>
            <ac:spMk id="4" creationId="{B833C464-5BC1-AB46-A205-9F916FFD1DD7}"/>
          </ac:spMkLst>
        </pc:spChg>
        <pc:picChg chg="add mod">
          <ac:chgData name="Bottomley, Emlyn - ETA" userId="77b17248-8080-4e2e-a77e-4483806ecf65" providerId="ADAL" clId="{53ADDD72-E520-4301-A11B-4E53354F5FFB}" dt="2022-11-15T16:18:58.697" v="35" actId="14100"/>
          <ac:picMkLst>
            <pc:docMk/>
            <pc:sldMk cId="1320839775" sldId="332"/>
            <ac:picMk id="3" creationId="{7ED04156-21F8-6A23-7BF2-133F8C5E37FB}"/>
          </ac:picMkLst>
        </pc:picChg>
        <pc:picChg chg="add del">
          <ac:chgData name="Bottomley, Emlyn - ETA" userId="77b17248-8080-4e2e-a77e-4483806ecf65" providerId="ADAL" clId="{53ADDD72-E520-4301-A11B-4E53354F5FFB}" dt="2022-11-15T20:34:56.224" v="3667" actId="21"/>
          <ac:picMkLst>
            <pc:docMk/>
            <pc:sldMk cId="1320839775" sldId="332"/>
            <ac:picMk id="7" creationId="{9BDFDF8E-14FC-FE73-23DA-07F1AA05B0BF}"/>
          </ac:picMkLst>
        </pc:picChg>
        <pc:picChg chg="del">
          <ac:chgData name="Bottomley, Emlyn - ETA" userId="77b17248-8080-4e2e-a77e-4483806ecf65" providerId="ADAL" clId="{53ADDD72-E520-4301-A11B-4E53354F5FFB}" dt="2022-11-15T16:18:48.952" v="29" actId="478"/>
          <ac:picMkLst>
            <pc:docMk/>
            <pc:sldMk cId="1320839775" sldId="332"/>
            <ac:picMk id="8" creationId="{A391C87C-38AC-1C45-1B2E-6539E9D5A473}"/>
          </ac:picMkLst>
        </pc:picChg>
      </pc:sldChg>
      <pc:sldChg chg="modSp add mod modNotesTx">
        <pc:chgData name="Bottomley, Emlyn - ETA" userId="77b17248-8080-4e2e-a77e-4483806ecf65" providerId="ADAL" clId="{53ADDD72-E520-4301-A11B-4E53354F5FFB}" dt="2022-11-20T18:36:16.942" v="16630" actId="20577"/>
        <pc:sldMkLst>
          <pc:docMk/>
          <pc:sldMk cId="57804944" sldId="333"/>
        </pc:sldMkLst>
        <pc:spChg chg="mod">
          <ac:chgData name="Bottomley, Emlyn - ETA" userId="77b17248-8080-4e2e-a77e-4483806ecf65" providerId="ADAL" clId="{53ADDD72-E520-4301-A11B-4E53354F5FFB}" dt="2022-11-15T16:19:46.137" v="135" actId="20577"/>
          <ac:spMkLst>
            <pc:docMk/>
            <pc:sldMk cId="57804944" sldId="333"/>
            <ac:spMk id="4" creationId="{B833C464-5BC1-AB46-A205-9F916FFD1DD7}"/>
          </ac:spMkLst>
        </pc:spChg>
      </pc:sldChg>
      <pc:sldChg chg="addSp delSp modSp add del mod">
        <pc:chgData name="Bottomley, Emlyn - ETA" userId="77b17248-8080-4e2e-a77e-4483806ecf65" providerId="ADAL" clId="{53ADDD72-E520-4301-A11B-4E53354F5FFB}" dt="2022-11-15T16:46:38.476" v="290" actId="47"/>
        <pc:sldMkLst>
          <pc:docMk/>
          <pc:sldMk cId="184506733" sldId="334"/>
        </pc:sldMkLst>
        <pc:spChg chg="del">
          <ac:chgData name="Bottomley, Emlyn - ETA" userId="77b17248-8080-4e2e-a77e-4483806ecf65" providerId="ADAL" clId="{53ADDD72-E520-4301-A11B-4E53354F5FFB}" dt="2022-11-15T16:23:22.969" v="170" actId="478"/>
          <ac:spMkLst>
            <pc:docMk/>
            <pc:sldMk cId="184506733" sldId="334"/>
            <ac:spMk id="2" creationId="{00000000-0000-0000-0000-000000000000}"/>
          </ac:spMkLst>
        </pc:spChg>
        <pc:spChg chg="del">
          <ac:chgData name="Bottomley, Emlyn - ETA" userId="77b17248-8080-4e2e-a77e-4483806ecf65" providerId="ADAL" clId="{53ADDD72-E520-4301-A11B-4E53354F5FFB}" dt="2022-11-15T16:23:26.443" v="171" actId="478"/>
          <ac:spMkLst>
            <pc:docMk/>
            <pc:sldMk cId="184506733" sldId="334"/>
            <ac:spMk id="6" creationId="{00000000-0000-0000-0000-000000000000}"/>
          </ac:spMkLst>
        </pc:spChg>
        <pc:spChg chg="add del mod">
          <ac:chgData name="Bottomley, Emlyn - ETA" userId="77b17248-8080-4e2e-a77e-4483806ecf65" providerId="ADAL" clId="{53ADDD72-E520-4301-A11B-4E53354F5FFB}" dt="2022-11-15T16:23:28.121" v="172" actId="478"/>
          <ac:spMkLst>
            <pc:docMk/>
            <pc:sldMk cId="184506733" sldId="334"/>
            <ac:spMk id="7" creationId="{F42DFD6E-7E28-FF0A-36EA-C6D723B1EBA2}"/>
          </ac:spMkLst>
        </pc:spChg>
      </pc:sldChg>
      <pc:sldChg chg="new del">
        <pc:chgData name="Bottomley, Emlyn - ETA" userId="77b17248-8080-4e2e-a77e-4483806ecf65" providerId="ADAL" clId="{53ADDD72-E520-4301-A11B-4E53354F5FFB}" dt="2022-11-15T16:23:17.233" v="168" actId="47"/>
        <pc:sldMkLst>
          <pc:docMk/>
          <pc:sldMk cId="2965479037" sldId="334"/>
        </pc:sldMkLst>
      </pc:sldChg>
      <pc:sldChg chg="addSp delSp modSp add mod modNotesTx">
        <pc:chgData name="Bottomley, Emlyn - ETA" userId="77b17248-8080-4e2e-a77e-4483806ecf65" providerId="ADAL" clId="{53ADDD72-E520-4301-A11B-4E53354F5FFB}" dt="2022-11-21T14:19:04.172" v="19454" actId="20577"/>
        <pc:sldMkLst>
          <pc:docMk/>
          <pc:sldMk cId="4220617256" sldId="334"/>
        </pc:sldMkLst>
        <pc:spChg chg="mod">
          <ac:chgData name="Bottomley, Emlyn - ETA" userId="77b17248-8080-4e2e-a77e-4483806ecf65" providerId="ADAL" clId="{53ADDD72-E520-4301-A11B-4E53354F5FFB}" dt="2022-11-15T18:59:55.905" v="368" actId="20577"/>
          <ac:spMkLst>
            <pc:docMk/>
            <pc:sldMk cId="4220617256" sldId="334"/>
            <ac:spMk id="3" creationId="{0BE39C29-E832-AEEE-D180-12873D195BE3}"/>
          </ac:spMkLst>
        </pc:spChg>
        <pc:spChg chg="add del mod">
          <ac:chgData name="Bottomley, Emlyn - ETA" userId="77b17248-8080-4e2e-a77e-4483806ecf65" providerId="ADAL" clId="{53ADDD72-E520-4301-A11B-4E53354F5FFB}" dt="2022-11-15T19:34:45.396" v="2938"/>
          <ac:spMkLst>
            <pc:docMk/>
            <pc:sldMk cId="4220617256" sldId="334"/>
            <ac:spMk id="6" creationId="{E19E3040-B838-44CE-79BC-2FD3CF69EFD1}"/>
          </ac:spMkLst>
        </pc:spChg>
        <pc:spChg chg="add mod">
          <ac:chgData name="Bottomley, Emlyn - ETA" userId="77b17248-8080-4e2e-a77e-4483806ecf65" providerId="ADAL" clId="{53ADDD72-E520-4301-A11B-4E53354F5FFB}" dt="2022-11-15T19:36:12.414" v="3210" actId="14100"/>
          <ac:spMkLst>
            <pc:docMk/>
            <pc:sldMk cId="4220617256" sldId="334"/>
            <ac:spMk id="7" creationId="{4AE61F8F-77EE-B139-6C10-CBB25674BC30}"/>
          </ac:spMkLst>
        </pc:spChg>
        <pc:spChg chg="mod">
          <ac:chgData name="Bottomley, Emlyn - ETA" userId="77b17248-8080-4e2e-a77e-4483806ecf65" providerId="ADAL" clId="{53ADDD72-E520-4301-A11B-4E53354F5FFB}" dt="2022-11-15T19:00:07.268" v="389" actId="20577"/>
          <ac:spMkLst>
            <pc:docMk/>
            <pc:sldMk cId="4220617256" sldId="334"/>
            <ac:spMk id="11" creationId="{579BA8CD-794A-7C7F-7A11-B86E5E344EF8}"/>
          </ac:spMkLst>
        </pc:spChg>
        <pc:picChg chg="add mod">
          <ac:chgData name="Bottomley, Emlyn - ETA" userId="77b17248-8080-4e2e-a77e-4483806ecf65" providerId="ADAL" clId="{53ADDD72-E520-4301-A11B-4E53354F5FFB}" dt="2022-11-15T19:29:09.078" v="2874" actId="14100"/>
          <ac:picMkLst>
            <pc:docMk/>
            <pc:sldMk cId="4220617256" sldId="334"/>
            <ac:picMk id="4" creationId="{28F33EDC-70AA-B25C-960C-8600B3DAA271}"/>
          </ac:picMkLst>
        </pc:picChg>
      </pc:sldChg>
      <pc:sldChg chg="modSp add del mod modNotesTx">
        <pc:chgData name="Bottomley, Emlyn - ETA" userId="77b17248-8080-4e2e-a77e-4483806ecf65" providerId="ADAL" clId="{53ADDD72-E520-4301-A11B-4E53354F5FFB}" dt="2022-11-21T15:10:01.370" v="19603" actId="20577"/>
        <pc:sldMkLst>
          <pc:docMk/>
          <pc:sldMk cId="1830821760" sldId="335"/>
        </pc:sldMkLst>
        <pc:spChg chg="mod">
          <ac:chgData name="Bottomley, Emlyn - ETA" userId="77b17248-8080-4e2e-a77e-4483806ecf65" providerId="ADAL" clId="{53ADDD72-E520-4301-A11B-4E53354F5FFB}" dt="2022-11-21T15:10:01.370" v="19603" actId="20577"/>
          <ac:spMkLst>
            <pc:docMk/>
            <pc:sldMk cId="1830821760" sldId="335"/>
            <ac:spMk id="3" creationId="{0BE39C29-E832-AEEE-D180-12873D195BE3}"/>
          </ac:spMkLst>
        </pc:spChg>
        <pc:spChg chg="mod">
          <ac:chgData name="Bottomley, Emlyn - ETA" userId="77b17248-8080-4e2e-a77e-4483806ecf65" providerId="ADAL" clId="{53ADDD72-E520-4301-A11B-4E53354F5FFB}" dt="2022-11-15T19:00:30.818" v="412" actId="20577"/>
          <ac:spMkLst>
            <pc:docMk/>
            <pc:sldMk cId="1830821760" sldId="335"/>
            <ac:spMk id="11" creationId="{579BA8CD-794A-7C7F-7A11-B86E5E344EF8}"/>
          </ac:spMkLst>
        </pc:spChg>
      </pc:sldChg>
      <pc:sldChg chg="addSp modSp add mod modAnim modNotesTx">
        <pc:chgData name="Bottomley, Emlyn - ETA" userId="77b17248-8080-4e2e-a77e-4483806ecf65" providerId="ADAL" clId="{53ADDD72-E520-4301-A11B-4E53354F5FFB}" dt="2022-11-20T17:53:02.557" v="9399" actId="20577"/>
        <pc:sldMkLst>
          <pc:docMk/>
          <pc:sldMk cId="620823285" sldId="336"/>
        </pc:sldMkLst>
        <pc:spChg chg="add mod">
          <ac:chgData name="Bottomley, Emlyn - ETA" userId="77b17248-8080-4e2e-a77e-4483806ecf65" providerId="ADAL" clId="{53ADDD72-E520-4301-A11B-4E53354F5FFB}" dt="2022-11-15T19:04:30.415" v="764" actId="208"/>
          <ac:spMkLst>
            <pc:docMk/>
            <pc:sldMk cId="620823285" sldId="336"/>
            <ac:spMk id="6" creationId="{27992A37-F864-E33B-BA64-426CE8C4A425}"/>
          </ac:spMkLst>
        </pc:spChg>
        <pc:spChg chg="add mod">
          <ac:chgData name="Bottomley, Emlyn - ETA" userId="77b17248-8080-4e2e-a77e-4483806ecf65" providerId="ADAL" clId="{53ADDD72-E520-4301-A11B-4E53354F5FFB}" dt="2022-11-15T19:04:12.939" v="762" actId="208"/>
          <ac:spMkLst>
            <pc:docMk/>
            <pc:sldMk cId="620823285" sldId="336"/>
            <ac:spMk id="7" creationId="{0E546DF0-CBCF-DFA1-4169-7BA09D9993F4}"/>
          </ac:spMkLst>
        </pc:spChg>
        <pc:spChg chg="mod">
          <ac:chgData name="Bottomley, Emlyn - ETA" userId="77b17248-8080-4e2e-a77e-4483806ecf65" providerId="ADAL" clId="{53ADDD72-E520-4301-A11B-4E53354F5FFB}" dt="2022-11-15T19:02:10.740" v="667" actId="20577"/>
          <ac:spMkLst>
            <pc:docMk/>
            <pc:sldMk cId="620823285" sldId="336"/>
            <ac:spMk id="11" creationId="{579BA8CD-794A-7C7F-7A11-B86E5E344EF8}"/>
          </ac:spMkLst>
        </pc:spChg>
        <pc:picChg chg="add mod">
          <ac:chgData name="Bottomley, Emlyn - ETA" userId="77b17248-8080-4e2e-a77e-4483806ecf65" providerId="ADAL" clId="{53ADDD72-E520-4301-A11B-4E53354F5FFB}" dt="2022-11-15T19:03:19.852" v="671" actId="1076"/>
          <ac:picMkLst>
            <pc:docMk/>
            <pc:sldMk cId="620823285" sldId="336"/>
            <ac:picMk id="4" creationId="{54BD1CEC-3CEF-01BC-5FA4-3CA419C5A4D3}"/>
          </ac:picMkLst>
        </pc:picChg>
      </pc:sldChg>
      <pc:sldChg chg="modSp add mod modNotesTx">
        <pc:chgData name="Bottomley, Emlyn - ETA" userId="77b17248-8080-4e2e-a77e-4483806ecf65" providerId="ADAL" clId="{53ADDD72-E520-4301-A11B-4E53354F5FFB}" dt="2022-11-20T18:44:03.069" v="18881" actId="20577"/>
        <pc:sldMkLst>
          <pc:docMk/>
          <pc:sldMk cId="975460286" sldId="337"/>
        </pc:sldMkLst>
        <pc:spChg chg="mod">
          <ac:chgData name="Bottomley, Emlyn - ETA" userId="77b17248-8080-4e2e-a77e-4483806ecf65" providerId="ADAL" clId="{53ADDD72-E520-4301-A11B-4E53354F5FFB}" dt="2022-11-15T19:17:42.763" v="2310" actId="20577"/>
          <ac:spMkLst>
            <pc:docMk/>
            <pc:sldMk cId="975460286" sldId="337"/>
            <ac:spMk id="3" creationId="{0BE39C29-E832-AEEE-D180-12873D195BE3}"/>
          </ac:spMkLst>
        </pc:spChg>
        <pc:spChg chg="mod">
          <ac:chgData name="Bottomley, Emlyn - ETA" userId="77b17248-8080-4e2e-a77e-4483806ecf65" providerId="ADAL" clId="{53ADDD72-E520-4301-A11B-4E53354F5FFB}" dt="2022-11-15T19:10:34.857" v="1669" actId="20577"/>
          <ac:spMkLst>
            <pc:docMk/>
            <pc:sldMk cId="975460286" sldId="337"/>
            <ac:spMk id="11" creationId="{579BA8CD-794A-7C7F-7A11-B86E5E344EF8}"/>
          </ac:spMkLst>
        </pc:spChg>
      </pc:sldChg>
      <pc:sldChg chg="modSp add mod modNotesTx">
        <pc:chgData name="Bottomley, Emlyn - ETA" userId="77b17248-8080-4e2e-a77e-4483806ecf65" providerId="ADAL" clId="{53ADDD72-E520-4301-A11B-4E53354F5FFB}" dt="2022-11-20T18:45:45.327" v="19282" actId="20577"/>
        <pc:sldMkLst>
          <pc:docMk/>
          <pc:sldMk cId="1639653451" sldId="338"/>
        </pc:sldMkLst>
        <pc:spChg chg="mod">
          <ac:chgData name="Bottomley, Emlyn - ETA" userId="77b17248-8080-4e2e-a77e-4483806ecf65" providerId="ADAL" clId="{53ADDD72-E520-4301-A11B-4E53354F5FFB}" dt="2022-11-15T19:20:45.516" v="2742" actId="20577"/>
          <ac:spMkLst>
            <pc:docMk/>
            <pc:sldMk cId="1639653451" sldId="338"/>
            <ac:spMk id="3" creationId="{0BE39C29-E832-AEEE-D180-12873D195BE3}"/>
          </ac:spMkLst>
        </pc:spChg>
        <pc:spChg chg="mod">
          <ac:chgData name="Bottomley, Emlyn - ETA" userId="77b17248-8080-4e2e-a77e-4483806ecf65" providerId="ADAL" clId="{53ADDD72-E520-4301-A11B-4E53354F5FFB}" dt="2022-11-15T19:13:47.194" v="2132" actId="20577"/>
          <ac:spMkLst>
            <pc:docMk/>
            <pc:sldMk cId="1639653451" sldId="338"/>
            <ac:spMk id="11" creationId="{579BA8CD-794A-7C7F-7A11-B86E5E344EF8}"/>
          </ac:spMkLst>
        </pc:spChg>
      </pc:sldChg>
      <pc:sldChg chg="addSp delSp modSp add mod modNotesTx">
        <pc:chgData name="Bottomley, Emlyn - ETA" userId="77b17248-8080-4e2e-a77e-4483806ecf65" providerId="ADAL" clId="{53ADDD72-E520-4301-A11B-4E53354F5FFB}" dt="2022-11-20T18:45:54.061" v="19328" actId="20577"/>
        <pc:sldMkLst>
          <pc:docMk/>
          <pc:sldMk cId="4183291105" sldId="339"/>
        </pc:sldMkLst>
        <pc:spChg chg="del mod">
          <ac:chgData name="Bottomley, Emlyn - ETA" userId="77b17248-8080-4e2e-a77e-4483806ecf65" providerId="ADAL" clId="{53ADDD72-E520-4301-A11B-4E53354F5FFB}" dt="2022-11-15T19:21:17.577" v="2771" actId="478"/>
          <ac:spMkLst>
            <pc:docMk/>
            <pc:sldMk cId="4183291105" sldId="339"/>
            <ac:spMk id="3" creationId="{0BE39C29-E832-AEEE-D180-12873D195BE3}"/>
          </ac:spMkLst>
        </pc:spChg>
        <pc:spChg chg="add mod">
          <ac:chgData name="Bottomley, Emlyn - ETA" userId="77b17248-8080-4e2e-a77e-4483806ecf65" providerId="ADAL" clId="{53ADDD72-E520-4301-A11B-4E53354F5FFB}" dt="2022-11-15T19:21:17.577" v="2771" actId="478"/>
          <ac:spMkLst>
            <pc:docMk/>
            <pc:sldMk cId="4183291105" sldId="339"/>
            <ac:spMk id="4" creationId="{0C5A0C46-AC47-9F84-3203-79B42DA75FE5}"/>
          </ac:spMkLst>
        </pc:spChg>
        <pc:spChg chg="mod">
          <ac:chgData name="Bottomley, Emlyn - ETA" userId="77b17248-8080-4e2e-a77e-4483806ecf65" providerId="ADAL" clId="{53ADDD72-E520-4301-A11B-4E53354F5FFB}" dt="2022-11-15T19:21:12.623" v="2769" actId="20577"/>
          <ac:spMkLst>
            <pc:docMk/>
            <pc:sldMk cId="4183291105" sldId="339"/>
            <ac:spMk id="11" creationId="{579BA8CD-794A-7C7F-7A11-B86E5E344EF8}"/>
          </ac:spMkLst>
        </pc:spChg>
      </pc:sldChg>
      <pc:sldChg chg="addSp delSp modSp add mod modNotesTx">
        <pc:chgData name="Bottomley, Emlyn - ETA" userId="77b17248-8080-4e2e-a77e-4483806ecf65" providerId="ADAL" clId="{53ADDD72-E520-4301-A11B-4E53354F5FFB}" dt="2022-11-21T14:20:22.589" v="19602" actId="20577"/>
        <pc:sldMkLst>
          <pc:docMk/>
          <pc:sldMk cId="2388105774" sldId="340"/>
        </pc:sldMkLst>
        <pc:spChg chg="add mod">
          <ac:chgData name="Bottomley, Emlyn - ETA" userId="77b17248-8080-4e2e-a77e-4483806ecf65" providerId="ADAL" clId="{53ADDD72-E520-4301-A11B-4E53354F5FFB}" dt="2022-11-15T19:40:53.060" v="3392" actId="27636"/>
          <ac:spMkLst>
            <pc:docMk/>
            <pc:sldMk cId="2388105774" sldId="340"/>
            <ac:spMk id="2" creationId="{383B4E70-D3A5-3612-3285-4D43AC1DAE5B}"/>
          </ac:spMkLst>
        </pc:spChg>
        <pc:spChg chg="mod">
          <ac:chgData name="Bottomley, Emlyn - ETA" userId="77b17248-8080-4e2e-a77e-4483806ecf65" providerId="ADAL" clId="{53ADDD72-E520-4301-A11B-4E53354F5FFB}" dt="2022-11-15T19:40:26.221" v="3377" actId="14100"/>
          <ac:spMkLst>
            <pc:docMk/>
            <pc:sldMk cId="2388105774" sldId="340"/>
            <ac:spMk id="3" creationId="{0BE39C29-E832-AEEE-D180-12873D195BE3}"/>
          </ac:spMkLst>
        </pc:spChg>
        <pc:spChg chg="del">
          <ac:chgData name="Bottomley, Emlyn - ETA" userId="77b17248-8080-4e2e-a77e-4483806ecf65" providerId="ADAL" clId="{53ADDD72-E520-4301-A11B-4E53354F5FFB}" dt="2022-11-15T19:37:33.298" v="3213" actId="478"/>
          <ac:spMkLst>
            <pc:docMk/>
            <pc:sldMk cId="2388105774" sldId="340"/>
            <ac:spMk id="7" creationId="{4AE61F8F-77EE-B139-6C10-CBB25674BC30}"/>
          </ac:spMkLst>
        </pc:spChg>
        <pc:spChg chg="mod">
          <ac:chgData name="Bottomley, Emlyn - ETA" userId="77b17248-8080-4e2e-a77e-4483806ecf65" providerId="ADAL" clId="{53ADDD72-E520-4301-A11B-4E53354F5FFB}" dt="2022-11-15T19:38:27.670" v="3282" actId="404"/>
          <ac:spMkLst>
            <pc:docMk/>
            <pc:sldMk cId="2388105774" sldId="340"/>
            <ac:spMk id="11" creationId="{579BA8CD-794A-7C7F-7A11-B86E5E344EF8}"/>
          </ac:spMkLst>
        </pc:spChg>
        <pc:picChg chg="del">
          <ac:chgData name="Bottomley, Emlyn - ETA" userId="77b17248-8080-4e2e-a77e-4483806ecf65" providerId="ADAL" clId="{53ADDD72-E520-4301-A11B-4E53354F5FFB}" dt="2022-11-15T19:37:31.555" v="3212" actId="478"/>
          <ac:picMkLst>
            <pc:docMk/>
            <pc:sldMk cId="2388105774" sldId="340"/>
            <ac:picMk id="4" creationId="{28F33EDC-70AA-B25C-960C-8600B3DAA271}"/>
          </ac:picMkLst>
        </pc:picChg>
        <pc:picChg chg="add del mod">
          <ac:chgData name="Bottomley, Emlyn - ETA" userId="77b17248-8080-4e2e-a77e-4483806ecf65" providerId="ADAL" clId="{53ADDD72-E520-4301-A11B-4E53354F5FFB}" dt="2022-11-15T20:37:58.240" v="3814" actId="478"/>
          <ac:picMkLst>
            <pc:docMk/>
            <pc:sldMk cId="2388105774" sldId="340"/>
            <ac:picMk id="6" creationId="{EDE8E45E-199A-D118-1E7A-AD3F338E5834}"/>
          </ac:picMkLst>
        </pc:picChg>
        <pc:picChg chg="add mod modCrop">
          <ac:chgData name="Bottomley, Emlyn - ETA" userId="77b17248-8080-4e2e-a77e-4483806ecf65" providerId="ADAL" clId="{53ADDD72-E520-4301-A11B-4E53354F5FFB}" dt="2022-11-15T20:38:27.880" v="3823" actId="1076"/>
          <ac:picMkLst>
            <pc:docMk/>
            <pc:sldMk cId="2388105774" sldId="340"/>
            <ac:picMk id="8" creationId="{4B7F46A9-BBFF-F1E2-9963-54A99D108598}"/>
          </ac:picMkLst>
        </pc:picChg>
      </pc:sldChg>
      <pc:sldChg chg="addSp delSp modSp add mod modNotesTx">
        <pc:chgData name="Bottomley, Emlyn - ETA" userId="77b17248-8080-4e2e-a77e-4483806ecf65" providerId="ADAL" clId="{53ADDD72-E520-4301-A11B-4E53354F5FFB}" dt="2022-11-20T18:06:45.597" v="12187" actId="20577"/>
        <pc:sldMkLst>
          <pc:docMk/>
          <pc:sldMk cId="344395817" sldId="341"/>
        </pc:sldMkLst>
        <pc:spChg chg="del">
          <ac:chgData name="Bottomley, Emlyn - ETA" userId="77b17248-8080-4e2e-a77e-4483806ecf65" providerId="ADAL" clId="{53ADDD72-E520-4301-A11B-4E53354F5FFB}" dt="2022-11-15T20:34:54.373" v="3666" actId="478"/>
          <ac:spMkLst>
            <pc:docMk/>
            <pc:sldMk cId="344395817" sldId="341"/>
            <ac:spMk id="3" creationId="{0BE39C29-E832-AEEE-D180-12873D195BE3}"/>
          </ac:spMkLst>
        </pc:spChg>
        <pc:spChg chg="add del mod">
          <ac:chgData name="Bottomley, Emlyn - ETA" userId="77b17248-8080-4e2e-a77e-4483806ecf65" providerId="ADAL" clId="{53ADDD72-E520-4301-A11B-4E53354F5FFB}" dt="2022-11-15T20:35:16.762" v="3673" actId="478"/>
          <ac:spMkLst>
            <pc:docMk/>
            <pc:sldMk cId="344395817" sldId="341"/>
            <ac:spMk id="4" creationId="{AC767C87-0BBB-DD0B-8DAB-EBD3E3E4240B}"/>
          </ac:spMkLst>
        </pc:spChg>
        <pc:spChg chg="mod">
          <ac:chgData name="Bottomley, Emlyn - ETA" userId="77b17248-8080-4e2e-a77e-4483806ecf65" providerId="ADAL" clId="{53ADDD72-E520-4301-A11B-4E53354F5FFB}" dt="2022-11-15T20:36:36.008" v="3741" actId="20577"/>
          <ac:spMkLst>
            <pc:docMk/>
            <pc:sldMk cId="344395817" sldId="341"/>
            <ac:spMk id="11" creationId="{579BA8CD-794A-7C7F-7A11-B86E5E344EF8}"/>
          </ac:spMkLst>
        </pc:spChg>
        <pc:picChg chg="add del mod">
          <ac:chgData name="Bottomley, Emlyn - ETA" userId="77b17248-8080-4e2e-a77e-4483806ecf65" providerId="ADAL" clId="{53ADDD72-E520-4301-A11B-4E53354F5FFB}" dt="2022-11-15T20:35:14.265" v="3672" actId="478"/>
          <ac:picMkLst>
            <pc:docMk/>
            <pc:sldMk cId="344395817" sldId="341"/>
            <ac:picMk id="6" creationId="{C75CC72B-8838-E1F4-2F7B-F28EE2A57AB2}"/>
          </ac:picMkLst>
        </pc:picChg>
        <pc:picChg chg="add mod">
          <ac:chgData name="Bottomley, Emlyn - ETA" userId="77b17248-8080-4e2e-a77e-4483806ecf65" providerId="ADAL" clId="{53ADDD72-E520-4301-A11B-4E53354F5FFB}" dt="2022-11-15T20:35:41.457" v="3680" actId="1076"/>
          <ac:picMkLst>
            <pc:docMk/>
            <pc:sldMk cId="344395817" sldId="341"/>
            <ac:picMk id="8" creationId="{8BCE08BC-BF36-A198-8B66-B374B1043B04}"/>
          </ac:picMkLst>
        </pc:picChg>
      </pc:sldChg>
      <pc:sldChg chg="modSp add mod ord modNotesTx">
        <pc:chgData name="Bottomley, Emlyn - ETA" userId="77b17248-8080-4e2e-a77e-4483806ecf65" providerId="ADAL" clId="{53ADDD72-E520-4301-A11B-4E53354F5FFB}" dt="2022-11-20T18:15:51.283" v="12685" actId="20577"/>
        <pc:sldMkLst>
          <pc:docMk/>
          <pc:sldMk cId="51552855" sldId="342"/>
        </pc:sldMkLst>
        <pc:spChg chg="mod">
          <ac:chgData name="Bottomley, Emlyn - ETA" userId="77b17248-8080-4e2e-a77e-4483806ecf65" providerId="ADAL" clId="{53ADDD72-E520-4301-A11B-4E53354F5FFB}" dt="2022-11-20T18:08:53.183" v="12405" actId="15"/>
          <ac:spMkLst>
            <pc:docMk/>
            <pc:sldMk cId="51552855" sldId="342"/>
            <ac:spMk id="3" creationId="{0BE39C29-E832-AEEE-D180-12873D195BE3}"/>
          </ac:spMkLst>
        </pc:spChg>
      </pc:sldChg>
      <pc:sldChg chg="modSp add mod modNotesTx">
        <pc:chgData name="Bottomley, Emlyn - ETA" userId="77b17248-8080-4e2e-a77e-4483806ecf65" providerId="ADAL" clId="{53ADDD72-E520-4301-A11B-4E53354F5FFB}" dt="2022-11-20T18:28:04.222" v="15335" actId="20577"/>
        <pc:sldMkLst>
          <pc:docMk/>
          <pc:sldMk cId="1553069070" sldId="343"/>
        </pc:sldMkLst>
        <pc:spChg chg="mod">
          <ac:chgData name="Bottomley, Emlyn - ETA" userId="77b17248-8080-4e2e-a77e-4483806ecf65" providerId="ADAL" clId="{53ADDD72-E520-4301-A11B-4E53354F5FFB}" dt="2022-11-20T18:09:25.291" v="12412" actId="11"/>
          <ac:spMkLst>
            <pc:docMk/>
            <pc:sldMk cId="1553069070" sldId="343"/>
            <ac:spMk id="3" creationId="{0BE39C29-E832-AEEE-D180-12873D195BE3}"/>
          </ac:spMkLst>
        </pc:spChg>
      </pc:sldChg>
      <pc:sldChg chg="add modNotesTx">
        <pc:chgData name="Bottomley, Emlyn - ETA" userId="77b17248-8080-4e2e-a77e-4483806ecf65" providerId="ADAL" clId="{53ADDD72-E520-4301-A11B-4E53354F5FFB}" dt="2022-11-20T18:39:12.397" v="17369" actId="20577"/>
        <pc:sldMkLst>
          <pc:docMk/>
          <pc:sldMk cId="2331280547" sldId="3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0B91A-6CFE-4A0E-B2B9-044EADAD349A}" type="datetimeFigureOut">
              <a:rPr lang="en-US" smtClean="0"/>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BBDF5-36BA-45E2-9F09-3F81A89821BA}" type="slidenum">
              <a:rPr lang="en-US" smtClean="0"/>
              <a:t>‹#›</a:t>
            </a:fld>
            <a:endParaRPr lang="en-US"/>
          </a:p>
        </p:txBody>
      </p:sp>
    </p:spTree>
    <p:extLst>
      <p:ext uri="{BB962C8B-B14F-4D97-AF65-F5344CB8AC3E}">
        <p14:creationId xmlns:p14="http://schemas.microsoft.com/office/powerpoint/2010/main" val="110979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Hi everyone! Thanks for taking time out of your day to join this presentation. Today I’ll be demonstrating how to use the Google Maps API to conduct geospatial analysis.</a:t>
            </a:r>
          </a:p>
        </p:txBody>
      </p:sp>
      <p:sp>
        <p:nvSpPr>
          <p:cNvPr id="4" name="Slide Number Placeholder 3"/>
          <p:cNvSpPr>
            <a:spLocks noGrp="1"/>
          </p:cNvSpPr>
          <p:nvPr>
            <p:ph type="sldNum" sz="quarter" idx="10"/>
          </p:nvPr>
        </p:nvSpPr>
        <p:spPr/>
        <p:txBody>
          <a:bodyPr/>
          <a:lstStyle/>
          <a:p>
            <a:fld id="{EEDBBDF5-36BA-45E2-9F09-3F81A89821BA}" type="slidenum">
              <a:rPr lang="en-US" smtClean="0"/>
              <a:t>1</a:t>
            </a:fld>
            <a:endParaRPr lang="en-US"/>
          </a:p>
        </p:txBody>
      </p:sp>
    </p:spTree>
    <p:extLst>
      <p:ext uri="{BB962C8B-B14F-4D97-AF65-F5344CB8AC3E}">
        <p14:creationId xmlns:p14="http://schemas.microsoft.com/office/powerpoint/2010/main" val="889326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baseline="0" dirty="0"/>
              <a:t>This is a choropleth map, which is a type of geospatial visualization that uses colors to represent an aggregate measure. In this case we are using color to represent the average distance in miles between FLSA violators and the closest WHD office by violation state. This initial analysis confirms our earlier hypothesis that driving times in the less dense great plains states would be greater and the more densely populated north east would be lower. North Dakota stands out as the clear outlier with an average distance of 117 miles between violators and field offices. However, there are some interesting insights that pop out. Texas for example has relatively low driving distances, comparable to north east states. Conversely, California has relatively high driving distances despite being a very populous state.</a:t>
            </a:r>
          </a:p>
        </p:txBody>
      </p:sp>
      <p:sp>
        <p:nvSpPr>
          <p:cNvPr id="4" name="Slide Number Placeholder 3"/>
          <p:cNvSpPr>
            <a:spLocks noGrp="1"/>
          </p:cNvSpPr>
          <p:nvPr>
            <p:ph type="sldNum" sz="quarter" idx="10"/>
          </p:nvPr>
        </p:nvSpPr>
        <p:spPr/>
        <p:txBody>
          <a:bodyPr/>
          <a:lstStyle/>
          <a:p>
            <a:fld id="{EEDBBDF5-36BA-45E2-9F09-3F81A89821BA}" type="slidenum">
              <a:rPr lang="en-US" smtClean="0"/>
              <a:t>10</a:t>
            </a:fld>
            <a:endParaRPr lang="en-US"/>
          </a:p>
        </p:txBody>
      </p:sp>
    </p:spTree>
    <p:extLst>
      <p:ext uri="{BB962C8B-B14F-4D97-AF65-F5344CB8AC3E}">
        <p14:creationId xmlns:p14="http://schemas.microsoft.com/office/powerpoint/2010/main" val="7453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are actually interested in how long it takes inspectors on average, to drive from the field office to FLSA violators. To do this we will need to calculate driving distances and times, and to do that we will need to use the google maps distances API. We now have the </a:t>
            </a:r>
            <a:r>
              <a:rPr lang="en-US" dirty="0" err="1"/>
              <a:t>lat</a:t>
            </a:r>
            <a:r>
              <a:rPr lang="en-US" dirty="0"/>
              <a:t> and longitudes of our starting locations (field offices) and our destination locations (FLSA violations). We can pass these parameters into the </a:t>
            </a:r>
            <a:r>
              <a:rPr lang="en-US" dirty="0" err="1"/>
              <a:t>googlemaps</a:t>
            </a:r>
            <a:r>
              <a:rPr lang="en-US" dirty="0"/>
              <a:t> API, again using the </a:t>
            </a:r>
            <a:r>
              <a:rPr lang="en-US" dirty="0" err="1"/>
              <a:t>googleway</a:t>
            </a:r>
            <a:r>
              <a:rPr lang="en-US" dirty="0"/>
              <a:t> R Package. With some data wrangling we can extract the driving times and driving distances for each set of FLSA violator and WHD office.</a:t>
            </a:r>
          </a:p>
          <a:p>
            <a:endParaRPr lang="en-US" dirty="0"/>
          </a:p>
          <a:p>
            <a:r>
              <a:rPr lang="en-US" dirty="0"/>
              <a:t>Although we did not use it here, the google API allows you to specify your driving starting times and model good, bad, or average traffic conditions for that time. By default it will select average traffic conditions for the time that you submit the API request.</a:t>
            </a:r>
          </a:p>
        </p:txBody>
      </p:sp>
      <p:sp>
        <p:nvSpPr>
          <p:cNvPr id="4" name="Slide Number Placeholder 3"/>
          <p:cNvSpPr>
            <a:spLocks noGrp="1"/>
          </p:cNvSpPr>
          <p:nvPr>
            <p:ph type="sldNum" sz="quarter" idx="5"/>
          </p:nvPr>
        </p:nvSpPr>
        <p:spPr/>
        <p:txBody>
          <a:bodyPr/>
          <a:lstStyle/>
          <a:p>
            <a:fld id="{EEDBBDF5-36BA-45E2-9F09-3F81A89821BA}" type="slidenum">
              <a:rPr lang="en-US" smtClean="0"/>
              <a:t>11</a:t>
            </a:fld>
            <a:endParaRPr lang="en-US"/>
          </a:p>
        </p:txBody>
      </p:sp>
    </p:spTree>
    <p:extLst>
      <p:ext uri="{BB962C8B-B14F-4D97-AF65-F5344CB8AC3E}">
        <p14:creationId xmlns:p14="http://schemas.microsoft.com/office/powerpoint/2010/main" val="785575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baseline="0" dirty="0"/>
              <a:t>With this information we can now calculate average driving distances and times. While this map looks largely similar to the “as the crow flies” map we looked at earlier, some states have very different driving distances. For example, the average distance between an FLSA violator and WHD field office is only 27 miles in Colorado, the average driving distance is 42.1 miles – more than 50% longer!</a:t>
            </a:r>
          </a:p>
        </p:txBody>
      </p:sp>
      <p:sp>
        <p:nvSpPr>
          <p:cNvPr id="4" name="Slide Number Placeholder 3"/>
          <p:cNvSpPr>
            <a:spLocks noGrp="1"/>
          </p:cNvSpPr>
          <p:nvPr>
            <p:ph type="sldNum" sz="quarter" idx="10"/>
          </p:nvPr>
        </p:nvSpPr>
        <p:spPr/>
        <p:txBody>
          <a:bodyPr/>
          <a:lstStyle/>
          <a:p>
            <a:fld id="{EEDBBDF5-36BA-45E2-9F09-3F81A89821BA}" type="slidenum">
              <a:rPr lang="en-US" smtClean="0"/>
              <a:t>12</a:t>
            </a:fld>
            <a:endParaRPr lang="en-US"/>
          </a:p>
        </p:txBody>
      </p:sp>
    </p:spTree>
    <p:extLst>
      <p:ext uri="{BB962C8B-B14F-4D97-AF65-F5344CB8AC3E}">
        <p14:creationId xmlns:p14="http://schemas.microsoft.com/office/powerpoint/2010/main" val="3495156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baseline="0" dirty="0"/>
              <a:t>But again we are really interested in driving times. When we plot driving times a similar story emerges – particularly in the upper great plains and north west. However, I want to focus on California which seems to be an outlier with regards to highly populated states. The average distance of 30 miles translates to an average drive of 45 minutes. Much higher than any of the next 9 most populous US states (TX, FL, NY, PA, IL, OH, GA, NC, MI). If we go back to our first plot we may find some clues as to why.</a:t>
            </a:r>
          </a:p>
        </p:txBody>
      </p:sp>
      <p:sp>
        <p:nvSpPr>
          <p:cNvPr id="4" name="Slide Number Placeholder 3"/>
          <p:cNvSpPr>
            <a:spLocks noGrp="1"/>
          </p:cNvSpPr>
          <p:nvPr>
            <p:ph type="sldNum" sz="quarter" idx="10"/>
          </p:nvPr>
        </p:nvSpPr>
        <p:spPr/>
        <p:txBody>
          <a:bodyPr/>
          <a:lstStyle/>
          <a:p>
            <a:fld id="{EEDBBDF5-36BA-45E2-9F09-3F81A89821BA}" type="slidenum">
              <a:rPr lang="en-US" smtClean="0"/>
              <a:t>13</a:t>
            </a:fld>
            <a:endParaRPr lang="en-US"/>
          </a:p>
        </p:txBody>
      </p:sp>
    </p:spTree>
    <p:extLst>
      <p:ext uri="{BB962C8B-B14F-4D97-AF65-F5344CB8AC3E}">
        <p14:creationId xmlns:p14="http://schemas.microsoft.com/office/powerpoint/2010/main" val="742072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looks like the majority of FLSA violation cases occur in Los Angeles and the inner Bay Area. Despite that fact there is only one field office that is close to the bay area, the Sacramento office. The primary route between </a:t>
            </a:r>
            <a:r>
              <a:rPr lang="en-US" dirty="0" err="1"/>
              <a:t>sacramento</a:t>
            </a:r>
            <a:r>
              <a:rPr lang="en-US" dirty="0"/>
              <a:t> and the bay area (I-80) is often congested with traffic which may exacerbate this. Using this analytical framework you could easily model the effect that placing a field office in Oakland would have on driving distances (although this is beyond the scope of this analysis)</a:t>
            </a:r>
          </a:p>
        </p:txBody>
      </p:sp>
      <p:sp>
        <p:nvSpPr>
          <p:cNvPr id="4" name="Slide Number Placeholder 3"/>
          <p:cNvSpPr>
            <a:spLocks noGrp="1"/>
          </p:cNvSpPr>
          <p:nvPr>
            <p:ph type="sldNum" sz="quarter" idx="5"/>
          </p:nvPr>
        </p:nvSpPr>
        <p:spPr/>
        <p:txBody>
          <a:bodyPr/>
          <a:lstStyle/>
          <a:p>
            <a:fld id="{EEDBBDF5-36BA-45E2-9F09-3F81A89821BA}" type="slidenum">
              <a:rPr lang="en-US" smtClean="0"/>
              <a:t>14</a:t>
            </a:fld>
            <a:endParaRPr lang="en-US"/>
          </a:p>
        </p:txBody>
      </p:sp>
    </p:spTree>
    <p:extLst>
      <p:ext uri="{BB962C8B-B14F-4D97-AF65-F5344CB8AC3E}">
        <p14:creationId xmlns:p14="http://schemas.microsoft.com/office/powerpoint/2010/main" val="1016468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is the end of the presentation this would likely just be a starting point for additional analysis. This data exploration doesn’t answer many questions, such as “are long driving distances good or bad”? They could be good because they reflect that inspectors are investigating more remote or difficult to access locations. On the other hand these driving times put additional burdens on investigators and may be bad for these reasons. We may also be curious as to the demographics of census tracts where the field offices are located. Are they located in diverse areas or areas of persistent poverty?</a:t>
            </a:r>
          </a:p>
          <a:p>
            <a:endParaRPr lang="en-US" dirty="0"/>
          </a:p>
          <a:p>
            <a:r>
              <a:rPr lang="en-US" dirty="0"/>
              <a:t>We might also wonder if there are high population areas that do not currently have a field office. Our initial analysis suggested that the inner bay area may be one such case, are there others?</a:t>
            </a:r>
          </a:p>
          <a:p>
            <a:endParaRPr lang="en-US" dirty="0"/>
          </a:p>
          <a:p>
            <a:r>
              <a:rPr lang="en-US" dirty="0"/>
              <a:t>I’d like to pause before concluding and opening it up to Q&amp;A to here what analytical questions this raises for you? How could we deepen or broaden this geospatial analysis?</a:t>
            </a:r>
          </a:p>
        </p:txBody>
      </p:sp>
      <p:sp>
        <p:nvSpPr>
          <p:cNvPr id="4" name="Slide Number Placeholder 3"/>
          <p:cNvSpPr>
            <a:spLocks noGrp="1"/>
          </p:cNvSpPr>
          <p:nvPr>
            <p:ph type="sldNum" sz="quarter" idx="5"/>
          </p:nvPr>
        </p:nvSpPr>
        <p:spPr/>
        <p:txBody>
          <a:bodyPr/>
          <a:lstStyle/>
          <a:p>
            <a:fld id="{EEDBBDF5-36BA-45E2-9F09-3F81A89821BA}" type="slidenum">
              <a:rPr lang="en-US" smtClean="0"/>
              <a:t>15</a:t>
            </a:fld>
            <a:endParaRPr lang="en-US"/>
          </a:p>
        </p:txBody>
      </p:sp>
    </p:spTree>
    <p:extLst>
      <p:ext uri="{BB962C8B-B14F-4D97-AF65-F5344CB8AC3E}">
        <p14:creationId xmlns:p14="http://schemas.microsoft.com/office/powerpoint/2010/main" val="129239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that this presentation sparked some ideas of what you can do with geospatial data and the tools that are available. We saw how linking datasets (in this case WHD field office locations and google maps data) allows us to conduct more powerful analyses than we may be able to do otherwise. We also covered how geocoding your data with geographical elements can open up a world of new analytical possibilities. Finally, I hope you will remember that there are a number of free / freemium services like the Google Maps API which can expand your capabilities and make working with geospatial data easier.</a:t>
            </a:r>
          </a:p>
          <a:p>
            <a:endParaRPr lang="en-US" dirty="0"/>
          </a:p>
        </p:txBody>
      </p:sp>
      <p:sp>
        <p:nvSpPr>
          <p:cNvPr id="4" name="Slide Number Placeholder 3"/>
          <p:cNvSpPr>
            <a:spLocks noGrp="1"/>
          </p:cNvSpPr>
          <p:nvPr>
            <p:ph type="sldNum" sz="quarter" idx="5"/>
          </p:nvPr>
        </p:nvSpPr>
        <p:spPr/>
        <p:txBody>
          <a:bodyPr/>
          <a:lstStyle/>
          <a:p>
            <a:fld id="{EEDBBDF5-36BA-45E2-9F09-3F81A89821BA}" type="slidenum">
              <a:rPr lang="en-US" smtClean="0"/>
              <a:t>16</a:t>
            </a:fld>
            <a:endParaRPr lang="en-US"/>
          </a:p>
        </p:txBody>
      </p:sp>
    </p:spTree>
    <p:extLst>
      <p:ext uri="{BB962C8B-B14F-4D97-AF65-F5344CB8AC3E}">
        <p14:creationId xmlns:p14="http://schemas.microsoft.com/office/powerpoint/2010/main" val="386928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I’ll open it up to questions!</a:t>
            </a:r>
          </a:p>
        </p:txBody>
      </p:sp>
      <p:sp>
        <p:nvSpPr>
          <p:cNvPr id="4" name="Slide Number Placeholder 3"/>
          <p:cNvSpPr>
            <a:spLocks noGrp="1"/>
          </p:cNvSpPr>
          <p:nvPr>
            <p:ph type="sldNum" sz="quarter" idx="5"/>
          </p:nvPr>
        </p:nvSpPr>
        <p:spPr/>
        <p:txBody>
          <a:bodyPr/>
          <a:lstStyle/>
          <a:p>
            <a:fld id="{EEDBBDF5-36BA-45E2-9F09-3F81A89821BA}" type="slidenum">
              <a:rPr lang="en-US" smtClean="0"/>
              <a:t>17</a:t>
            </a:fld>
            <a:endParaRPr lang="en-US"/>
          </a:p>
        </p:txBody>
      </p:sp>
    </p:spTree>
    <p:extLst>
      <p:ext uri="{BB962C8B-B14F-4D97-AF65-F5344CB8AC3E}">
        <p14:creationId xmlns:p14="http://schemas.microsoft.com/office/powerpoint/2010/main" val="304407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dirty="0"/>
              <a:t>Before I get to that however, I will start with a brief recap on geocoding and geospatial analysis. Then I will talk a little bit about the google maps API and what functionality is available through it. Then I’ll walk through the analyses I conducted at a conceptual level and discuss some of the results. Finally, I’ll summarize some of the key takeaways and close with Q&amp;A. If folks are interested, we can also use some time at the end to walk through the actual code I used.</a:t>
            </a:r>
          </a:p>
        </p:txBody>
      </p:sp>
      <p:sp>
        <p:nvSpPr>
          <p:cNvPr id="4" name="Slide Number Placeholder 3"/>
          <p:cNvSpPr>
            <a:spLocks noGrp="1"/>
          </p:cNvSpPr>
          <p:nvPr>
            <p:ph type="sldNum" sz="quarter" idx="10"/>
          </p:nvPr>
        </p:nvSpPr>
        <p:spPr/>
        <p:txBody>
          <a:bodyPr/>
          <a:lstStyle/>
          <a:p>
            <a:fld id="{EEDBBDF5-36BA-45E2-9F09-3F81A89821BA}" type="slidenum">
              <a:rPr lang="en-US" smtClean="0"/>
              <a:t>2</a:t>
            </a:fld>
            <a:endParaRPr lang="en-US"/>
          </a:p>
        </p:txBody>
      </p:sp>
    </p:spTree>
    <p:extLst>
      <p:ext uri="{BB962C8B-B14F-4D97-AF65-F5344CB8AC3E}">
        <p14:creationId xmlns:p14="http://schemas.microsoft.com/office/powerpoint/2010/main" val="298115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I’d like to begin by recapping some of the information that Scott shared a few meetings ago about the benefits of address geocoding and standardization webservices. In that presentation he walked through a couple of related concepts such as validation (assuring that a location is valid and recognized), standardization (converting address information into a format and content for the widest set of use cases), and quality assessment (identifying scope / severity of problematic data). Today, however, we will be focusing primarily on geocoding – which refers turning addresses into points that are useful analytically (usually latitude longitude coordinates). This conversion supports a number of use cases including mapping, GIS apps, and a wide range of analytical tasks.</a:t>
            </a:r>
          </a:p>
          <a:p>
            <a:endParaRPr lang="en-US" dirty="0"/>
          </a:p>
        </p:txBody>
      </p:sp>
      <p:sp>
        <p:nvSpPr>
          <p:cNvPr id="4" name="Slide Number Placeholder 3"/>
          <p:cNvSpPr>
            <a:spLocks noGrp="1"/>
          </p:cNvSpPr>
          <p:nvPr>
            <p:ph type="sldNum" sz="quarter" idx="5"/>
          </p:nvPr>
        </p:nvSpPr>
        <p:spPr/>
        <p:txBody>
          <a:bodyPr/>
          <a:lstStyle/>
          <a:p>
            <a:fld id="{EEDBBDF5-36BA-45E2-9F09-3F81A89821BA}" type="slidenum">
              <a:rPr lang="en-US" smtClean="0"/>
              <a:t>3</a:t>
            </a:fld>
            <a:endParaRPr lang="en-US"/>
          </a:p>
        </p:txBody>
      </p:sp>
    </p:spTree>
    <p:extLst>
      <p:ext uri="{BB962C8B-B14F-4D97-AF65-F5344CB8AC3E}">
        <p14:creationId xmlns:p14="http://schemas.microsoft.com/office/powerpoint/2010/main" val="153504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b="0" i="0" dirty="0">
                <a:solidFill>
                  <a:srgbClr val="202122"/>
                </a:solidFill>
                <a:effectLst/>
                <a:latin typeface="Arial" panose="020B0604020202020204" pitchFamily="34" charset="0"/>
              </a:rPr>
              <a:t>At it’s most basic, geospatial analysis refers to </a:t>
            </a:r>
            <a:r>
              <a:rPr lang="en-US" sz="1200" dirty="0">
                <a:latin typeface="Calibri" panose="020F0502020204030204" pitchFamily="34" charset="0"/>
                <a:cs typeface="Calibri" panose="020F0502020204030204" pitchFamily="34" charset="0"/>
              </a:rPr>
              <a:t>Collecting, combining, and visualizing datasets which contains geographic or geospatial elements. It can be used to model and represent how people, objects, or phenomena interact within physical space. It can also be used to make predictions or observe trends</a:t>
            </a: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To demonstrate how powerful this can be I want to go back to one of the earliest examples of  geospatial analysis. In 1854 London was in the midst of a cholera epidemic. At that time people did not know what the causes of the disease was or how it spread. Skeptical of unscientific explanations, Dr. John Snow (no relation to game of thrones) decided to map the deaths from cholera – his map is shown on the right. He marked deaths from cholera with dots and water pumps with X’s. From observing the patterns on this map he could quickly see that most of the cases tended to cluster around broad street, and particularly the broad street pump. This lead him to hypothesize that drinking water was related to the outbreak and prompted authorities to disable the well pump. Soon afterwards the epidemic began to subside in that area.</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Geospatial analysis enabled John Snow to correctly hypothesize the causes of the epidemic from seemingly random data, and in the process founded the study of </a:t>
            </a:r>
            <a:r>
              <a:rPr lang="en-US" b="0" i="0" dirty="0" err="1">
                <a:solidFill>
                  <a:srgbClr val="202122"/>
                </a:solidFill>
                <a:effectLst/>
                <a:latin typeface="Arial" panose="020B0604020202020204" pitchFamily="34" charset="0"/>
              </a:rPr>
              <a:t>epidimeology</a:t>
            </a:r>
            <a:r>
              <a:rPr lang="en-US" b="0" i="0" dirty="0">
                <a:solidFill>
                  <a:srgbClr val="202122"/>
                </a:solidFill>
                <a:effectLst/>
                <a:latin typeface="Arial" panose="020B0604020202020204" pitchFamily="34" charset="0"/>
              </a:rPr>
              <a:t>. </a:t>
            </a:r>
            <a:endParaRPr lang="en-US" dirty="0"/>
          </a:p>
        </p:txBody>
      </p:sp>
      <p:sp>
        <p:nvSpPr>
          <p:cNvPr id="4" name="Slide Number Placeholder 3"/>
          <p:cNvSpPr>
            <a:spLocks noGrp="1"/>
          </p:cNvSpPr>
          <p:nvPr>
            <p:ph type="sldNum" sz="quarter" idx="5"/>
          </p:nvPr>
        </p:nvSpPr>
        <p:spPr/>
        <p:txBody>
          <a:bodyPr/>
          <a:lstStyle/>
          <a:p>
            <a:fld id="{EEDBBDF5-36BA-45E2-9F09-3F81A89821BA}" type="slidenum">
              <a:rPr lang="en-US" smtClean="0"/>
              <a:t>4</a:t>
            </a:fld>
            <a:endParaRPr lang="en-US"/>
          </a:p>
        </p:txBody>
      </p:sp>
    </p:spTree>
    <p:extLst>
      <p:ext uri="{BB962C8B-B14F-4D97-AF65-F5344CB8AC3E}">
        <p14:creationId xmlns:p14="http://schemas.microsoft.com/office/powerpoint/2010/main" val="361786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Font typeface="Symbol" panose="05050102010706020507" pitchFamily="18" charset="2"/>
              <a:buNone/>
            </a:pPr>
            <a:r>
              <a:rPr lang="en-US" b="0" i="0" dirty="0">
                <a:solidFill>
                  <a:srgbClr val="202122"/>
                </a:solidFill>
                <a:effectLst/>
                <a:latin typeface="Arial" panose="020B0604020202020204" pitchFamily="34" charset="0"/>
              </a:rPr>
              <a:t>Today I am going to demonstrate </a:t>
            </a:r>
            <a:r>
              <a:rPr lang="en-US" sz="1200" dirty="0">
                <a:effectLst/>
                <a:ea typeface="Calibri" panose="020F0502020204030204" pitchFamily="34" charset="0"/>
              </a:rPr>
              <a:t>how to enrich WHD enforcement data with geospatial information in order to analyze driving distances and times between WHD field offices and FLSA violators. Through this presentation and the accompanying code you should learn how to:</a:t>
            </a:r>
          </a:p>
          <a:p>
            <a:pPr marL="342900" indent="-342900">
              <a:spcBef>
                <a:spcPts val="0"/>
              </a:spcBef>
              <a:buFont typeface="Symbol" panose="05050102010706020507" pitchFamily="18" charset="2"/>
              <a:buChar char=""/>
            </a:pPr>
            <a:r>
              <a:rPr lang="en-US" dirty="0">
                <a:ea typeface="Times New Roman" panose="02020603050405020304" pitchFamily="18" charset="0"/>
              </a:rPr>
              <a:t>Access DOL data via the API using the </a:t>
            </a:r>
            <a:r>
              <a:rPr lang="en-US" dirty="0" err="1">
                <a:ea typeface="Times New Roman" panose="02020603050405020304" pitchFamily="18" charset="0"/>
              </a:rPr>
              <a:t>tidyDOL</a:t>
            </a:r>
            <a:r>
              <a:rPr lang="en-US" dirty="0">
                <a:ea typeface="Times New Roman" panose="02020603050405020304" pitchFamily="18" charset="0"/>
              </a:rPr>
              <a:t> R package</a:t>
            </a:r>
            <a:endParaRPr lang="en-US" dirty="0">
              <a:ea typeface="Calibri" panose="020F0502020204030204" pitchFamily="34" charset="0"/>
            </a:endParaRPr>
          </a:p>
          <a:p>
            <a:pPr marL="342900" indent="-342900">
              <a:spcBef>
                <a:spcPts val="0"/>
              </a:spcBef>
              <a:buFont typeface="Symbol" panose="05050102010706020507" pitchFamily="18" charset="2"/>
              <a:buChar char=""/>
            </a:pPr>
            <a:r>
              <a:rPr lang="en-US" dirty="0">
                <a:ea typeface="Times New Roman" panose="02020603050405020304" pitchFamily="18" charset="0"/>
              </a:rPr>
              <a:t>Conduct basic geospatial analysis techniques including finding “closest neighbors”</a:t>
            </a:r>
            <a:endParaRPr lang="en-US" dirty="0">
              <a:ea typeface="Calibri" panose="020F0502020204030204" pitchFamily="34" charset="0"/>
            </a:endParaRPr>
          </a:p>
          <a:p>
            <a:pPr marL="342900" indent="-342900">
              <a:spcBef>
                <a:spcPts val="0"/>
              </a:spcBef>
              <a:buFont typeface="Symbol" panose="05050102010706020507" pitchFamily="18" charset="2"/>
              <a:buChar char=""/>
            </a:pPr>
            <a:r>
              <a:rPr lang="en-US" dirty="0">
                <a:ea typeface="Times New Roman" panose="02020603050405020304" pitchFamily="18" charset="0"/>
              </a:rPr>
              <a:t>Leverage the </a:t>
            </a:r>
            <a:r>
              <a:rPr lang="en-US" dirty="0" err="1">
                <a:ea typeface="Times New Roman" panose="02020603050405020304" pitchFamily="18" charset="0"/>
              </a:rPr>
              <a:t>Googleway</a:t>
            </a:r>
            <a:r>
              <a:rPr lang="en-US" dirty="0">
                <a:ea typeface="Times New Roman" panose="02020603050405020304" pitchFamily="18" charset="0"/>
              </a:rPr>
              <a:t> R package to access the google maps API for geocoding and deriving driving times / distances</a:t>
            </a:r>
            <a:endParaRPr lang="en-US" dirty="0">
              <a:ea typeface="Calibri" panose="020F0502020204030204" pitchFamily="34" charset="0"/>
            </a:endParaRPr>
          </a:p>
          <a:p>
            <a:pPr marL="342900" indent="-342900">
              <a:spcBef>
                <a:spcPts val="0"/>
              </a:spcBef>
              <a:buFont typeface="Symbol" panose="05050102010706020507" pitchFamily="18" charset="2"/>
              <a:buChar char=""/>
            </a:pPr>
            <a:r>
              <a:rPr lang="en-US" dirty="0">
                <a:ea typeface="Times New Roman" panose="02020603050405020304" pitchFamily="18" charset="0"/>
              </a:rPr>
              <a:t>Basic geospatial visualization techniques (choropleths) </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I want to thank WHD for supplying the office location data but acknowledge that the analysis and interpretation are mine (as are any errors), and may reflect my ignorance about WHD data or enforcement. The results of this analysis are merely intended to be illustrative of the concepts ant techniques we are attempting to demonstrate.</a:t>
            </a:r>
            <a:endParaRPr lang="en-US" dirty="0"/>
          </a:p>
        </p:txBody>
      </p:sp>
      <p:sp>
        <p:nvSpPr>
          <p:cNvPr id="4" name="Slide Number Placeholder 3"/>
          <p:cNvSpPr>
            <a:spLocks noGrp="1"/>
          </p:cNvSpPr>
          <p:nvPr>
            <p:ph type="sldNum" sz="quarter" idx="5"/>
          </p:nvPr>
        </p:nvSpPr>
        <p:spPr/>
        <p:txBody>
          <a:bodyPr/>
          <a:lstStyle/>
          <a:p>
            <a:fld id="{EEDBBDF5-36BA-45E2-9F09-3F81A89821BA}" type="slidenum">
              <a:rPr lang="en-US" smtClean="0"/>
              <a:t>5</a:t>
            </a:fld>
            <a:endParaRPr lang="en-US"/>
          </a:p>
        </p:txBody>
      </p:sp>
    </p:spTree>
    <p:extLst>
      <p:ext uri="{BB962C8B-B14F-4D97-AF65-F5344CB8AC3E}">
        <p14:creationId xmlns:p14="http://schemas.microsoft.com/office/powerpoint/2010/main" val="840610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people are probably familiar with Google Maps but may be less familiar with the google maps API. The google maps API exposes some of the functionality that powers google maps and makes it accessible to developers who would like to leverage </a:t>
            </a:r>
            <a:r>
              <a:rPr lang="en-US" dirty="0" err="1"/>
              <a:t>google’s</a:t>
            </a:r>
            <a:r>
              <a:rPr lang="en-US" dirty="0"/>
              <a:t> data. This is not a free service, however, Google does provide trial credits that are more than enough to cover the costs of most non-production use cases.</a:t>
            </a:r>
          </a:p>
          <a:p>
            <a:endParaRPr lang="en-US" dirty="0"/>
          </a:p>
          <a:p>
            <a:r>
              <a:rPr lang="en-US" dirty="0"/>
              <a:t>The Google Maps API is organized into three main families, Maps, Routes, and Places. As might be expected, the Maps API family allows developers to build dynamic maps, display static maps, or incorporate street view imagery into their apps and websites. The routes API family exposes some of the directional capabilities of the platforms and allows developers to get directions between points, calculate travel times and distances, or identify nearby roads to any coordinate. We will be using the distance matrix </a:t>
            </a:r>
            <a:r>
              <a:rPr lang="en-US" dirty="0" err="1"/>
              <a:t>api</a:t>
            </a:r>
            <a:r>
              <a:rPr lang="en-US" dirty="0"/>
              <a:t> to calculate driving distances between WHD field offices and FLSA violators.</a:t>
            </a:r>
          </a:p>
          <a:p>
            <a:br>
              <a:rPr lang="en-US" dirty="0"/>
            </a:br>
            <a:r>
              <a:rPr lang="en-US" dirty="0"/>
              <a:t>Finally the places API family provides location specific services such as returning place details (for example reviews of restaurants), geocoding addresses, or geolocation (approximating a devices location). We will be using the geocoding API to convert FLSA violator addresses to geospatial coordinates.</a:t>
            </a:r>
          </a:p>
        </p:txBody>
      </p:sp>
      <p:sp>
        <p:nvSpPr>
          <p:cNvPr id="4" name="Slide Number Placeholder 3"/>
          <p:cNvSpPr>
            <a:spLocks noGrp="1"/>
          </p:cNvSpPr>
          <p:nvPr>
            <p:ph type="sldNum" sz="quarter" idx="5"/>
          </p:nvPr>
        </p:nvSpPr>
        <p:spPr/>
        <p:txBody>
          <a:bodyPr/>
          <a:lstStyle/>
          <a:p>
            <a:fld id="{EEDBBDF5-36BA-45E2-9F09-3F81A89821BA}" type="slidenum">
              <a:rPr lang="en-US" smtClean="0"/>
              <a:t>6</a:t>
            </a:fld>
            <a:endParaRPr lang="en-US"/>
          </a:p>
        </p:txBody>
      </p:sp>
    </p:spTree>
    <p:extLst>
      <p:ext uri="{BB962C8B-B14F-4D97-AF65-F5344CB8AC3E}">
        <p14:creationId xmlns:p14="http://schemas.microsoft.com/office/powerpoint/2010/main" val="391031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walk through the analysis at a conceptual level but if folks are interested and would like to stick around, I can walk through some of the code after the Q&amp;A.</a:t>
            </a:r>
          </a:p>
          <a:p>
            <a:endParaRPr lang="en-US" dirty="0"/>
          </a:p>
          <a:p>
            <a:r>
              <a:rPr lang="en-US" dirty="0"/>
              <a:t>For this analysis we used two primary datasets. The first was WHD’s enforcement data for 2019 which I accessed by using the DOL API. More specifically I accessed it with the </a:t>
            </a:r>
            <a:r>
              <a:rPr lang="en-US" dirty="0" err="1"/>
              <a:t>tidyDOL</a:t>
            </a:r>
            <a:r>
              <a:rPr lang="en-US" dirty="0"/>
              <a:t> R package which makes accessing the API a whole lot easier. If you are interested in this package you can see presentation I gave last year to the COP or email me for access. The second dataset is a list of all WHD field offices and their latitude and longitudes which was provided by Matt Helms in WHD.</a:t>
            </a:r>
          </a:p>
          <a:p>
            <a:endParaRPr lang="en-US" dirty="0"/>
          </a:p>
          <a:p>
            <a:r>
              <a:rPr lang="en-US" dirty="0"/>
              <a:t>Although the WHD field office data has geospatial coordinates, the enforcement data does not. Without geospatial coordinates for enforcement data I can not conduct the geospatial analysis of driving times. So my first step is to pass the address information contained in the enforcement data to the google maps geocoding API using the </a:t>
            </a:r>
            <a:r>
              <a:rPr lang="en-US" dirty="0" err="1"/>
              <a:t>googleway</a:t>
            </a:r>
            <a:r>
              <a:rPr lang="en-US" dirty="0"/>
              <a:t> R package. This is a package that makes it very easy to work with the google maps API. At this point we now have geospatial coordinates for both datasets and can do some basic geospatial analysis. </a:t>
            </a:r>
          </a:p>
          <a:p>
            <a:endParaRPr lang="en-US" dirty="0"/>
          </a:p>
          <a:p>
            <a:r>
              <a:rPr lang="en-US" dirty="0"/>
              <a:t>Similar to the analysis Dr. Snow conducted in 1854, we might curious to see how the location of FLSA violations compares to WHD field offices. (unlike that analysis WHD enforcement is the solution not the cause of the problem). </a:t>
            </a:r>
          </a:p>
        </p:txBody>
      </p:sp>
      <p:sp>
        <p:nvSpPr>
          <p:cNvPr id="4" name="Slide Number Placeholder 3"/>
          <p:cNvSpPr>
            <a:spLocks noGrp="1"/>
          </p:cNvSpPr>
          <p:nvPr>
            <p:ph type="sldNum" sz="quarter" idx="5"/>
          </p:nvPr>
        </p:nvSpPr>
        <p:spPr/>
        <p:txBody>
          <a:bodyPr/>
          <a:lstStyle/>
          <a:p>
            <a:fld id="{EEDBBDF5-36BA-45E2-9F09-3F81A89821BA}" type="slidenum">
              <a:rPr lang="en-US" smtClean="0"/>
              <a:t>7</a:t>
            </a:fld>
            <a:endParaRPr lang="en-US"/>
          </a:p>
        </p:txBody>
      </p:sp>
    </p:spTree>
    <p:extLst>
      <p:ext uri="{BB962C8B-B14F-4D97-AF65-F5344CB8AC3E}">
        <p14:creationId xmlns:p14="http://schemas.microsoft.com/office/powerpoint/2010/main" val="205624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location of WHD field offices (the red stars) compared to </a:t>
            </a:r>
            <a:r>
              <a:rPr lang="en-US" dirty="0" err="1"/>
              <a:t>flsa</a:t>
            </a:r>
            <a:r>
              <a:rPr lang="en-US" dirty="0"/>
              <a:t> violations (grey circles). Although it’s a little difficult to see at this scale you can see that WHD field offices tend to be located </a:t>
            </a:r>
            <a:r>
              <a:rPr lang="en-US" i="1" dirty="0"/>
              <a:t>fairly</a:t>
            </a:r>
            <a:r>
              <a:rPr lang="en-US" i="0" dirty="0"/>
              <a:t> closely to FLSA violations. However, of course this depends on the state. For example, violations in the great plains states tend to be more spread out, likely reflecting the lower population density.</a:t>
            </a:r>
          </a:p>
          <a:p>
            <a:endParaRPr lang="en-US" i="0" dirty="0"/>
          </a:p>
          <a:p>
            <a:r>
              <a:rPr lang="en-US" i="0" dirty="0"/>
              <a:t>Still from this map it is hard to conclude much. Luckily for us we have many more tools available than Dr. Snow had, including the google distances API.</a:t>
            </a:r>
            <a:endParaRPr lang="en-US" dirty="0"/>
          </a:p>
        </p:txBody>
      </p:sp>
      <p:sp>
        <p:nvSpPr>
          <p:cNvPr id="4" name="Slide Number Placeholder 3"/>
          <p:cNvSpPr>
            <a:spLocks noGrp="1"/>
          </p:cNvSpPr>
          <p:nvPr>
            <p:ph type="sldNum" sz="quarter" idx="5"/>
          </p:nvPr>
        </p:nvSpPr>
        <p:spPr/>
        <p:txBody>
          <a:bodyPr/>
          <a:lstStyle/>
          <a:p>
            <a:fld id="{EEDBBDF5-36BA-45E2-9F09-3F81A89821BA}" type="slidenum">
              <a:rPr lang="en-US" smtClean="0"/>
              <a:t>8</a:t>
            </a:fld>
            <a:endParaRPr lang="en-US"/>
          </a:p>
        </p:txBody>
      </p:sp>
    </p:spTree>
    <p:extLst>
      <p:ext uri="{BB962C8B-B14F-4D97-AF65-F5344CB8AC3E}">
        <p14:creationId xmlns:p14="http://schemas.microsoft.com/office/powerpoint/2010/main" val="109829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step is to find the closest WHD office to each FLSA violation. To do this we can use the </a:t>
            </a:r>
            <a:r>
              <a:rPr lang="en-US" dirty="0" err="1"/>
              <a:t>spatialrisk</a:t>
            </a:r>
            <a:r>
              <a:rPr lang="en-US" dirty="0"/>
              <a:t> R package which contains a function to do exactly this.</a:t>
            </a:r>
          </a:p>
          <a:p>
            <a:endParaRPr lang="en-US" dirty="0"/>
          </a:p>
          <a:p>
            <a:r>
              <a:rPr lang="en-US" dirty="0"/>
              <a:t>Once we have the closest WHD office for each violation we can also calculate the distance between “as the crow flies” between these points. </a:t>
            </a:r>
          </a:p>
        </p:txBody>
      </p:sp>
      <p:sp>
        <p:nvSpPr>
          <p:cNvPr id="4" name="Slide Number Placeholder 3"/>
          <p:cNvSpPr>
            <a:spLocks noGrp="1"/>
          </p:cNvSpPr>
          <p:nvPr>
            <p:ph type="sldNum" sz="quarter" idx="5"/>
          </p:nvPr>
        </p:nvSpPr>
        <p:spPr/>
        <p:txBody>
          <a:bodyPr/>
          <a:lstStyle/>
          <a:p>
            <a:fld id="{EEDBBDF5-36BA-45E2-9F09-3F81A89821BA}" type="slidenum">
              <a:rPr lang="en-US" smtClean="0"/>
              <a:t>9</a:t>
            </a:fld>
            <a:endParaRPr lang="en-US"/>
          </a:p>
        </p:txBody>
      </p:sp>
    </p:spTree>
    <p:extLst>
      <p:ext uri="{BB962C8B-B14F-4D97-AF65-F5344CB8AC3E}">
        <p14:creationId xmlns:p14="http://schemas.microsoft.com/office/powerpoint/2010/main" val="30207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0581AB-2723-4F19-BE9A-F583C8D65A1E}"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27214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581AB-2723-4F19-BE9A-F583C8D65A1E}"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380123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581AB-2723-4F19-BE9A-F583C8D65A1E}"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144018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581AB-2723-4F19-BE9A-F583C8D65A1E}"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422955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0581AB-2723-4F19-BE9A-F583C8D65A1E}"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60314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581AB-2723-4F19-BE9A-F583C8D65A1E}"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1665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0581AB-2723-4F19-BE9A-F583C8D65A1E}"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310375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0581AB-2723-4F19-BE9A-F583C8D65A1E}"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67481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581AB-2723-4F19-BE9A-F583C8D65A1E}"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184273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0581AB-2723-4F19-BE9A-F583C8D65A1E}"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358182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0581AB-2723-4F19-BE9A-F583C8D65A1E}"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EC25-C7E0-4473-8B27-D3CC9BB8BF6F}" type="slidenum">
              <a:rPr lang="en-US" smtClean="0"/>
              <a:t>‹#›</a:t>
            </a:fld>
            <a:endParaRPr lang="en-US"/>
          </a:p>
        </p:txBody>
      </p:sp>
    </p:spTree>
    <p:extLst>
      <p:ext uri="{BB962C8B-B14F-4D97-AF65-F5344CB8AC3E}">
        <p14:creationId xmlns:p14="http://schemas.microsoft.com/office/powerpoint/2010/main" val="3590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581AB-2723-4F19-BE9A-F583C8D65A1E}" type="datetimeFigureOut">
              <a:rPr lang="en-US" smtClean="0"/>
              <a:t>11/20/2022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EC25-C7E0-4473-8B27-D3CC9BB8BF6F}" type="slidenum">
              <a:rPr lang="en-US" smtClean="0"/>
              <a:t>‹#›</a:t>
            </a:fld>
            <a:endParaRPr lang="en-US"/>
          </a:p>
        </p:txBody>
      </p:sp>
    </p:spTree>
    <p:extLst>
      <p:ext uri="{BB962C8B-B14F-4D97-AF65-F5344CB8AC3E}">
        <p14:creationId xmlns:p14="http://schemas.microsoft.com/office/powerpoint/2010/main" val="395990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B833C464-5BC1-AB46-A205-9F916FFD1DD7}"/>
              </a:ext>
            </a:extLst>
          </p:cNvPr>
          <p:cNvSpPr txBox="1">
            <a:spLocks/>
          </p:cNvSpPr>
          <p:nvPr/>
        </p:nvSpPr>
        <p:spPr>
          <a:xfrm>
            <a:off x="0" y="0"/>
            <a:ext cx="12192000" cy="4373880"/>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4000" dirty="0">
                <a:solidFill>
                  <a:sysClr val="window" lastClr="FFFFFF"/>
                </a:solidFill>
                <a:latin typeface="Calibri" panose="020F0502020204030204" pitchFamily="34" charset="0"/>
                <a:cs typeface="Calibri" panose="020F0502020204030204" pitchFamily="34" charset="0"/>
              </a:rPr>
              <a:t>Geospatial Analysis Using the Google Maps API</a:t>
            </a:r>
          </a:p>
          <a:p>
            <a:pPr lvl="0">
              <a:defRPr/>
            </a:pPr>
            <a:r>
              <a:rPr lang="en-US" sz="3200" dirty="0">
                <a:solidFill>
                  <a:sysClr val="window" lastClr="FFFFFF"/>
                </a:solidFill>
                <a:latin typeface="Calibri" panose="020F0502020204030204" pitchFamily="34" charset="0"/>
                <a:cs typeface="Calibri" panose="020F0502020204030204" pitchFamily="34" charset="0"/>
              </a:rPr>
              <a:t>November 15th, 2022</a:t>
            </a:r>
          </a:p>
          <a:p>
            <a:pPr lvl="0">
              <a:defRPr/>
            </a:pPr>
            <a:endParaRPr lang="en-US" sz="3200" dirty="0">
              <a:solidFill>
                <a:sysClr val="window" lastClr="FFFFFF"/>
              </a:solidFill>
            </a:endParaRPr>
          </a:p>
          <a:p>
            <a:pPr lvl="0">
              <a:defRPr/>
            </a:pPr>
            <a:endParaRPr lang="en-US" sz="3200" dirty="0">
              <a:solidFill>
                <a:sysClr val="window" lastClr="FFFFFF"/>
              </a:solidFill>
            </a:endParaRPr>
          </a:p>
        </p:txBody>
      </p:sp>
      <p:sp>
        <p:nvSpPr>
          <p:cNvPr id="2" name="Oval 1"/>
          <p:cNvSpPr/>
          <p:nvPr/>
        </p:nvSpPr>
        <p:spPr>
          <a:xfrm>
            <a:off x="4836216" y="3321360"/>
            <a:ext cx="2105040" cy="2105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s://labornet.dol.gov/OPA/Seal/images/DOL-MasterLogo_BLUE.png"/>
          <p:cNvPicPr>
            <a:picLocks noChangeAspect="1" noChangeArrowheads="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946112" y="3431256"/>
            <a:ext cx="1885248" cy="1885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23112" y="5426400"/>
            <a:ext cx="5531248" cy="1015663"/>
          </a:xfrm>
          <a:prstGeom prst="rect">
            <a:avLst/>
          </a:prstGeom>
        </p:spPr>
        <p:txBody>
          <a:bodyPr wrap="square">
            <a:spAutoFit/>
          </a:bodyPr>
          <a:lstStyle/>
          <a:p>
            <a:pPr algn="ctr">
              <a:lnSpc>
                <a:spcPct val="150000"/>
              </a:lnSpc>
            </a:pPr>
            <a:r>
              <a:rPr lang="en-US" sz="2000" dirty="0">
                <a:solidFill>
                  <a:srgbClr val="015BAE"/>
                </a:solidFill>
                <a:latin typeface="Calibri" panose="020F0502020204030204" pitchFamily="34" charset="0"/>
                <a:cs typeface="Calibri" panose="020F0502020204030204" pitchFamily="34" charset="0"/>
              </a:rPr>
              <a:t>Employment and Training Administration (ETA)</a:t>
            </a:r>
          </a:p>
          <a:p>
            <a:pPr algn="ctr">
              <a:lnSpc>
                <a:spcPct val="150000"/>
              </a:lnSpc>
            </a:pPr>
            <a:r>
              <a:rPr lang="en-US" sz="2000" dirty="0">
                <a:solidFill>
                  <a:srgbClr val="015BAE"/>
                </a:solidFill>
                <a:latin typeface="Calibri" panose="020F0502020204030204" pitchFamily="34" charset="0"/>
                <a:cs typeface="Calibri" panose="020F0502020204030204" pitchFamily="34" charset="0"/>
              </a:rPr>
              <a:t>Office of Policy Development and Research (OPDR)</a:t>
            </a:r>
          </a:p>
        </p:txBody>
      </p:sp>
    </p:spTree>
    <p:extLst>
      <p:ext uri="{BB962C8B-B14F-4D97-AF65-F5344CB8AC3E}">
        <p14:creationId xmlns:p14="http://schemas.microsoft.com/office/powerpoint/2010/main" val="295507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833C464-5BC1-AB46-A205-9F916FFD1DD7}"/>
              </a:ext>
            </a:extLst>
          </p:cNvPr>
          <p:cNvSpPr txBox="1">
            <a:spLocks/>
          </p:cNvSpPr>
          <p:nvPr/>
        </p:nvSpPr>
        <p:spPr>
          <a:xfrm>
            <a:off x="0" y="-2730"/>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3200" dirty="0">
                <a:solidFill>
                  <a:sysClr val="window" lastClr="FFFFFF"/>
                </a:solidFill>
                <a:latin typeface="+mn-lt"/>
              </a:rPr>
              <a:t>Average Distances (As The Crow Flies)</a:t>
            </a:r>
            <a:endParaRPr kumimoji="0" lang="en-US" sz="2800" b="0" i="1" u="none" strike="noStrike" kern="1200" cap="none" spc="0" normalizeH="0" baseline="0" noProof="0" dirty="0">
              <a:ln>
                <a:noFill/>
              </a:ln>
              <a:solidFill>
                <a:sysClr val="window" lastClr="FFFFFF"/>
              </a:solidFill>
              <a:effectLst/>
              <a:uLnTx/>
              <a:uFillTx/>
              <a:latin typeface="+mn-lt"/>
            </a:endParaRPr>
          </a:p>
        </p:txBody>
      </p:sp>
      <p:pic>
        <p:nvPicPr>
          <p:cNvPr id="5" name="Picture 2" descr="https://labornet.dol.gov/OPA/Seal/images/DOL-MasterLogo_White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ED04156-21F8-6A23-7BF2-133F8C5E37FB}"/>
              </a:ext>
            </a:extLst>
          </p:cNvPr>
          <p:cNvPicPr>
            <a:picLocks noChangeAspect="1"/>
          </p:cNvPicPr>
          <p:nvPr/>
        </p:nvPicPr>
        <p:blipFill>
          <a:blip r:embed="rId4"/>
          <a:stretch>
            <a:fillRect/>
          </a:stretch>
        </p:blipFill>
        <p:spPr>
          <a:xfrm>
            <a:off x="685060" y="1303556"/>
            <a:ext cx="10652967" cy="5554444"/>
          </a:xfrm>
          <a:prstGeom prst="rect">
            <a:avLst/>
          </a:prstGeom>
        </p:spPr>
      </p:pic>
    </p:spTree>
    <p:extLst>
      <p:ext uri="{BB962C8B-B14F-4D97-AF65-F5344CB8AC3E}">
        <p14:creationId xmlns:p14="http://schemas.microsoft.com/office/powerpoint/2010/main" val="132083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a:t>
            </a:r>
            <a:r>
              <a:rPr lang="en-US" sz="4000" dirty="0">
                <a:solidFill>
                  <a:sysClr val="window" lastClr="FFFFFF"/>
                </a:solidFill>
                <a:latin typeface="Calibri" panose="020F0502020204030204" pitchFamily="34" charset="0"/>
                <a:cs typeface="Calibri" panose="020F0502020204030204" pitchFamily="34" charset="0"/>
              </a:rPr>
              <a:t>Analytical Steps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71318" y="1515605"/>
            <a:ext cx="11649364" cy="5174437"/>
          </a:xfrm>
        </p:spPr>
        <p:txBody>
          <a:bodyPr>
            <a:normAutofit/>
          </a:bodyPr>
          <a:lstStyle/>
          <a:p>
            <a:pPr marL="0" indent="0">
              <a:buNone/>
            </a:pPr>
            <a:endParaRPr lang="en-US" sz="3200" dirty="0"/>
          </a:p>
          <a:p>
            <a:pPr marL="514350" indent="-514350">
              <a:buFont typeface="+mj-lt"/>
              <a:buAutoNum type="arabicPeriod" startAt="5"/>
            </a:pPr>
            <a:r>
              <a:rPr lang="en-US" sz="3200" dirty="0"/>
              <a:t>Calculate driving distances and times between FLSA violators and WHD field offices using the google maps Routes API</a:t>
            </a:r>
          </a:p>
          <a:p>
            <a:pPr marL="514350" indent="-514350">
              <a:buFont typeface="+mj-lt"/>
              <a:buAutoNum type="arabicPeriod" startAt="5"/>
            </a:pPr>
            <a:endParaRPr lang="en-US" sz="3200" dirty="0"/>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6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833C464-5BC1-AB46-A205-9F916FFD1DD7}"/>
              </a:ext>
            </a:extLst>
          </p:cNvPr>
          <p:cNvSpPr txBox="1">
            <a:spLocks/>
          </p:cNvSpPr>
          <p:nvPr/>
        </p:nvSpPr>
        <p:spPr>
          <a:xfrm>
            <a:off x="0" y="-2730"/>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3200" noProof="0" dirty="0">
                <a:solidFill>
                  <a:sysClr val="window" lastClr="FFFFFF"/>
                </a:solidFill>
                <a:latin typeface="+mn-lt"/>
              </a:rPr>
              <a:t>Average Driving Distances</a:t>
            </a:r>
            <a:endParaRPr kumimoji="0" lang="en-US" sz="2800" b="0" i="1" u="none" strike="noStrike" kern="1200" cap="none" spc="0" normalizeH="0" baseline="0" noProof="0" dirty="0">
              <a:ln>
                <a:noFill/>
              </a:ln>
              <a:solidFill>
                <a:sysClr val="window" lastClr="FFFFFF"/>
              </a:solidFill>
              <a:effectLst/>
              <a:uLnTx/>
              <a:uFillTx/>
              <a:latin typeface="+mn-lt"/>
            </a:endParaRPr>
          </a:p>
        </p:txBody>
      </p:sp>
      <p:pic>
        <p:nvPicPr>
          <p:cNvPr id="5" name="Picture 2" descr="https://labornet.dol.gov/OPA/Seal/images/DOL-MasterLogo_White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6BCAE4-34D3-0A1A-08DC-10D5B193A287}"/>
              </a:ext>
            </a:extLst>
          </p:cNvPr>
          <p:cNvPicPr>
            <a:picLocks noChangeAspect="1"/>
          </p:cNvPicPr>
          <p:nvPr/>
        </p:nvPicPr>
        <p:blipFill>
          <a:blip r:embed="rId4"/>
          <a:stretch>
            <a:fillRect/>
          </a:stretch>
        </p:blipFill>
        <p:spPr>
          <a:xfrm>
            <a:off x="1013051" y="1303556"/>
            <a:ext cx="10421568" cy="5554444"/>
          </a:xfrm>
          <a:prstGeom prst="rect">
            <a:avLst/>
          </a:prstGeom>
        </p:spPr>
      </p:pic>
    </p:spTree>
    <p:extLst>
      <p:ext uri="{BB962C8B-B14F-4D97-AF65-F5344CB8AC3E}">
        <p14:creationId xmlns:p14="http://schemas.microsoft.com/office/powerpoint/2010/main" val="278829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833C464-5BC1-AB46-A205-9F916FFD1DD7}"/>
              </a:ext>
            </a:extLst>
          </p:cNvPr>
          <p:cNvSpPr txBox="1">
            <a:spLocks/>
          </p:cNvSpPr>
          <p:nvPr/>
        </p:nvSpPr>
        <p:spPr>
          <a:xfrm>
            <a:off x="0" y="-2730"/>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3200" noProof="0" dirty="0">
                <a:solidFill>
                  <a:sysClr val="window" lastClr="FFFFFF"/>
                </a:solidFill>
                <a:latin typeface="+mn-lt"/>
              </a:rPr>
              <a:t>Average Driving Times</a:t>
            </a:r>
            <a:endParaRPr kumimoji="0" lang="en-US" sz="2800" b="0" i="1" u="none" strike="noStrike" kern="1200" cap="none" spc="0" normalizeH="0" baseline="0" noProof="0" dirty="0">
              <a:ln>
                <a:noFill/>
              </a:ln>
              <a:solidFill>
                <a:sysClr val="window" lastClr="FFFFFF"/>
              </a:solidFill>
              <a:effectLst/>
              <a:uLnTx/>
              <a:uFillTx/>
              <a:latin typeface="+mn-lt"/>
            </a:endParaRPr>
          </a:p>
        </p:txBody>
      </p:sp>
      <p:pic>
        <p:nvPicPr>
          <p:cNvPr id="5" name="Picture 2" descr="https://labornet.dol.gov/OPA/Seal/images/DOL-MasterLogo_White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391C87C-38AC-1C45-1B2E-6539E9D5A473}"/>
              </a:ext>
            </a:extLst>
          </p:cNvPr>
          <p:cNvPicPr>
            <a:picLocks noChangeAspect="1"/>
          </p:cNvPicPr>
          <p:nvPr/>
        </p:nvPicPr>
        <p:blipFill>
          <a:blip r:embed="rId4"/>
          <a:stretch>
            <a:fillRect/>
          </a:stretch>
        </p:blipFill>
        <p:spPr>
          <a:xfrm>
            <a:off x="756045" y="1303556"/>
            <a:ext cx="10679909" cy="5554444"/>
          </a:xfrm>
          <a:prstGeom prst="rect">
            <a:avLst/>
          </a:prstGeom>
        </p:spPr>
      </p:pic>
    </p:spTree>
    <p:extLst>
      <p:ext uri="{BB962C8B-B14F-4D97-AF65-F5344CB8AC3E}">
        <p14:creationId xmlns:p14="http://schemas.microsoft.com/office/powerpoint/2010/main" val="5780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WHD </a:t>
            </a:r>
            <a:r>
              <a:rPr lang="en-US" sz="4000" dirty="0">
                <a:solidFill>
                  <a:sysClr val="window" lastClr="FFFFFF"/>
                </a:solidFill>
                <a:latin typeface="Calibri" panose="020F0502020204030204" pitchFamily="34" charset="0"/>
                <a:cs typeface="Calibri" panose="020F0502020204030204" pitchFamily="34" charset="0"/>
              </a:rPr>
              <a:t>Offices vs. FLSA Violations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BCE08BC-BF36-A198-8B66-B374B1043B04}"/>
              </a:ext>
            </a:extLst>
          </p:cNvPr>
          <p:cNvPicPr>
            <a:picLocks noChangeAspect="1"/>
          </p:cNvPicPr>
          <p:nvPr/>
        </p:nvPicPr>
        <p:blipFill>
          <a:blip r:embed="rId4"/>
          <a:stretch>
            <a:fillRect/>
          </a:stretch>
        </p:blipFill>
        <p:spPr>
          <a:xfrm>
            <a:off x="1498237" y="1306286"/>
            <a:ext cx="9149059" cy="5569243"/>
          </a:xfrm>
          <a:prstGeom prst="rect">
            <a:avLst/>
          </a:prstGeom>
        </p:spPr>
      </p:pic>
    </p:spTree>
    <p:extLst>
      <p:ext uri="{BB962C8B-B14F-4D97-AF65-F5344CB8AC3E}">
        <p14:creationId xmlns:p14="http://schemas.microsoft.com/office/powerpoint/2010/main" val="233128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a:t>
            </a:r>
            <a:r>
              <a:rPr lang="en-US" sz="4000" dirty="0">
                <a:solidFill>
                  <a:sysClr val="window" lastClr="FFFFFF"/>
                </a:solidFill>
                <a:latin typeface="Calibri" panose="020F0502020204030204" pitchFamily="34" charset="0"/>
                <a:cs typeface="Calibri" panose="020F0502020204030204" pitchFamily="34" charset="0"/>
              </a:rPr>
              <a:t>Additional Geospatial Analysis Questions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93254" y="1503453"/>
            <a:ext cx="11649364" cy="5174437"/>
          </a:xfrm>
        </p:spPr>
        <p:txBody>
          <a:bodyPr>
            <a:normAutofit/>
          </a:bodyPr>
          <a:lstStyle/>
          <a:p>
            <a:pPr marL="0" indent="0">
              <a:buNone/>
            </a:pPr>
            <a:endParaRPr lang="en-US" dirty="0"/>
          </a:p>
          <a:p>
            <a:r>
              <a:rPr lang="en-US" dirty="0"/>
              <a:t>Do lower driving distances / times reflect good coverage or field staff choosing to inspect businesses that are closer?</a:t>
            </a:r>
          </a:p>
          <a:p>
            <a:r>
              <a:rPr lang="en-US" dirty="0"/>
              <a:t>What are the demographics of census tracts where field offices are located?</a:t>
            </a:r>
          </a:p>
          <a:p>
            <a:r>
              <a:rPr lang="en-US" dirty="0"/>
              <a:t>Are there high population areas that do not have field offices?</a:t>
            </a:r>
          </a:p>
          <a:p>
            <a:pPr marL="0" indent="0">
              <a:buNone/>
            </a:pPr>
            <a:endParaRPr lang="en-US" dirty="0"/>
          </a:p>
          <a:p>
            <a:pPr marL="0" indent="0">
              <a:buNone/>
            </a:pPr>
            <a:endParaRPr lang="en-US" dirty="0"/>
          </a:p>
          <a:p>
            <a:pPr marL="0" indent="0">
              <a:buNone/>
            </a:pPr>
            <a:endParaRPr lang="en-US" dirty="0"/>
          </a:p>
          <a:p>
            <a:pPr marL="0" indent="0" algn="ctr">
              <a:buNone/>
            </a:pPr>
            <a:r>
              <a:rPr lang="en-US" sz="4800" dirty="0"/>
              <a:t>What questions do you have?</a:t>
            </a:r>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46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a:t>
            </a:r>
            <a:r>
              <a:rPr lang="en-US" sz="4000" dirty="0">
                <a:solidFill>
                  <a:sysClr val="window" lastClr="FFFFFF"/>
                </a:solidFill>
                <a:latin typeface="Calibri" panose="020F0502020204030204" pitchFamily="34" charset="0"/>
                <a:cs typeface="Calibri" panose="020F0502020204030204" pitchFamily="34" charset="0"/>
              </a:rPr>
              <a:t>Key Takeaways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93254" y="1503453"/>
            <a:ext cx="11649364" cy="5174437"/>
          </a:xfrm>
        </p:spPr>
        <p:txBody>
          <a:bodyPr>
            <a:normAutofit/>
          </a:bodyPr>
          <a:lstStyle/>
          <a:p>
            <a:pPr marL="0" indent="0">
              <a:buNone/>
            </a:pPr>
            <a:endParaRPr lang="en-US" dirty="0"/>
          </a:p>
          <a:p>
            <a:r>
              <a:rPr lang="en-US" dirty="0"/>
              <a:t>Linking DOL data to other sources allows us to conduct more powerful analyses than we may be able to do otherwise</a:t>
            </a:r>
          </a:p>
          <a:p>
            <a:r>
              <a:rPr lang="en-US" dirty="0"/>
              <a:t>Geocoding data with geographical elements opens up a world of new analytical possibilities</a:t>
            </a:r>
          </a:p>
          <a:p>
            <a:r>
              <a:rPr lang="en-US" dirty="0"/>
              <a:t>There are a number of free / freemium services like the Google Maps API which can expand your capabilities</a:t>
            </a:r>
          </a:p>
          <a:p>
            <a:pPr marL="0" indent="0">
              <a:buNone/>
            </a:pPr>
            <a:endParaRPr lang="en-US" dirty="0"/>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5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a:t>
            </a:r>
            <a:r>
              <a:rPr lang="en-US" sz="4000" dirty="0">
                <a:solidFill>
                  <a:sysClr val="window" lastClr="FFFFFF"/>
                </a:solidFill>
                <a:latin typeface="Calibri" panose="020F0502020204030204" pitchFamily="34" charset="0"/>
                <a:cs typeface="Calibri" panose="020F0502020204030204" pitchFamily="34" charset="0"/>
              </a:rPr>
              <a:t>Q &amp; A / Code Demonstration</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0C5A0C46-AC47-9F84-3203-79B42DA75F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329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833C464-5BC1-AB46-A205-9F916FFD1DD7}"/>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a:t>
            </a:r>
            <a:r>
              <a:rPr lang="en-US" sz="3200" noProof="0" dirty="0">
                <a:solidFill>
                  <a:sysClr val="window" lastClr="FFFFFF"/>
                </a:solidFill>
                <a:latin typeface="Calibri" panose="020F0502020204030204" pitchFamily="34" charset="0"/>
                <a:cs typeface="Calibri" panose="020F0502020204030204" pitchFamily="34" charset="0"/>
              </a:rPr>
              <a:t>Agenda</a:t>
            </a:r>
            <a:endParaRPr kumimoji="0" lang="en-US" sz="3200" b="0" i="0" u="none" strike="noStrike" kern="1200" cap="none" spc="0" normalizeH="0" baseline="0" noProof="0" dirty="0">
              <a:ln>
                <a:noFill/>
              </a:ln>
              <a:solidFill>
                <a:sysClr val="window" lastClr="FFFFFF"/>
              </a:solidFill>
              <a:effectLst/>
              <a:uLnTx/>
              <a:uFillTx/>
              <a:latin typeface="Calibri" panose="020F0502020204030204" pitchFamily="34" charset="0"/>
              <a:cs typeface="Calibri" panose="020F0502020204030204" pitchFamily="34" charset="0"/>
            </a:endParaRPr>
          </a:p>
        </p:txBody>
      </p:sp>
      <p:sp>
        <p:nvSpPr>
          <p:cNvPr id="9" name="Content Placeholder 8"/>
          <p:cNvSpPr>
            <a:spLocks noGrp="1"/>
          </p:cNvSpPr>
          <p:nvPr>
            <p:ph idx="1"/>
          </p:nvPr>
        </p:nvSpPr>
        <p:spPr>
          <a:xfrm>
            <a:off x="1069612" y="1671238"/>
            <a:ext cx="10049750" cy="4808764"/>
          </a:xfrm>
        </p:spPr>
        <p:txBody>
          <a:bodyPr anchor="ctr">
            <a:normAutofit/>
          </a:bodyPr>
          <a:lstStyle/>
          <a:p>
            <a:pPr>
              <a:lnSpc>
                <a:spcPct val="100000"/>
              </a:lnSpc>
            </a:pPr>
            <a:r>
              <a:rPr lang="en-US" sz="3200" dirty="0">
                <a:latin typeface="Calibri" panose="020F0502020204030204" pitchFamily="34" charset="0"/>
                <a:cs typeface="Calibri" panose="020F0502020204030204" pitchFamily="34" charset="0"/>
              </a:rPr>
              <a:t>Geocoding and Geospatial Analysis</a:t>
            </a:r>
          </a:p>
          <a:p>
            <a:pPr>
              <a:lnSpc>
                <a:spcPct val="100000"/>
              </a:lnSpc>
            </a:pPr>
            <a:r>
              <a:rPr lang="en-US" sz="3200" dirty="0">
                <a:latin typeface="Calibri" panose="020F0502020204030204" pitchFamily="34" charset="0"/>
                <a:cs typeface="Calibri" panose="020F0502020204030204" pitchFamily="34" charset="0"/>
              </a:rPr>
              <a:t>Google Maps API Overview</a:t>
            </a:r>
          </a:p>
          <a:p>
            <a:pPr>
              <a:lnSpc>
                <a:spcPct val="100000"/>
              </a:lnSpc>
            </a:pPr>
            <a:r>
              <a:rPr lang="en-US" sz="3200" dirty="0">
                <a:latin typeface="Calibri" panose="020F0502020204030204" pitchFamily="34" charset="0"/>
                <a:cs typeface="Calibri" panose="020F0502020204030204" pitchFamily="34" charset="0"/>
              </a:rPr>
              <a:t>Analysis Overview</a:t>
            </a:r>
          </a:p>
          <a:p>
            <a:pPr>
              <a:lnSpc>
                <a:spcPct val="100000"/>
              </a:lnSpc>
            </a:pPr>
            <a:r>
              <a:rPr lang="en-US" sz="3200" dirty="0">
                <a:latin typeface="Calibri" panose="020F0502020204030204" pitchFamily="34" charset="0"/>
                <a:cs typeface="Calibri" panose="020F0502020204030204" pitchFamily="34" charset="0"/>
              </a:rPr>
              <a:t>Visualizing Results</a:t>
            </a:r>
          </a:p>
          <a:p>
            <a:pPr>
              <a:lnSpc>
                <a:spcPct val="100000"/>
              </a:lnSpc>
            </a:pPr>
            <a:r>
              <a:rPr lang="en-US" sz="3200" dirty="0">
                <a:latin typeface="Calibri" panose="020F0502020204030204" pitchFamily="34" charset="0"/>
                <a:cs typeface="Calibri" panose="020F0502020204030204" pitchFamily="34" charset="0"/>
              </a:rPr>
              <a:t>Take Aways</a:t>
            </a:r>
          </a:p>
          <a:p>
            <a:pPr>
              <a:lnSpc>
                <a:spcPct val="100000"/>
              </a:lnSpc>
            </a:pPr>
            <a:r>
              <a:rPr lang="en-US" sz="3200" dirty="0">
                <a:latin typeface="Calibri" panose="020F0502020204030204" pitchFamily="34" charset="0"/>
                <a:cs typeface="Calibri" panose="020F0502020204030204" pitchFamily="34" charset="0"/>
              </a:rPr>
              <a:t>Q + A / Code Demonstration</a:t>
            </a:r>
          </a:p>
        </p:txBody>
      </p:sp>
      <p:pic>
        <p:nvPicPr>
          <p:cNvPr id="5" name="Picture 2" descr="https://labornet.dol.gov/OPA/Seal/images/DOL-MasterLogo_White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Review: Benefits of Geocoding APIs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93254" y="1503453"/>
            <a:ext cx="11649364" cy="5174437"/>
          </a:xfrm>
        </p:spPr>
        <p:txBody>
          <a:bodyPr>
            <a:normAutofit fontScale="92500" lnSpcReduction="10000"/>
          </a:bodyPr>
          <a:lstStyle/>
          <a:p>
            <a:pPr marL="0" indent="0">
              <a:buNone/>
            </a:pPr>
            <a:r>
              <a:rPr lang="en-US" b="1" dirty="0"/>
              <a:t>Validation</a:t>
            </a:r>
            <a:r>
              <a:rPr lang="en-US" dirty="0"/>
              <a:t> provides an assurance the location is recognized, valid</a:t>
            </a:r>
          </a:p>
          <a:p>
            <a:r>
              <a:rPr lang="en-US" dirty="0"/>
              <a:t>You likely encountered real time location validation in e-commerce</a:t>
            </a:r>
          </a:p>
          <a:p>
            <a:pPr marL="0" indent="0">
              <a:buNone/>
            </a:pPr>
            <a:endParaRPr lang="en-US" sz="800" b="1" dirty="0"/>
          </a:p>
          <a:p>
            <a:pPr marL="0" indent="0">
              <a:buNone/>
            </a:pPr>
            <a:r>
              <a:rPr lang="en-US" b="1" dirty="0"/>
              <a:t>Standardization</a:t>
            </a:r>
            <a:r>
              <a:rPr lang="en-US" dirty="0"/>
              <a:t> in format and content for widest set of use cases</a:t>
            </a:r>
          </a:p>
          <a:p>
            <a:r>
              <a:rPr lang="en-US" dirty="0"/>
              <a:t>Supports search by address components, record linkage, broad public use</a:t>
            </a:r>
          </a:p>
          <a:p>
            <a:pPr marL="0" indent="0">
              <a:buNone/>
            </a:pPr>
            <a:endParaRPr lang="en-US" sz="800" dirty="0"/>
          </a:p>
          <a:p>
            <a:pPr marL="0" indent="0">
              <a:buNone/>
            </a:pPr>
            <a:r>
              <a:rPr lang="en-US" b="1" dirty="0"/>
              <a:t>Geocoding </a:t>
            </a:r>
            <a:r>
              <a:rPr lang="en-US" dirty="0"/>
              <a:t>turns addresses into points that are useful analytically</a:t>
            </a:r>
          </a:p>
          <a:p>
            <a:r>
              <a:rPr lang="en-US" dirty="0"/>
              <a:t>Supports mapping, GIS apps, wide range of computations</a:t>
            </a:r>
          </a:p>
          <a:p>
            <a:pPr marL="0" indent="0">
              <a:buNone/>
            </a:pPr>
            <a:endParaRPr lang="en-US" sz="800" dirty="0"/>
          </a:p>
          <a:p>
            <a:pPr marL="0" indent="0">
              <a:buNone/>
            </a:pPr>
            <a:r>
              <a:rPr lang="en-US" b="1" dirty="0"/>
              <a:t>Quality Assessment:</a:t>
            </a:r>
            <a:r>
              <a:rPr lang="en-US" dirty="0"/>
              <a:t> identifies scope/severity of problematic data </a:t>
            </a:r>
          </a:p>
          <a:p>
            <a:r>
              <a:rPr lang="en-US" dirty="0"/>
              <a:t>Objective, practical data quality appraisal (Can I find that address on a map?)</a:t>
            </a:r>
          </a:p>
          <a:p>
            <a:r>
              <a:rPr lang="en-US" dirty="0"/>
              <a:t>Distinguish valid data from data that can’t identify a specific location </a:t>
            </a:r>
          </a:p>
          <a:p>
            <a:r>
              <a:rPr lang="en-US" dirty="0"/>
              <a:t>Ensures “good” data are fit for the widest array of purposes</a:t>
            </a:r>
          </a:p>
          <a:p>
            <a:pPr marL="0" indent="0">
              <a:buNone/>
            </a:pPr>
            <a:endParaRPr lang="en-US" dirty="0"/>
          </a:p>
          <a:p>
            <a:endParaRPr lang="en-US" dirty="0"/>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DB807053-5E1C-E26D-2DA2-7D4D9CF55B41}"/>
              </a:ext>
            </a:extLst>
          </p:cNvPr>
          <p:cNvSpPr/>
          <p:nvPr/>
        </p:nvSpPr>
        <p:spPr>
          <a:xfrm>
            <a:off x="293254" y="3554184"/>
            <a:ext cx="10622396" cy="10729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91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Geospatial Analysis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93254" y="1503453"/>
            <a:ext cx="11649364" cy="5174437"/>
          </a:xfrm>
        </p:spPr>
        <p:txBody>
          <a:bodyPr>
            <a:normAutofit/>
          </a:bodyPr>
          <a:lstStyle/>
          <a:p>
            <a:pPr marL="0" indent="0">
              <a:buNone/>
            </a:pPr>
            <a:endParaRPr lang="en-US" dirty="0"/>
          </a:p>
          <a:p>
            <a:pPr marL="0" indent="0">
              <a:buNone/>
            </a:pPr>
            <a:endParaRPr lang="en-US" dirty="0"/>
          </a:p>
          <a:p>
            <a:endParaRPr lang="en-US" dirty="0"/>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8F33EDC-70AA-B25C-960C-8600B3DAA271}"/>
              </a:ext>
            </a:extLst>
          </p:cNvPr>
          <p:cNvPicPr>
            <a:picLocks noChangeAspect="1"/>
          </p:cNvPicPr>
          <p:nvPr/>
        </p:nvPicPr>
        <p:blipFill>
          <a:blip r:embed="rId4"/>
          <a:stretch>
            <a:fillRect/>
          </a:stretch>
        </p:blipFill>
        <p:spPr>
          <a:xfrm>
            <a:off x="6514589" y="1306287"/>
            <a:ext cx="5677411" cy="5551712"/>
          </a:xfrm>
          <a:prstGeom prst="rect">
            <a:avLst/>
          </a:prstGeom>
        </p:spPr>
      </p:pic>
      <p:sp>
        <p:nvSpPr>
          <p:cNvPr id="7" name="Content Placeholder 8">
            <a:extLst>
              <a:ext uri="{FF2B5EF4-FFF2-40B4-BE49-F238E27FC236}">
                <a16:creationId xmlns:a16="http://schemas.microsoft.com/office/drawing/2014/main" id="{4AE61F8F-77EE-B139-6C10-CBB25674BC30}"/>
              </a:ext>
            </a:extLst>
          </p:cNvPr>
          <p:cNvSpPr txBox="1">
            <a:spLocks/>
          </p:cNvSpPr>
          <p:nvPr/>
        </p:nvSpPr>
        <p:spPr>
          <a:xfrm>
            <a:off x="249382" y="1677761"/>
            <a:ext cx="6015825" cy="4808764"/>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3200" dirty="0">
                <a:latin typeface="Calibri" panose="020F0502020204030204" pitchFamily="34" charset="0"/>
                <a:cs typeface="Calibri" panose="020F0502020204030204" pitchFamily="34" charset="0"/>
              </a:rPr>
              <a:t>Collecting, combining, and visualizing datasets which contains geographic or geospatial elements</a:t>
            </a:r>
          </a:p>
          <a:p>
            <a:pPr>
              <a:lnSpc>
                <a:spcPct val="100000"/>
              </a:lnSpc>
            </a:pPr>
            <a:r>
              <a:rPr lang="en-US" sz="3200" dirty="0">
                <a:latin typeface="Calibri" panose="020F0502020204030204" pitchFamily="34" charset="0"/>
                <a:cs typeface="Calibri" panose="020F0502020204030204" pitchFamily="34" charset="0"/>
              </a:rPr>
              <a:t>Can be used to model and represent how people, objects, or phenomena interact within physical space</a:t>
            </a:r>
          </a:p>
          <a:p>
            <a:pPr>
              <a:lnSpc>
                <a:spcPct val="100000"/>
              </a:lnSpc>
            </a:pPr>
            <a:r>
              <a:rPr lang="en-US" sz="3200" dirty="0">
                <a:latin typeface="Calibri" panose="020F0502020204030204" pitchFamily="34" charset="0"/>
                <a:cs typeface="Calibri" panose="020F0502020204030204" pitchFamily="34" charset="0"/>
              </a:rPr>
              <a:t>Can be used to make predictions or observe trends</a:t>
            </a:r>
          </a:p>
        </p:txBody>
      </p:sp>
    </p:spTree>
    <p:extLst>
      <p:ext uri="{BB962C8B-B14F-4D97-AF65-F5344CB8AC3E}">
        <p14:creationId xmlns:p14="http://schemas.microsoft.com/office/powerpoint/2010/main" val="422061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3200" noProof="0" dirty="0">
                <a:solidFill>
                  <a:sysClr val="window" lastClr="FFFFFF"/>
                </a:solidFill>
              </a:rPr>
              <a:t>	</a:t>
            </a:r>
            <a:r>
              <a:rPr lang="en-US" sz="3200" noProof="0" dirty="0">
                <a:solidFill>
                  <a:sysClr val="window" lastClr="FFFFFF"/>
                </a:solidFill>
                <a:latin typeface="Calibri" panose="020F0502020204030204" pitchFamily="34" charset="0"/>
                <a:cs typeface="Calibri" panose="020F0502020204030204" pitchFamily="34" charset="0"/>
              </a:rPr>
              <a:t>	</a:t>
            </a:r>
            <a:r>
              <a:rPr lang="en-US" sz="3200" dirty="0">
                <a:solidFill>
                  <a:sysClr val="window" lastClr="FFFFFF"/>
                </a:solidFill>
                <a:latin typeface="Calibri" panose="020F0502020204030204" pitchFamily="34" charset="0"/>
                <a:cs typeface="Calibri" panose="020F0502020204030204" pitchFamily="34" charset="0"/>
              </a:rPr>
              <a:t>Demo: Distances Between WHD Offices and FLSA Violators </a:t>
            </a:r>
            <a:endParaRPr kumimoji="0" lang="en-US" sz="24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93254" y="1503454"/>
            <a:ext cx="11649364" cy="2030322"/>
          </a:xfrm>
        </p:spPr>
        <p:txBody>
          <a:bodyPr>
            <a:normAutofit/>
          </a:bodyPr>
          <a:lstStyle/>
          <a:p>
            <a:pPr marL="0" indent="0">
              <a:buNone/>
            </a:pPr>
            <a:r>
              <a:rPr lang="en-US" u="sng" dirty="0"/>
              <a:t>Goals</a:t>
            </a:r>
          </a:p>
          <a:p>
            <a:pPr marL="0" indent="0">
              <a:buNone/>
            </a:pPr>
            <a:r>
              <a:rPr lang="en-US" dirty="0">
                <a:ea typeface="Calibri" panose="020F0502020204030204" pitchFamily="34" charset="0"/>
              </a:rPr>
              <a:t>Demonstrate </a:t>
            </a:r>
            <a:r>
              <a:rPr lang="en-US" sz="2800" dirty="0">
                <a:effectLst/>
                <a:ea typeface="Calibri" panose="020F0502020204030204" pitchFamily="34" charset="0"/>
              </a:rPr>
              <a:t>how to enrich WHD enforcement data with geospatial information in order to analyze driving distances and times between WHD field offices and FLSA violators.</a:t>
            </a:r>
            <a:r>
              <a:rPr lang="en-US" sz="2800" dirty="0">
                <a:effectLst/>
                <a:ea typeface="Times New Roman" panose="02020603050405020304" pitchFamily="18" charset="0"/>
              </a:rPr>
              <a:t> </a:t>
            </a:r>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383B4E70-D3A5-3612-3285-4D43AC1DAE5B}"/>
              </a:ext>
            </a:extLst>
          </p:cNvPr>
          <p:cNvSpPr txBox="1">
            <a:spLocks/>
          </p:cNvSpPr>
          <p:nvPr/>
        </p:nvSpPr>
        <p:spPr>
          <a:xfrm>
            <a:off x="4581524" y="3429000"/>
            <a:ext cx="7361094" cy="33147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Topics Include:</a:t>
            </a:r>
          </a:p>
          <a:p>
            <a:pPr marL="342900" indent="-342900">
              <a:spcBef>
                <a:spcPts val="0"/>
              </a:spcBef>
              <a:buFont typeface="Symbol" panose="05050102010706020507" pitchFamily="18" charset="2"/>
              <a:buChar char=""/>
            </a:pPr>
            <a:r>
              <a:rPr lang="en-US" dirty="0">
                <a:ea typeface="Times New Roman" panose="02020603050405020304" pitchFamily="18" charset="0"/>
              </a:rPr>
              <a:t>Accessing DOL data via the API using the </a:t>
            </a:r>
            <a:r>
              <a:rPr lang="en-US" dirty="0" err="1">
                <a:ea typeface="Times New Roman" panose="02020603050405020304" pitchFamily="18" charset="0"/>
              </a:rPr>
              <a:t>tidyDOL</a:t>
            </a:r>
            <a:r>
              <a:rPr lang="en-US" dirty="0">
                <a:ea typeface="Times New Roman" panose="02020603050405020304" pitchFamily="18" charset="0"/>
              </a:rPr>
              <a:t> R package</a:t>
            </a:r>
            <a:endParaRPr lang="en-US" dirty="0">
              <a:ea typeface="Calibri" panose="020F0502020204030204" pitchFamily="34" charset="0"/>
            </a:endParaRPr>
          </a:p>
          <a:p>
            <a:pPr marL="342900" indent="-342900">
              <a:spcBef>
                <a:spcPts val="0"/>
              </a:spcBef>
              <a:buFont typeface="Symbol" panose="05050102010706020507" pitchFamily="18" charset="2"/>
              <a:buChar char=""/>
            </a:pPr>
            <a:r>
              <a:rPr lang="en-US" dirty="0">
                <a:ea typeface="Times New Roman" panose="02020603050405020304" pitchFamily="18" charset="0"/>
              </a:rPr>
              <a:t>Basic geospatial analysis techniques including finding “closest neighbors”</a:t>
            </a:r>
            <a:endParaRPr lang="en-US" dirty="0">
              <a:ea typeface="Calibri" panose="020F0502020204030204" pitchFamily="34" charset="0"/>
            </a:endParaRPr>
          </a:p>
          <a:p>
            <a:pPr marL="342900" indent="-342900">
              <a:spcBef>
                <a:spcPts val="0"/>
              </a:spcBef>
              <a:buFont typeface="Symbol" panose="05050102010706020507" pitchFamily="18" charset="2"/>
              <a:buChar char=""/>
            </a:pPr>
            <a:r>
              <a:rPr lang="en-US" dirty="0">
                <a:ea typeface="Times New Roman" panose="02020603050405020304" pitchFamily="18" charset="0"/>
              </a:rPr>
              <a:t>Leveraging the </a:t>
            </a:r>
            <a:r>
              <a:rPr lang="en-US" dirty="0" err="1">
                <a:ea typeface="Times New Roman" panose="02020603050405020304" pitchFamily="18" charset="0"/>
              </a:rPr>
              <a:t>Googleway</a:t>
            </a:r>
            <a:r>
              <a:rPr lang="en-US" dirty="0">
                <a:ea typeface="Times New Roman" panose="02020603050405020304" pitchFamily="18" charset="0"/>
              </a:rPr>
              <a:t> R package to access the google maps API for geocoding and deriving driving times / distances</a:t>
            </a:r>
            <a:endParaRPr lang="en-US" dirty="0">
              <a:ea typeface="Calibri" panose="020F0502020204030204" pitchFamily="34" charset="0"/>
            </a:endParaRPr>
          </a:p>
          <a:p>
            <a:pPr marL="342900" indent="-342900">
              <a:spcBef>
                <a:spcPts val="0"/>
              </a:spcBef>
              <a:buFont typeface="Symbol" panose="05050102010706020507" pitchFamily="18" charset="2"/>
              <a:buChar char=""/>
            </a:pPr>
            <a:r>
              <a:rPr lang="en-US" dirty="0">
                <a:ea typeface="Times New Roman" panose="02020603050405020304" pitchFamily="18" charset="0"/>
              </a:rPr>
              <a:t>Basic geospatial visualization techniques (choropleths) </a:t>
            </a:r>
          </a:p>
        </p:txBody>
      </p:sp>
      <p:pic>
        <p:nvPicPr>
          <p:cNvPr id="8" name="Picture 7">
            <a:extLst>
              <a:ext uri="{FF2B5EF4-FFF2-40B4-BE49-F238E27FC236}">
                <a16:creationId xmlns:a16="http://schemas.microsoft.com/office/drawing/2014/main" id="{4B7F46A9-BBFF-F1E2-9963-54A99D108598}"/>
              </a:ext>
            </a:extLst>
          </p:cNvPr>
          <p:cNvPicPr>
            <a:picLocks noChangeAspect="1"/>
          </p:cNvPicPr>
          <p:nvPr/>
        </p:nvPicPr>
        <p:blipFill rotWithShape="1">
          <a:blip r:embed="rId4"/>
          <a:srcRect t="5159"/>
          <a:stretch/>
        </p:blipFill>
        <p:spPr>
          <a:xfrm>
            <a:off x="0" y="3730943"/>
            <a:ext cx="4615222" cy="2276475"/>
          </a:xfrm>
          <a:prstGeom prst="rect">
            <a:avLst/>
          </a:prstGeom>
        </p:spPr>
      </p:pic>
    </p:spTree>
    <p:extLst>
      <p:ext uri="{BB962C8B-B14F-4D97-AF65-F5344CB8AC3E}">
        <p14:creationId xmlns:p14="http://schemas.microsoft.com/office/powerpoint/2010/main" val="238810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Google Maps API</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93254" y="1503453"/>
            <a:ext cx="11649364" cy="5174437"/>
          </a:xfrm>
        </p:spPr>
        <p:txBody>
          <a:bodyPr>
            <a:normAutofit/>
          </a:bodyPr>
          <a:lstStyle/>
          <a:p>
            <a:pPr marL="0" indent="0">
              <a:buNone/>
            </a:pPr>
            <a:endParaRPr lang="en-US" dirty="0"/>
          </a:p>
          <a:p>
            <a:pPr marL="0" indent="0">
              <a:buNone/>
            </a:pPr>
            <a:endParaRPr lang="en-US" dirty="0"/>
          </a:p>
          <a:p>
            <a:endParaRPr lang="en-US" dirty="0"/>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4BD1CEC-3CEF-01BC-5FA4-3CA419C5A4D3}"/>
              </a:ext>
            </a:extLst>
          </p:cNvPr>
          <p:cNvPicPr>
            <a:picLocks noChangeAspect="1"/>
          </p:cNvPicPr>
          <p:nvPr/>
        </p:nvPicPr>
        <p:blipFill>
          <a:blip r:embed="rId4"/>
          <a:stretch>
            <a:fillRect/>
          </a:stretch>
        </p:blipFill>
        <p:spPr>
          <a:xfrm>
            <a:off x="1318223" y="1401870"/>
            <a:ext cx="9599426" cy="5276020"/>
          </a:xfrm>
          <a:prstGeom prst="rect">
            <a:avLst/>
          </a:prstGeom>
        </p:spPr>
      </p:pic>
      <p:sp>
        <p:nvSpPr>
          <p:cNvPr id="6" name="Rectangle 5">
            <a:extLst>
              <a:ext uri="{FF2B5EF4-FFF2-40B4-BE49-F238E27FC236}">
                <a16:creationId xmlns:a16="http://schemas.microsoft.com/office/drawing/2014/main" id="{27992A37-F864-E33B-BA64-426CE8C4A425}"/>
              </a:ext>
            </a:extLst>
          </p:cNvPr>
          <p:cNvSpPr/>
          <p:nvPr/>
        </p:nvSpPr>
        <p:spPr>
          <a:xfrm>
            <a:off x="7772400" y="4354582"/>
            <a:ext cx="3101377" cy="1072973"/>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7" name="Rectangle 6">
            <a:extLst>
              <a:ext uri="{FF2B5EF4-FFF2-40B4-BE49-F238E27FC236}">
                <a16:creationId xmlns:a16="http://schemas.microsoft.com/office/drawing/2014/main" id="{0E546DF0-CBCF-DFA1-4169-7BA09D9993F4}"/>
              </a:ext>
            </a:extLst>
          </p:cNvPr>
          <p:cNvSpPr/>
          <p:nvPr/>
        </p:nvSpPr>
        <p:spPr>
          <a:xfrm>
            <a:off x="4552950" y="4354582"/>
            <a:ext cx="3101377" cy="107297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82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a:t>
            </a:r>
            <a:r>
              <a:rPr lang="en-US" sz="4000" dirty="0">
                <a:solidFill>
                  <a:sysClr val="window" lastClr="FFFFFF"/>
                </a:solidFill>
                <a:latin typeface="Calibri" panose="020F0502020204030204" pitchFamily="34" charset="0"/>
                <a:cs typeface="Calibri" panose="020F0502020204030204" pitchFamily="34" charset="0"/>
              </a:rPr>
              <a:t>Analytical Steps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93254" y="1503453"/>
            <a:ext cx="11649364" cy="5174437"/>
          </a:xfrm>
        </p:spPr>
        <p:txBody>
          <a:bodyPr>
            <a:normAutofit/>
          </a:bodyPr>
          <a:lstStyle/>
          <a:p>
            <a:pPr marL="0" indent="0">
              <a:buNone/>
            </a:pPr>
            <a:endParaRPr lang="en-US" sz="3200" dirty="0"/>
          </a:p>
          <a:p>
            <a:pPr marL="514350" indent="-514350">
              <a:buFont typeface="+mj-lt"/>
              <a:buAutoNum type="arabicPeriod"/>
            </a:pPr>
            <a:r>
              <a:rPr lang="en-US" sz="3200" dirty="0"/>
              <a:t>Access WHD Enforcement Data for 2019 through the DOL API (using the </a:t>
            </a:r>
            <a:r>
              <a:rPr lang="en-US" sz="3200" dirty="0" err="1"/>
              <a:t>tidydol</a:t>
            </a:r>
            <a:r>
              <a:rPr lang="en-US" sz="3200" dirty="0"/>
              <a:t> package)</a:t>
            </a:r>
          </a:p>
          <a:p>
            <a:pPr marL="514350" indent="-514350">
              <a:buFont typeface="+mj-lt"/>
              <a:buAutoNum type="arabicPeriod"/>
            </a:pPr>
            <a:endParaRPr lang="en-US" sz="3200" dirty="0"/>
          </a:p>
          <a:p>
            <a:pPr marL="514350" indent="-514350">
              <a:buFont typeface="+mj-lt"/>
              <a:buAutoNum type="arabicPeriod"/>
            </a:pPr>
            <a:r>
              <a:rPr lang="en-US" sz="3200" dirty="0"/>
              <a:t>Use the google maps places API to geocode enforcement data (leveraging the </a:t>
            </a:r>
            <a:r>
              <a:rPr lang="en-US" sz="3200" dirty="0" err="1"/>
              <a:t>googleway</a:t>
            </a:r>
            <a:r>
              <a:rPr lang="en-US" sz="3200" dirty="0"/>
              <a:t> r package)</a:t>
            </a:r>
          </a:p>
          <a:p>
            <a:pPr marL="514350" indent="-514350">
              <a:buFont typeface="+mj-lt"/>
              <a:buAutoNum type="arabicPeriod"/>
            </a:pPr>
            <a:endParaRPr lang="en-US" sz="3200" dirty="0"/>
          </a:p>
          <a:p>
            <a:pPr marL="514350" indent="-514350">
              <a:buFont typeface="+mj-lt"/>
              <a:buAutoNum type="arabicPeriod"/>
            </a:pPr>
            <a:r>
              <a:rPr lang="en-US" sz="3200" dirty="0"/>
              <a:t>Visually inspect the geospatial data</a:t>
            </a:r>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82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WHD </a:t>
            </a:r>
            <a:r>
              <a:rPr lang="en-US" sz="4000" dirty="0">
                <a:solidFill>
                  <a:sysClr val="window" lastClr="FFFFFF"/>
                </a:solidFill>
                <a:latin typeface="Calibri" panose="020F0502020204030204" pitchFamily="34" charset="0"/>
                <a:cs typeface="Calibri" panose="020F0502020204030204" pitchFamily="34" charset="0"/>
              </a:rPr>
              <a:t>Offices vs. FLSA Violations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BCE08BC-BF36-A198-8B66-B374B1043B04}"/>
              </a:ext>
            </a:extLst>
          </p:cNvPr>
          <p:cNvPicPr>
            <a:picLocks noChangeAspect="1"/>
          </p:cNvPicPr>
          <p:nvPr/>
        </p:nvPicPr>
        <p:blipFill>
          <a:blip r:embed="rId4"/>
          <a:stretch>
            <a:fillRect/>
          </a:stretch>
        </p:blipFill>
        <p:spPr>
          <a:xfrm>
            <a:off x="1498237" y="1306286"/>
            <a:ext cx="9149059" cy="5569243"/>
          </a:xfrm>
          <a:prstGeom prst="rect">
            <a:avLst/>
          </a:prstGeom>
        </p:spPr>
      </p:pic>
    </p:spTree>
    <p:extLst>
      <p:ext uri="{BB962C8B-B14F-4D97-AF65-F5344CB8AC3E}">
        <p14:creationId xmlns:p14="http://schemas.microsoft.com/office/powerpoint/2010/main" val="34439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579BA8CD-794A-7C7F-7A11-B86E5E344EF8}"/>
              </a:ext>
            </a:extLst>
          </p:cNvPr>
          <p:cNvSpPr txBox="1">
            <a:spLocks/>
          </p:cNvSpPr>
          <p:nvPr/>
        </p:nvSpPr>
        <p:spPr>
          <a:xfrm>
            <a:off x="0" y="1"/>
            <a:ext cx="12192000" cy="1306286"/>
          </a:xfrm>
          <a:prstGeom prst="rect">
            <a:avLst/>
          </a:prstGeom>
          <a:solidFill>
            <a:srgbClr val="015BAE"/>
          </a:solidFill>
        </p:spPr>
        <p:txBody>
          <a:bodyPr anchor="ctr"/>
          <a:lstStyle>
            <a:lvl1pPr marL="0" indent="0" algn="ctr" defTabSz="914400" rtl="0" eaLnBrk="1" latinLnBrk="0" hangingPunct="1">
              <a:lnSpc>
                <a:spcPct val="100000"/>
              </a:lnSpc>
              <a:spcBef>
                <a:spcPts val="400"/>
              </a:spcBef>
              <a:buFont typeface="Arial" panose="020B0604020202020204" pitchFamily="34" charset="0"/>
              <a:buNone/>
              <a:defRPr sz="5200" kern="1200">
                <a:solidFill>
                  <a:schemeClr val="bg1"/>
                </a:solidFill>
                <a:latin typeface="Georgia" panose="02040502050405020303" pitchFamily="18"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lang="en-US" sz="4000" noProof="0" dirty="0">
                <a:solidFill>
                  <a:sysClr val="window" lastClr="FFFFFF"/>
                </a:solidFill>
              </a:rPr>
              <a:t>	</a:t>
            </a:r>
            <a:r>
              <a:rPr lang="en-US" sz="4000" noProof="0" dirty="0">
                <a:solidFill>
                  <a:sysClr val="window" lastClr="FFFFFF"/>
                </a:solidFill>
                <a:latin typeface="Calibri" panose="020F0502020204030204" pitchFamily="34" charset="0"/>
                <a:cs typeface="Calibri" panose="020F0502020204030204" pitchFamily="34" charset="0"/>
              </a:rPr>
              <a:t>	</a:t>
            </a:r>
            <a:r>
              <a:rPr lang="en-US" sz="4000" dirty="0">
                <a:solidFill>
                  <a:sysClr val="window" lastClr="FFFFFF"/>
                </a:solidFill>
                <a:latin typeface="Calibri" panose="020F0502020204030204" pitchFamily="34" charset="0"/>
                <a:cs typeface="Calibri" panose="020F0502020204030204" pitchFamily="34" charset="0"/>
              </a:rPr>
              <a:t>Analytical Steps</a:t>
            </a:r>
            <a:endParaRPr kumimoji="0" lang="en-US" sz="3200" b="0" i="0"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BE39C29-E832-AEEE-D180-12873D195BE3}"/>
              </a:ext>
            </a:extLst>
          </p:cNvPr>
          <p:cNvSpPr>
            <a:spLocks noGrp="1"/>
          </p:cNvSpPr>
          <p:nvPr>
            <p:ph idx="1"/>
          </p:nvPr>
        </p:nvSpPr>
        <p:spPr>
          <a:xfrm>
            <a:off x="293254" y="1503453"/>
            <a:ext cx="11649364" cy="5174437"/>
          </a:xfrm>
        </p:spPr>
        <p:txBody>
          <a:bodyPr>
            <a:normAutofit/>
          </a:bodyPr>
          <a:lstStyle/>
          <a:p>
            <a:pPr marL="0" indent="0">
              <a:buNone/>
            </a:pPr>
            <a:endParaRPr lang="en-US" sz="3200" dirty="0"/>
          </a:p>
          <a:p>
            <a:pPr marL="514350" indent="-514350">
              <a:buFont typeface="+mj-lt"/>
              <a:buAutoNum type="arabicPeriod" startAt="4"/>
            </a:pPr>
            <a:r>
              <a:rPr lang="en-US" sz="3200" dirty="0"/>
              <a:t>Find the closest WHD field office to each WHD FLSA violator</a:t>
            </a:r>
          </a:p>
        </p:txBody>
      </p:sp>
      <p:pic>
        <p:nvPicPr>
          <p:cNvPr id="5" name="Picture 2" descr="https://labornet.dol.gov/OPA/Seal/images/DOL-MasterLogo_White300.png">
            <a:extLst>
              <a:ext uri="{FF2B5EF4-FFF2-40B4-BE49-F238E27FC236}">
                <a16:creationId xmlns:a16="http://schemas.microsoft.com/office/drawing/2014/main" id="{18E3E95E-E7AF-C0F5-35E5-CD71E2ADC9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66" y="167958"/>
            <a:ext cx="970371" cy="9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5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f7b849-134b-4171-9880-f4281e505341">
      <UserInfo>
        <DisplayName>Reuss, Kevin L - ETA</DisplayName>
        <AccountId>14</AccountId>
        <AccountType/>
      </UserInfo>
      <UserInfo>
        <DisplayName>Parker, Heather - ETA</DisplayName>
        <AccountId>15</AccountId>
        <AccountType/>
      </UserInfo>
      <UserInfo>
        <DisplayName>Johnson, Sara L - ETA</DisplayName>
        <AccountId>13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1E126CF98401C4A8F62FD59297F7767" ma:contentTypeVersion="9" ma:contentTypeDescription="Create a new document." ma:contentTypeScope="" ma:versionID="d93b8e30edc3db4e7cd997a11107ef6f">
  <xsd:schema xmlns:xsd="http://www.w3.org/2001/XMLSchema" xmlns:xs="http://www.w3.org/2001/XMLSchema" xmlns:p="http://schemas.microsoft.com/office/2006/metadata/properties" xmlns:ns2="508be899-11d7-4afb-9269-539397fc6991" xmlns:ns3="7cf7b849-134b-4171-9880-f4281e505341" targetNamespace="http://schemas.microsoft.com/office/2006/metadata/properties" ma:root="true" ma:fieldsID="7ae827cbcdf8e1106a65dd5956a44dfc" ns2:_="" ns3:_="">
    <xsd:import namespace="508be899-11d7-4afb-9269-539397fc6991"/>
    <xsd:import namespace="7cf7b849-134b-4171-9880-f4281e50534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8be899-11d7-4afb-9269-539397fc69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f7b849-134b-4171-9880-f4281e50534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BD72A2-71BD-43F3-BB9F-F1ABC3AB9230}">
  <ds:schemaRefs>
    <ds:schemaRef ds:uri="http://schemas.microsoft.com/sharepoint/v3/contenttype/forms"/>
  </ds:schemaRefs>
</ds:datastoreItem>
</file>

<file path=customXml/itemProps2.xml><?xml version="1.0" encoding="utf-8"?>
<ds:datastoreItem xmlns:ds="http://schemas.openxmlformats.org/officeDocument/2006/customXml" ds:itemID="{9487AC3B-FF69-4B77-96BF-120AD26E3BDC}">
  <ds:schemaRef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7cf7b849-134b-4171-9880-f4281e505341"/>
    <ds:schemaRef ds:uri="http://purl.org/dc/dcmitype/"/>
    <ds:schemaRef ds:uri="508be899-11d7-4afb-9269-539397fc6991"/>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AD630516-940B-4665-92F3-86F3FC6D903B}">
  <ds:schemaRefs>
    <ds:schemaRef ds:uri="508be899-11d7-4afb-9269-539397fc6991"/>
    <ds:schemaRef ds:uri="7cf7b849-134b-4171-9880-f4281e5053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Integral</Template>
  <TotalTime>6096</TotalTime>
  <Words>2788</Words>
  <Application>Microsoft Office PowerPoint</Application>
  <PresentationFormat>Widescreen</PresentationFormat>
  <Paragraphs>136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Georgia</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Labor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Hertel-Fernandez, Alexander W. - OASP</dc:creator>
  <cp:lastModifiedBy>Bottomley, Emlyn - ETA</cp:lastModifiedBy>
  <cp:revision>323</cp:revision>
  <dcterms:created xsi:type="dcterms:W3CDTF">2021-02-19T15:43:09Z</dcterms:created>
  <dcterms:modified xsi:type="dcterms:W3CDTF">2022-11-21T15:10:02Z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0x01010021E126CF98401C4A8F62FD59297F7767</vt:lpwstr>
  </property>
</Properties>
</file>