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9" r:id="rId6"/>
    <p:sldId id="257" r:id="rId7"/>
    <p:sldId id="262" r:id="rId8"/>
    <p:sldId id="258" r:id="rId9"/>
    <p:sldId id="263" r:id="rId10"/>
    <p:sldId id="260" r:id="rId11"/>
    <p:sldId id="264" r:id="rId12"/>
    <p:sldId id="261"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11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2/17/2021</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2/17/2021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2/17/2021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2/17/2021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2/17/2021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2/17/2021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2/17/2021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2/17/2021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2/17/2021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2/17/2021</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2/17/2021</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2/17/2021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2/17/2021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2/17/2021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2/17/2021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2/17/2021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2/17/2021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2/17/2021</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bls.gov/opub/mlr/2014/article/comparing-new-final-demand-producer-price-indexes-with-other-government-price-indexes.htm"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nvestopedia.com/ask/answers/08/ppi-vs-cpi.asp" TargetMode="External"/><Relationship Id="rId2" Type="http://schemas.openxmlformats.org/officeDocument/2006/relationships/hyperlink" Target="https://www.bls.gov/ppi/ppicpippi.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ls.gov/ppi/ppivcpi.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pglobal.com/marketintelligence/en/news-insights/latest-news-headlines/food-cpi-ppi-spread-narrows-in-february-signaling-relief-for-grocers-profits-4390691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CPI/PPI Index Comparisons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50530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CPI/PPI Comparisons</a:t>
            </a:r>
          </a:p>
        </p:txBody>
      </p:sp>
      <p:sp>
        <p:nvSpPr>
          <p:cNvPr id="5" name="Content Placeholder 4"/>
          <p:cNvSpPr>
            <a:spLocks noGrp="1"/>
          </p:cNvSpPr>
          <p:nvPr>
            <p:ph idx="1"/>
          </p:nvPr>
        </p:nvSpPr>
        <p:spPr/>
        <p:txBody>
          <a:bodyPr/>
          <a:lstStyle/>
          <a:p>
            <a:r>
              <a:rPr lang="en-US" dirty="0">
                <a:hlinkClick r:id="rId2"/>
              </a:rPr>
              <a:t>https://www.bls.gov/opub/mlr/2014/article/comparing-new-final-demand-producer-price-indexes-with-other-government-price-indexes.htm</a:t>
            </a:r>
            <a:endParaRPr lang="en-US" dirty="0"/>
          </a:p>
          <a:p>
            <a:endParaRPr lang="en-US" dirty="0"/>
          </a:p>
        </p:txBody>
      </p:sp>
      <p:pic>
        <p:nvPicPr>
          <p:cNvPr id="6" name="Picture 5"/>
          <p:cNvPicPr>
            <a:picLocks noChangeAspect="1"/>
          </p:cNvPicPr>
          <p:nvPr/>
        </p:nvPicPr>
        <p:blipFill>
          <a:blip r:embed="rId3"/>
          <a:stretch>
            <a:fillRect/>
          </a:stretch>
        </p:blipFill>
        <p:spPr>
          <a:xfrm>
            <a:off x="541577" y="3161821"/>
            <a:ext cx="5191125" cy="3162300"/>
          </a:xfrm>
          <a:prstGeom prst="rect">
            <a:avLst/>
          </a:prstGeom>
        </p:spPr>
      </p:pic>
      <p:pic>
        <p:nvPicPr>
          <p:cNvPr id="7" name="Picture 6"/>
          <p:cNvPicPr>
            <a:picLocks noChangeAspect="1"/>
          </p:cNvPicPr>
          <p:nvPr/>
        </p:nvPicPr>
        <p:blipFill>
          <a:blip r:embed="rId4"/>
          <a:stretch>
            <a:fillRect/>
          </a:stretch>
        </p:blipFill>
        <p:spPr>
          <a:xfrm>
            <a:off x="5738366" y="3161821"/>
            <a:ext cx="5324475" cy="3238500"/>
          </a:xfrm>
          <a:prstGeom prst="rect">
            <a:avLst/>
          </a:prstGeom>
        </p:spPr>
      </p:pic>
    </p:spTree>
    <p:extLst>
      <p:ext uri="{BB962C8B-B14F-4D97-AF65-F5344CB8AC3E}">
        <p14:creationId xmlns:p14="http://schemas.microsoft.com/office/powerpoint/2010/main" val="330524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lstStyle/>
          <a:p>
            <a:r>
              <a:rPr lang="en-US" dirty="0" smtClean="0"/>
              <a:t>CPI and PPI Index Published</a:t>
            </a:r>
            <a:endParaRPr lang="en-US" dirty="0"/>
          </a:p>
        </p:txBody>
      </p:sp>
    </p:spTree>
    <p:extLst>
      <p:ext uri="{BB962C8B-B14F-4D97-AF65-F5344CB8AC3E}">
        <p14:creationId xmlns:p14="http://schemas.microsoft.com/office/powerpoint/2010/main" val="146072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p:txBody>
          <a:bodyPr>
            <a:normAutofit lnSpcReduction="10000"/>
          </a:bodyPr>
          <a:lstStyle/>
          <a:p>
            <a:r>
              <a:rPr lang="en-US" dirty="0" smtClean="0"/>
              <a:t>For each Index in CPI and PPI being considered collect monthly Index Values for last two years (24months).</a:t>
            </a:r>
          </a:p>
          <a:p>
            <a:r>
              <a:rPr lang="en-US" dirty="0" smtClean="0"/>
              <a:t>Calculate %change month to month if not already available.</a:t>
            </a:r>
          </a:p>
          <a:p>
            <a:r>
              <a:rPr lang="en-US" dirty="0" smtClean="0"/>
              <a:t>Set a window of months to compare: perhaps ~4,6,8,10,12 at a time.</a:t>
            </a:r>
          </a:p>
          <a:p>
            <a:r>
              <a:rPr lang="en-US" dirty="0" smtClean="0"/>
              <a:t>Take one CPI Index and one PPI Index:  compare same month to same month, but also offset (for example CPI Month = PPI Month+1)… then compare again (CPI Month = PPI Month +2), (CPI Month = PPI Month + 3), etc.</a:t>
            </a:r>
          </a:p>
          <a:p>
            <a:r>
              <a:rPr lang="en-US" dirty="0" smtClean="0"/>
              <a:t>For each comparison, what is the cumulative spread of the % changes for all the months in the comparison window.  The less the spread the closer match we are seeing.</a:t>
            </a:r>
          </a:p>
        </p:txBody>
      </p:sp>
    </p:spTree>
    <p:extLst>
      <p:ext uri="{BB962C8B-B14F-4D97-AF65-F5344CB8AC3E}">
        <p14:creationId xmlns:p14="http://schemas.microsoft.com/office/powerpoint/2010/main" val="2214999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might we see?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Many or even most Indexes just randomly test would have little relation to each other.  </a:t>
            </a:r>
          </a:p>
          <a:p>
            <a:r>
              <a:rPr lang="en-US" dirty="0" smtClean="0"/>
              <a:t>Those that do match up may indicate something that is already obvious – Maybe the Meats PPI Index leads to Grocery CPI Index follow through inflation.</a:t>
            </a:r>
          </a:p>
          <a:p>
            <a:pPr lvl="1"/>
            <a:r>
              <a:rPr lang="en-US" dirty="0" smtClean="0"/>
              <a:t>We might be able to say Inflation follow through here is most relevant in the month following.</a:t>
            </a:r>
          </a:p>
          <a:p>
            <a:pPr lvl="1"/>
            <a:r>
              <a:rPr lang="en-US" dirty="0" smtClean="0"/>
              <a:t>We might be able to say from PPI Petroleum to CPI Gasoline the closet match for follow through of price change is the current month.</a:t>
            </a:r>
          </a:p>
          <a:p>
            <a:pPr lvl="1"/>
            <a:r>
              <a:rPr lang="en-US" dirty="0" smtClean="0"/>
              <a:t>Maybe we find others that have a closest measure seeing a follow through a 3 months, or 6 months delayed?</a:t>
            </a:r>
          </a:p>
          <a:p>
            <a:r>
              <a:rPr lang="en-US" dirty="0" smtClean="0"/>
              <a:t>The algorithm may suggest relationships between Indices that are in-explicable.  Some of these might be simple dismissed as illogical or used as a pointer for future study (by someone else </a:t>
            </a:r>
            <a:r>
              <a:rPr lang="en-US" dirty="0" smtClean="0">
                <a:sym typeface="Wingdings" panose="05000000000000000000" pitchFamily="2" charset="2"/>
              </a:rPr>
              <a:t>)</a:t>
            </a:r>
            <a:endParaRPr lang="en-US" dirty="0" smtClean="0"/>
          </a:p>
          <a:p>
            <a:endParaRPr lang="en-US" dirty="0"/>
          </a:p>
        </p:txBody>
      </p:sp>
    </p:spTree>
    <p:extLst>
      <p:ext uri="{BB962C8B-B14F-4D97-AF65-F5344CB8AC3E}">
        <p14:creationId xmlns:p14="http://schemas.microsoft.com/office/powerpoint/2010/main" val="2787980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Visualizations</a:t>
            </a:r>
            <a:endParaRPr lang="en-US" dirty="0"/>
          </a:p>
        </p:txBody>
      </p:sp>
      <p:sp>
        <p:nvSpPr>
          <p:cNvPr id="3" name="Content Placeholder 2"/>
          <p:cNvSpPr>
            <a:spLocks noGrp="1"/>
          </p:cNvSpPr>
          <p:nvPr>
            <p:ph idx="1"/>
          </p:nvPr>
        </p:nvSpPr>
        <p:spPr/>
        <p:txBody>
          <a:bodyPr/>
          <a:lstStyle/>
          <a:p>
            <a:r>
              <a:rPr lang="en-US" dirty="0" smtClean="0"/>
              <a:t>Close Matches could be shown in line chart form… time adjusted for time lag.</a:t>
            </a:r>
          </a:p>
          <a:p>
            <a:r>
              <a:rPr lang="en-US" dirty="0" smtClean="0"/>
              <a:t>All comparisons could be </a:t>
            </a:r>
            <a:r>
              <a:rPr lang="en-US" dirty="0" err="1" smtClean="0"/>
              <a:t>ploted</a:t>
            </a:r>
            <a:r>
              <a:rPr lang="en-US" dirty="0" smtClean="0"/>
              <a:t> by our calculated gap metric… by # of months in the window.</a:t>
            </a:r>
          </a:p>
          <a:p>
            <a:r>
              <a:rPr lang="en-US" dirty="0" smtClean="0"/>
              <a:t>Etc.</a:t>
            </a:r>
            <a:endParaRPr lang="en-US" dirty="0"/>
          </a:p>
        </p:txBody>
      </p:sp>
    </p:spTree>
    <p:extLst>
      <p:ext uri="{BB962C8B-B14F-4D97-AF65-F5344CB8AC3E}">
        <p14:creationId xmlns:p14="http://schemas.microsoft.com/office/powerpoint/2010/main" val="179839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we? …DOL</a:t>
            </a:r>
            <a:endParaRPr lang="en-US" dirty="0"/>
          </a:p>
        </p:txBody>
      </p:sp>
      <p:sp>
        <p:nvSpPr>
          <p:cNvPr id="3" name="Text Placeholder 2"/>
          <p:cNvSpPr>
            <a:spLocks noGrp="1"/>
          </p:cNvSpPr>
          <p:nvPr>
            <p:ph type="body" idx="1"/>
          </p:nvPr>
        </p:nvSpPr>
        <p:spPr/>
        <p:txBody>
          <a:bodyPr/>
          <a:lstStyle/>
          <a:p>
            <a:r>
              <a:rPr lang="en-US" dirty="0" smtClean="0"/>
              <a:t>Domingo	</a:t>
            </a:r>
            <a:endParaRPr lang="en-US" dirty="0"/>
          </a:p>
        </p:txBody>
      </p:sp>
      <p:sp>
        <p:nvSpPr>
          <p:cNvPr id="4" name="Text Placeholder 3"/>
          <p:cNvSpPr>
            <a:spLocks noGrp="1"/>
          </p:cNvSpPr>
          <p:nvPr>
            <p:ph type="body" sz="half" idx="15"/>
          </p:nvPr>
        </p:nvSpPr>
        <p:spPr/>
        <p:txBody>
          <a:bodyPr/>
          <a:lstStyle/>
          <a:p>
            <a:r>
              <a:rPr lang="en-US" dirty="0" smtClean="0"/>
              <a:t>BLS – yadda, yadda</a:t>
            </a:r>
            <a:endParaRPr lang="en-US" dirty="0"/>
          </a:p>
        </p:txBody>
      </p:sp>
      <p:sp>
        <p:nvSpPr>
          <p:cNvPr id="5" name="Text Placeholder 4"/>
          <p:cNvSpPr>
            <a:spLocks noGrp="1"/>
          </p:cNvSpPr>
          <p:nvPr>
            <p:ph type="body" sz="quarter" idx="3"/>
          </p:nvPr>
        </p:nvSpPr>
        <p:spPr/>
        <p:txBody>
          <a:bodyPr/>
          <a:lstStyle/>
          <a:p>
            <a:r>
              <a:rPr lang="en-US" dirty="0" smtClean="0"/>
              <a:t>Kevin</a:t>
            </a:r>
            <a:endParaRPr lang="en-US" dirty="0"/>
          </a:p>
        </p:txBody>
      </p:sp>
      <p:sp>
        <p:nvSpPr>
          <p:cNvPr id="6" name="Text Placeholder 5"/>
          <p:cNvSpPr>
            <a:spLocks noGrp="1"/>
          </p:cNvSpPr>
          <p:nvPr>
            <p:ph type="body" sz="half" idx="16"/>
          </p:nvPr>
        </p:nvSpPr>
        <p:spPr/>
        <p:txBody>
          <a:bodyPr/>
          <a:lstStyle/>
          <a:p>
            <a:r>
              <a:rPr lang="en-US" dirty="0" smtClean="0"/>
              <a:t>ETA </a:t>
            </a:r>
            <a:r>
              <a:rPr lang="en-US" dirty="0"/>
              <a:t>– yadda, yadda</a:t>
            </a:r>
          </a:p>
        </p:txBody>
      </p:sp>
      <p:sp>
        <p:nvSpPr>
          <p:cNvPr id="7" name="Text Placeholder 6"/>
          <p:cNvSpPr>
            <a:spLocks noGrp="1"/>
          </p:cNvSpPr>
          <p:nvPr>
            <p:ph type="body" sz="quarter" idx="13"/>
          </p:nvPr>
        </p:nvSpPr>
        <p:spPr/>
        <p:txBody>
          <a:bodyPr/>
          <a:lstStyle/>
          <a:p>
            <a:r>
              <a:rPr lang="en-US" dirty="0" smtClean="0"/>
              <a:t>Jeff</a:t>
            </a:r>
            <a:endParaRPr lang="en-US" dirty="0"/>
          </a:p>
        </p:txBody>
      </p:sp>
      <p:sp>
        <p:nvSpPr>
          <p:cNvPr id="8" name="Text Placeholder 7"/>
          <p:cNvSpPr>
            <a:spLocks noGrp="1"/>
          </p:cNvSpPr>
          <p:nvPr>
            <p:ph type="body" sz="half" idx="17"/>
          </p:nvPr>
        </p:nvSpPr>
        <p:spPr/>
        <p:txBody>
          <a:bodyPr/>
          <a:lstStyle/>
          <a:p>
            <a:r>
              <a:rPr lang="en-US" dirty="0" smtClean="0"/>
              <a:t>BLS </a:t>
            </a:r>
            <a:r>
              <a:rPr lang="en-US" dirty="0"/>
              <a:t>– yadda, yadda</a:t>
            </a:r>
          </a:p>
        </p:txBody>
      </p:sp>
    </p:spTree>
    <p:extLst>
      <p:ext uri="{BB962C8B-B14F-4D97-AF65-F5344CB8AC3E}">
        <p14:creationId xmlns:p14="http://schemas.microsoft.com/office/powerpoint/2010/main" val="427352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CPI?</a:t>
            </a:r>
            <a:endParaRPr lang="en-US" dirty="0"/>
          </a:p>
        </p:txBody>
      </p:sp>
      <p:sp>
        <p:nvSpPr>
          <p:cNvPr id="4" name="Content Placeholder 3"/>
          <p:cNvSpPr>
            <a:spLocks noGrp="1"/>
          </p:cNvSpPr>
          <p:nvPr>
            <p:ph idx="1"/>
          </p:nvPr>
        </p:nvSpPr>
        <p:spPr/>
        <p:txBody>
          <a:bodyPr/>
          <a:lstStyle/>
          <a:p>
            <a:r>
              <a:rPr lang="en-US" dirty="0" smtClean="0"/>
              <a:t>Consumer Price Index</a:t>
            </a:r>
          </a:p>
          <a:p>
            <a:r>
              <a:rPr lang="en-US" dirty="0" smtClean="0"/>
              <a:t>Inflation measured from an end consumer via a basket of goods.</a:t>
            </a:r>
          </a:p>
          <a:p>
            <a:r>
              <a:rPr lang="en-US" dirty="0" smtClean="0"/>
              <a:t>Monthly Data</a:t>
            </a:r>
            <a:endParaRPr lang="en-US" dirty="0"/>
          </a:p>
        </p:txBody>
      </p:sp>
    </p:spTree>
    <p:extLst>
      <p:ext uri="{BB962C8B-B14F-4D97-AF65-F5344CB8AC3E}">
        <p14:creationId xmlns:p14="http://schemas.microsoft.com/office/powerpoint/2010/main" val="2602561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the CPI used?</a:t>
            </a:r>
            <a:endParaRPr lang="en-US" dirty="0"/>
          </a:p>
        </p:txBody>
      </p:sp>
      <p:sp>
        <p:nvSpPr>
          <p:cNvPr id="3" name="Content Placeholder 2"/>
          <p:cNvSpPr>
            <a:spLocks noGrp="1"/>
          </p:cNvSpPr>
          <p:nvPr>
            <p:ph idx="1"/>
          </p:nvPr>
        </p:nvSpPr>
        <p:spPr/>
        <p:txBody>
          <a:bodyPr/>
          <a:lstStyle/>
          <a:p>
            <a:r>
              <a:rPr lang="en-US" dirty="0" smtClean="0"/>
              <a:t>Cost of Living Adjustments</a:t>
            </a:r>
          </a:p>
          <a:p>
            <a:r>
              <a:rPr lang="en-US" dirty="0" smtClean="0"/>
              <a:t>Etc.</a:t>
            </a:r>
            <a:endParaRPr lang="en-US" dirty="0"/>
          </a:p>
        </p:txBody>
      </p:sp>
    </p:spTree>
    <p:extLst>
      <p:ext uri="{BB962C8B-B14F-4D97-AF65-F5344CB8AC3E}">
        <p14:creationId xmlns:p14="http://schemas.microsoft.com/office/powerpoint/2010/main" val="284384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PPI?</a:t>
            </a:r>
            <a:endParaRPr lang="en-US" dirty="0"/>
          </a:p>
        </p:txBody>
      </p:sp>
      <p:sp>
        <p:nvSpPr>
          <p:cNvPr id="3" name="Text Placeholder 2"/>
          <p:cNvSpPr>
            <a:spLocks noGrp="1"/>
          </p:cNvSpPr>
          <p:nvPr>
            <p:ph idx="1"/>
          </p:nvPr>
        </p:nvSpPr>
        <p:spPr/>
        <p:txBody>
          <a:bodyPr/>
          <a:lstStyle/>
          <a:p>
            <a:r>
              <a:rPr lang="en-US" dirty="0" smtClean="0"/>
              <a:t>Producer Price Index</a:t>
            </a:r>
          </a:p>
          <a:p>
            <a:r>
              <a:rPr lang="en-US" dirty="0" smtClean="0"/>
              <a:t>Inflation measured in domestic industries at earlier stages of production.</a:t>
            </a:r>
          </a:p>
          <a:p>
            <a:r>
              <a:rPr lang="en-US" dirty="0" smtClean="0"/>
              <a:t>Monthly Data</a:t>
            </a:r>
            <a:endParaRPr lang="en-US" dirty="0"/>
          </a:p>
        </p:txBody>
      </p:sp>
    </p:spTree>
    <p:extLst>
      <p:ext uri="{BB962C8B-B14F-4D97-AF65-F5344CB8AC3E}">
        <p14:creationId xmlns:p14="http://schemas.microsoft.com/office/powerpoint/2010/main" val="1759247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the PPI used?</a:t>
            </a:r>
            <a:endParaRPr lang="en-US" dirty="0"/>
          </a:p>
        </p:txBody>
      </p:sp>
      <p:sp>
        <p:nvSpPr>
          <p:cNvPr id="3" name="Text Placeholder 2"/>
          <p:cNvSpPr>
            <a:spLocks noGrp="1"/>
          </p:cNvSpPr>
          <p:nvPr>
            <p:ph idx="1"/>
          </p:nvPr>
        </p:nvSpPr>
        <p:spPr/>
        <p:txBody>
          <a:bodyPr/>
          <a:lstStyle/>
          <a:p>
            <a:r>
              <a:rPr lang="en-US" dirty="0" smtClean="0"/>
              <a:t>Contract Escalation</a:t>
            </a:r>
          </a:p>
          <a:p>
            <a:r>
              <a:rPr lang="en-US" dirty="0" smtClean="0"/>
              <a:t>Etc.</a:t>
            </a:r>
          </a:p>
          <a:p>
            <a:endParaRPr lang="en-US" dirty="0" smtClean="0"/>
          </a:p>
        </p:txBody>
      </p:sp>
    </p:spTree>
    <p:extLst>
      <p:ext uri="{BB962C8B-B14F-4D97-AF65-F5344CB8AC3E}">
        <p14:creationId xmlns:p14="http://schemas.microsoft.com/office/powerpoint/2010/main" val="90836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in the CPI and PPI</a:t>
            </a:r>
            <a:endParaRPr lang="en-US" dirty="0"/>
          </a:p>
        </p:txBody>
      </p:sp>
      <p:sp>
        <p:nvSpPr>
          <p:cNvPr id="3" name="Content Placeholder 2"/>
          <p:cNvSpPr>
            <a:spLocks noGrp="1"/>
          </p:cNvSpPr>
          <p:nvPr>
            <p:ph idx="1"/>
          </p:nvPr>
        </p:nvSpPr>
        <p:spPr/>
        <p:txBody>
          <a:bodyPr/>
          <a:lstStyle/>
          <a:p>
            <a:r>
              <a:rPr lang="en-US" dirty="0" smtClean="0">
                <a:hlinkClick r:id="rId2"/>
              </a:rPr>
              <a:t>https://www.bls.gov/ppi/ppicpippi.htm</a:t>
            </a:r>
            <a:endParaRPr lang="en-US" dirty="0" smtClean="0"/>
          </a:p>
          <a:p>
            <a:r>
              <a:rPr lang="en-US" dirty="0" smtClean="0"/>
              <a:t>Scope /</a:t>
            </a:r>
            <a:r>
              <a:rPr lang="en-US" dirty="0"/>
              <a:t> Coverage</a:t>
            </a:r>
            <a:endParaRPr lang="en-US" dirty="0" smtClean="0"/>
          </a:p>
          <a:p>
            <a:r>
              <a:rPr lang="en-US" dirty="0" smtClean="0"/>
              <a:t>Categorization</a:t>
            </a:r>
          </a:p>
          <a:p>
            <a:r>
              <a:rPr lang="en-US" dirty="0" smtClean="0"/>
              <a:t>Other Technical Aspects</a:t>
            </a:r>
          </a:p>
          <a:p>
            <a:pPr lvl="1"/>
            <a:r>
              <a:rPr lang="en-US" dirty="0" smtClean="0"/>
              <a:t>Data collection continuous versus once a month.</a:t>
            </a:r>
          </a:p>
          <a:p>
            <a:pPr lvl="1"/>
            <a:r>
              <a:rPr lang="en-US" dirty="0" smtClean="0"/>
              <a:t>Yadda, yadda, yadda</a:t>
            </a:r>
          </a:p>
          <a:p>
            <a:r>
              <a:rPr lang="en-US" dirty="0">
                <a:hlinkClick r:id="rId3"/>
              </a:rPr>
              <a:t>https://</a:t>
            </a:r>
            <a:r>
              <a:rPr lang="en-US" dirty="0" smtClean="0">
                <a:hlinkClick r:id="rId3"/>
              </a:rPr>
              <a:t>www.investopedia.com/ask/answers/08/ppi-vs-cpi.asp</a:t>
            </a:r>
            <a:endParaRPr lang="en-US" dirty="0" smtClean="0"/>
          </a:p>
          <a:p>
            <a:endParaRPr lang="en-US" dirty="0"/>
          </a:p>
        </p:txBody>
      </p:sp>
    </p:spTree>
    <p:extLst>
      <p:ext uri="{BB962C8B-B14F-4D97-AF65-F5344CB8AC3E}">
        <p14:creationId xmlns:p14="http://schemas.microsoft.com/office/powerpoint/2010/main" val="326957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Change “Pass Through”</a:t>
            </a:r>
            <a:endParaRPr lang="en-US" dirty="0"/>
          </a:p>
        </p:txBody>
      </p:sp>
      <p:sp>
        <p:nvSpPr>
          <p:cNvPr id="3" name="Content Placeholder 2"/>
          <p:cNvSpPr>
            <a:spLocks noGrp="1"/>
          </p:cNvSpPr>
          <p:nvPr>
            <p:ph idx="1"/>
          </p:nvPr>
        </p:nvSpPr>
        <p:spPr/>
        <p:txBody>
          <a:bodyPr/>
          <a:lstStyle/>
          <a:p>
            <a:r>
              <a:rPr lang="en-US" dirty="0" smtClean="0">
                <a:hlinkClick r:id="rId2"/>
              </a:rPr>
              <a:t>https://www.bls.gov/ppi/ppivcpi.pdf</a:t>
            </a:r>
            <a:endParaRPr lang="en-US" dirty="0" smtClean="0"/>
          </a:p>
          <a:p>
            <a:r>
              <a:rPr lang="en-US" dirty="0" smtClean="0"/>
              <a:t>Some </a:t>
            </a:r>
            <a:r>
              <a:rPr lang="en-US" dirty="0"/>
              <a:t>assume that a price change recorded in a particular component of the PPI will eventually and directly be seen in the same or most similar component of the CPI. In reality, it is difficult to project whether, in what magnitude, or when an increase in the PPI will “pass through” to the CPI. An increase in the price paid to a producer for a good may not be passed on by a retailer if, for example, competitive conditions in the retail market preclude such an action. Alternatively, the retailer may increase the selling price for the good in question, but not by the full extent of the increase in the price paid to the producer. In this case, for example, the retailer may be realizing efficiencies in operations which allow a shrinkage in markup.</a:t>
            </a:r>
          </a:p>
        </p:txBody>
      </p:sp>
    </p:spTree>
    <p:extLst>
      <p:ext uri="{BB962C8B-B14F-4D97-AF65-F5344CB8AC3E}">
        <p14:creationId xmlns:p14="http://schemas.microsoft.com/office/powerpoint/2010/main" val="967153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CPI/PPI Comparisons</a:t>
            </a:r>
            <a:endParaRPr lang="en-US" dirty="0"/>
          </a:p>
        </p:txBody>
      </p:sp>
      <p:sp>
        <p:nvSpPr>
          <p:cNvPr id="3" name="Content Placeholder 2"/>
          <p:cNvSpPr>
            <a:spLocks noGrp="1"/>
          </p:cNvSpPr>
          <p:nvPr>
            <p:ph idx="1"/>
          </p:nvPr>
        </p:nvSpPr>
        <p:spPr/>
        <p:txBody>
          <a:bodyPr/>
          <a:lstStyle/>
          <a:p>
            <a:r>
              <a:rPr lang="en-US" dirty="0" smtClean="0"/>
              <a:t>Comparison Examples:</a:t>
            </a:r>
          </a:p>
          <a:p>
            <a:r>
              <a:rPr lang="en-US" dirty="0" smtClean="0">
                <a:hlinkClick r:id="rId2"/>
              </a:rPr>
              <a:t>Profitability Increase from Increasing Spread</a:t>
            </a:r>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3384101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Override1.xml><?xml version="1.0" encoding="utf-8"?>
<a:themeOverride xmlns:a="http://schemas.openxmlformats.org/drawingml/2006/main">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66075143D5C44793F73533623C654C" ma:contentTypeVersion="10" ma:contentTypeDescription="Create a new document." ma:contentTypeScope="" ma:versionID="9146479e53546c121f12ce60786a2118">
  <xsd:schema xmlns:xsd="http://www.w3.org/2001/XMLSchema" xmlns:xs="http://www.w3.org/2001/XMLSchema" xmlns:p="http://schemas.microsoft.com/office/2006/metadata/properties" xmlns:ns3="4aa937b3-5e32-40f0-aff3-ea95ef20c8d3" xmlns:ns4="2ef7374d-80bf-4656-8e9f-45812cea299d" targetNamespace="http://schemas.microsoft.com/office/2006/metadata/properties" ma:root="true" ma:fieldsID="befac9da34d5009f8c6b3a05fed18d97" ns3:_="" ns4:_="">
    <xsd:import namespace="4aa937b3-5e32-40f0-aff3-ea95ef20c8d3"/>
    <xsd:import namespace="2ef7374d-80bf-4656-8e9f-45812cea299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a937b3-5e32-40f0-aff3-ea95ef20c8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f7374d-80bf-4656-8e9f-45812cea299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94303C-3EF8-4EDC-A679-EF535EB643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a937b3-5e32-40f0-aff3-ea95ef20c8d3"/>
    <ds:schemaRef ds:uri="2ef7374d-80bf-4656-8e9f-45812cea29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5321B-1370-421B-B17B-75082AE6F995}">
  <ds:schemaRefs>
    <ds:schemaRef ds:uri="http://schemas.microsoft.com/sharepoint/v3/contenttype/forms"/>
  </ds:schemaRefs>
</ds:datastoreItem>
</file>

<file path=customXml/itemProps3.xml><?xml version="1.0" encoding="utf-8"?>
<ds:datastoreItem xmlns:ds="http://schemas.openxmlformats.org/officeDocument/2006/customXml" ds:itemID="{8BA8D2BF-F56D-42CB-A06E-B100C37FC680}">
  <ds:schemaRefs>
    <ds:schemaRef ds:uri="http://purl.org/dc/dcmitype/"/>
    <ds:schemaRef ds:uri="2ef7374d-80bf-4656-8e9f-45812cea299d"/>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http://schemas.microsoft.com/office/2006/metadata/properties"/>
    <ds:schemaRef ds:uri="4aa937b3-5e32-40f0-aff3-ea95ef20c8d3"/>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71</TotalTime>
  <Words>625</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3</vt:lpstr>
      <vt:lpstr>Ion Boardroom</vt:lpstr>
      <vt:lpstr>CPI/PPI Index Comparisons</vt:lpstr>
      <vt:lpstr>Who are we? …DOL</vt:lpstr>
      <vt:lpstr>What is the CPI?</vt:lpstr>
      <vt:lpstr>How is the CPI used?</vt:lpstr>
      <vt:lpstr>What is the PPI?</vt:lpstr>
      <vt:lpstr>How is the PPI used?</vt:lpstr>
      <vt:lpstr>Differences in the CPI and PPI</vt:lpstr>
      <vt:lpstr>Price Change “Pass Through”</vt:lpstr>
      <vt:lpstr>CPI/PPI Comparisons</vt:lpstr>
      <vt:lpstr>CPI/PPI Comparisons</vt:lpstr>
      <vt:lpstr>Data Sources</vt:lpstr>
      <vt:lpstr>Procedure</vt:lpstr>
      <vt:lpstr>What might we see? </vt:lpstr>
      <vt:lpstr>Visualizations</vt:lpstr>
    </vt:vector>
  </TitlesOfParts>
  <Company>Bureau of Labor Statistics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CPI/PPI Index Comparisons</dc:title>
  <dc:creator>Bricker, Jeffrey - BLS</dc:creator>
  <cp:lastModifiedBy>Reuss, Kevin L - ETA</cp:lastModifiedBy>
  <cp:revision>8</cp:revision>
  <dcterms:created xsi:type="dcterms:W3CDTF">2021-01-11T14:20:54Z</dcterms:created>
  <dcterms:modified xsi:type="dcterms:W3CDTF">2021-02-17T22:37:54Z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0x010100EA66075143D5C44793F73533623C654C</vt:lpwstr>
  </property>
</Properties>
</file>