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4"/>
  </p:sldMasterIdLst>
  <p:sldIdLst>
    <p:sldId id="270" r:id="rId5"/>
    <p:sldId id="273" r:id="rId6"/>
    <p:sldId id="271" r:id="rId7"/>
    <p:sldId id="269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47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89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4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1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0EE4DF-5DEF-447C-80DB-482BB7C00DDC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63CE77-1748-4275-8A55-3662F6B88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6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the Cluster Analysis to other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</a:t>
            </a:r>
            <a:r>
              <a:rPr lang="en-US" sz="2400" dirty="0" smtClean="0"/>
              <a:t>reate </a:t>
            </a:r>
            <a:r>
              <a:rPr lang="en-US" sz="2400" dirty="0"/>
              <a:t>a clean/full dataset</a:t>
            </a:r>
          </a:p>
          <a:p>
            <a:pPr lvl="1"/>
            <a:r>
              <a:rPr lang="en-US" sz="2200" dirty="0" smtClean="0"/>
              <a:t>Used the BLS API </a:t>
            </a:r>
            <a:r>
              <a:rPr lang="en-US" sz="2200" dirty="0"/>
              <a:t>to bring in </a:t>
            </a:r>
            <a:r>
              <a:rPr lang="en-US" sz="2200" dirty="0" smtClean="0"/>
              <a:t>many series </a:t>
            </a:r>
            <a:r>
              <a:rPr lang="en-US" sz="2200" dirty="0"/>
              <a:t>for each </a:t>
            </a:r>
            <a:r>
              <a:rPr lang="en-US" sz="2200" dirty="0" smtClean="0"/>
              <a:t>Index/Survey (PPI, CPI, CES)</a:t>
            </a:r>
          </a:p>
          <a:p>
            <a:pPr lvl="1"/>
            <a:r>
              <a:rPr lang="en-US" sz="2200" dirty="0" smtClean="0"/>
              <a:t>Applied text analysis techniques to combine series with different classification systems</a:t>
            </a:r>
            <a:endParaRPr lang="en-US" sz="2200" dirty="0"/>
          </a:p>
          <a:p>
            <a:r>
              <a:rPr lang="en-US" sz="2400" dirty="0" smtClean="0"/>
              <a:t>Clustered </a:t>
            </a:r>
            <a:r>
              <a:rPr lang="en-US" sz="2400" dirty="0"/>
              <a:t>CPI and CES data by industry </a:t>
            </a:r>
            <a:r>
              <a:rPr lang="en-US" sz="2400" dirty="0" smtClean="0"/>
              <a:t>series (same approach as with PPI)</a:t>
            </a:r>
            <a:endParaRPr lang="en-US" sz="2400" dirty="0"/>
          </a:p>
          <a:p>
            <a:r>
              <a:rPr lang="en-US" sz="2400" dirty="0" smtClean="0"/>
              <a:t>Compared/contrasted the resulting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2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Results and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646" y="1732448"/>
            <a:ext cx="5549030" cy="460572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Difficulties in measuring the results</a:t>
            </a:r>
          </a:p>
          <a:p>
            <a:pPr lvl="1"/>
            <a:r>
              <a:rPr lang="en-US" sz="2000" dirty="0" smtClean="0"/>
              <a:t>Unsupervised machine learning  means an unknown label</a:t>
            </a:r>
          </a:p>
          <a:p>
            <a:pPr lvl="1"/>
            <a:r>
              <a:rPr lang="en-US" sz="2000" dirty="0" smtClean="0"/>
              <a:t>Challenges in applying the K-means clustering to this data</a:t>
            </a:r>
          </a:p>
          <a:p>
            <a:pPr lvl="1"/>
            <a:r>
              <a:rPr lang="en-US" sz="2000" dirty="0" smtClean="0"/>
              <a:t>Challenges in developing metrics to compare the different clusters across different data sources</a:t>
            </a:r>
          </a:p>
          <a:p>
            <a:r>
              <a:rPr lang="en-US" sz="2400" dirty="0" smtClean="0"/>
              <a:t>Other clustering algorithms were tested</a:t>
            </a:r>
          </a:p>
          <a:p>
            <a:pPr lvl="1"/>
            <a:r>
              <a:rPr lang="en-US" sz="2000" dirty="0" smtClean="0"/>
              <a:t>Based on shape/trends instead of point distances</a:t>
            </a:r>
          </a:p>
          <a:p>
            <a:pPr lvl="1"/>
            <a:r>
              <a:rPr lang="en-US" sz="2000" dirty="0" smtClean="0"/>
              <a:t>Types: K-means, </a:t>
            </a:r>
            <a:r>
              <a:rPr lang="en-US" sz="2000" dirty="0" smtClean="0">
                <a:effectLst/>
              </a:rPr>
              <a:t>Hierarchical, Dynamic Time Warping, Motif</a:t>
            </a:r>
            <a:endParaRPr lang="en-US" sz="2000" dirty="0"/>
          </a:p>
          <a:p>
            <a:pPr lvl="1"/>
            <a:endParaRPr lang="en-US" dirty="0" smtClean="0"/>
          </a:p>
          <a:p>
            <a:pPr marL="4140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40" y="2139834"/>
            <a:ext cx="5715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this </a:t>
            </a:r>
            <a:r>
              <a:rPr lang="en-US" dirty="0" smtClean="0"/>
              <a:t>cluster analysis be </a:t>
            </a:r>
            <a:r>
              <a:rPr lang="en-US" dirty="0" smtClean="0"/>
              <a:t>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217969" cy="405875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Inform </a:t>
            </a:r>
            <a:r>
              <a:rPr lang="en-US" sz="2400" dirty="0" smtClean="0"/>
              <a:t>other classification or regression models</a:t>
            </a:r>
            <a:endParaRPr lang="en-US" sz="2400" dirty="0"/>
          </a:p>
          <a:p>
            <a:pPr lvl="1"/>
            <a:r>
              <a:rPr lang="en-US" dirty="0" smtClean="0"/>
              <a:t>Feature </a:t>
            </a:r>
            <a:r>
              <a:rPr lang="en-US" dirty="0" smtClean="0"/>
              <a:t>selection and parameter tuning</a:t>
            </a:r>
          </a:p>
          <a:p>
            <a:r>
              <a:rPr lang="en-US" sz="2400" dirty="0" smtClean="0"/>
              <a:t>One possible use case: inform a p</a:t>
            </a:r>
            <a:r>
              <a:rPr lang="en-US" sz="2400" dirty="0" smtClean="0"/>
              <a:t>rediction </a:t>
            </a:r>
            <a:r>
              <a:rPr lang="en-US" sz="2400" dirty="0" smtClean="0"/>
              <a:t>model based on </a:t>
            </a:r>
            <a:r>
              <a:rPr lang="en-US" sz="2400" dirty="0" smtClean="0"/>
              <a:t>data release schedule</a:t>
            </a:r>
          </a:p>
          <a:p>
            <a:r>
              <a:rPr lang="en-US" sz="2400" dirty="0" smtClean="0"/>
              <a:t>Some initial tests of using our clusters in a classification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64" y="1732448"/>
            <a:ext cx="6853930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838" y="1909434"/>
            <a:ext cx="7002049" cy="4328003"/>
          </a:xfrm>
        </p:spPr>
        <p:txBody>
          <a:bodyPr>
            <a:normAutofit/>
          </a:bodyPr>
          <a:lstStyle/>
          <a:p>
            <a:r>
              <a:rPr lang="en-US" dirty="0" smtClean="0"/>
              <a:t>Other applications of this project and potential future work</a:t>
            </a:r>
          </a:p>
          <a:p>
            <a:pPr lvl="1"/>
            <a:r>
              <a:rPr lang="en-US" dirty="0" smtClean="0"/>
              <a:t>Validation/assessment metric of new data and collection methodologies (e.g., does the series continue to follow other series in the cluster?)</a:t>
            </a:r>
          </a:p>
          <a:p>
            <a:pPr lvl="1"/>
            <a:r>
              <a:rPr lang="en-US" dirty="0" smtClean="0"/>
              <a:t>Apply similar clustering analysis to other data sources</a:t>
            </a:r>
            <a:endParaRPr lang="en-US" dirty="0" smtClean="0"/>
          </a:p>
          <a:p>
            <a:r>
              <a:rPr lang="en-US" dirty="0" smtClean="0"/>
              <a:t>The true value of the capstone</a:t>
            </a:r>
          </a:p>
          <a:p>
            <a:pPr lvl="1"/>
            <a:r>
              <a:rPr lang="en-US" dirty="0" smtClean="0"/>
              <a:t>Opportunity to practice a large variety of machine learning techniques and new tools</a:t>
            </a:r>
          </a:p>
          <a:p>
            <a:pPr lvl="1"/>
            <a:r>
              <a:rPr lang="en-US" dirty="0" smtClean="0"/>
              <a:t>Had to work through hard problems: what is the problem we want to solve, what does our data need to look like, what algorithm would work best, etc.?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42" y="2019820"/>
            <a:ext cx="4212338" cy="410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of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Welcome and Housekeeping – 1-2 Minutes – Christian</a:t>
            </a:r>
          </a:p>
          <a:p>
            <a:pPr lvl="0"/>
            <a:r>
              <a:rPr lang="en-US" dirty="0">
                <a:effectLst/>
              </a:rPr>
              <a:t>Program Overview – 2-3 Minutes – Christian</a:t>
            </a:r>
          </a:p>
          <a:p>
            <a:pPr lvl="0"/>
            <a:r>
              <a:rPr lang="en-US" dirty="0">
                <a:effectLst/>
              </a:rPr>
              <a:t>Agency Teams Introductions &amp; Comments – 1-2 Minutes – Team Spokesperson</a:t>
            </a:r>
          </a:p>
          <a:p>
            <a:pPr lvl="0"/>
            <a:r>
              <a:rPr lang="en-US" dirty="0">
                <a:effectLst/>
              </a:rPr>
              <a:t>Agency Capstone Presentation – 10 – 15 Minutes – Team Members (Each member should have a speaking role)</a:t>
            </a:r>
          </a:p>
          <a:p>
            <a:pPr lvl="0"/>
            <a:r>
              <a:rPr lang="en-US" dirty="0">
                <a:effectLst/>
              </a:rPr>
              <a:t>Opportunity for Q&amp;A – 5 – 7 minutes – Agency Invitees</a:t>
            </a:r>
          </a:p>
          <a:p>
            <a:pPr lvl="0"/>
            <a:r>
              <a:rPr lang="en-US" dirty="0">
                <a:effectLst/>
              </a:rPr>
              <a:t>Session Wrap Up – 1-2 Minutes - Christian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3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66075143D5C44793F73533623C654C" ma:contentTypeVersion="10" ma:contentTypeDescription="Create a new document." ma:contentTypeScope="" ma:versionID="9146479e53546c121f12ce60786a2118">
  <xsd:schema xmlns:xsd="http://www.w3.org/2001/XMLSchema" xmlns:xs="http://www.w3.org/2001/XMLSchema" xmlns:p="http://schemas.microsoft.com/office/2006/metadata/properties" xmlns:ns3="4aa937b3-5e32-40f0-aff3-ea95ef20c8d3" xmlns:ns4="2ef7374d-80bf-4656-8e9f-45812cea299d" targetNamespace="http://schemas.microsoft.com/office/2006/metadata/properties" ma:root="true" ma:fieldsID="befac9da34d5009f8c6b3a05fed18d97" ns3:_="" ns4:_="">
    <xsd:import namespace="4aa937b3-5e32-40f0-aff3-ea95ef20c8d3"/>
    <xsd:import namespace="2ef7374d-80bf-4656-8e9f-45812cea29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937b3-5e32-40f0-aff3-ea95ef20c8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f7374d-80bf-4656-8e9f-45812cea2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69D35A-00FA-4498-A16E-F92F244FDC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937b3-5e32-40f0-aff3-ea95ef20c8d3"/>
    <ds:schemaRef ds:uri="2ef7374d-80bf-4656-8e9f-45812cea2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7FDB6F-0F2B-4A9A-865A-F11F42A77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CF010-16D3-4427-B577-0AA5DD3CD231}">
  <ds:schemaRefs>
    <ds:schemaRef ds:uri="http://www.w3.org/XML/1998/namespace"/>
    <ds:schemaRef ds:uri="http://schemas.microsoft.com/office/2006/documentManagement/types"/>
    <ds:schemaRef ds:uri="2ef7374d-80bf-4656-8e9f-45812cea299d"/>
    <ds:schemaRef ds:uri="http://purl.org/dc/elements/1.1/"/>
    <ds:schemaRef ds:uri="http://schemas.microsoft.com/office/infopath/2007/PartnerControls"/>
    <ds:schemaRef ds:uri="4aa937b3-5e32-40f0-aff3-ea95ef20c8d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1342</TotalTime>
  <Words>328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Expand the Cluster Analysis to other Data </vt:lpstr>
      <vt:lpstr>Cluster Results and Comparisons</vt:lpstr>
      <vt:lpstr>How can this cluster analysis be used?</vt:lpstr>
      <vt:lpstr>Capstone Summary</vt:lpstr>
      <vt:lpstr>Questions</vt:lpstr>
      <vt:lpstr>Run of Show</vt:lpstr>
    </vt:vector>
  </TitlesOfParts>
  <Company>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relationships of different BLS series</dc:title>
  <dc:creator>Reuss, Kevin L - ETA</dc:creator>
  <cp:lastModifiedBy>Reuss, Kevin L - ETA</cp:lastModifiedBy>
  <cp:revision>24</cp:revision>
  <dcterms:created xsi:type="dcterms:W3CDTF">2021-04-07T13:34:25Z</dcterms:created>
  <dcterms:modified xsi:type="dcterms:W3CDTF">2021-04-21T21:22:05Z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0x010100EA66075143D5C44793F73533623C654C</vt:lpwstr>
  </property>
</Properties>
</file>