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1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94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89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64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3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0EE4DF-5DEF-447C-80DB-482BB7C00D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6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sk/answers/08/ppi-vs-cpi.asp" TargetMode="External"/><Relationship Id="rId2" Type="http://schemas.openxmlformats.org/officeDocument/2006/relationships/hyperlink" Target="https://www.bls.gov/ppi/ppicpippi.htm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the relationships of different BLS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 the Cluster Analysis to other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Wrangle the other data series to create a clean/full dataset</a:t>
            </a:r>
          </a:p>
          <a:p>
            <a:pPr lvl="1"/>
            <a:r>
              <a:rPr lang="en-US" sz="2200" dirty="0" smtClean="0"/>
              <a:t>Use BLS API to bring in hundreds of series for each Index/Survey</a:t>
            </a:r>
          </a:p>
          <a:p>
            <a:pPr lvl="1"/>
            <a:r>
              <a:rPr lang="en-US" sz="2200" dirty="0" smtClean="0"/>
              <a:t>Significant work due to classification differences</a:t>
            </a:r>
          </a:p>
          <a:p>
            <a:r>
              <a:rPr lang="en-US" sz="2400" dirty="0" smtClean="0"/>
              <a:t>Cluster CPI and CES data by industry series</a:t>
            </a:r>
          </a:p>
          <a:p>
            <a:r>
              <a:rPr lang="en-US" sz="2400" dirty="0" smtClean="0"/>
              <a:t>Compare contrast the clusters resulting from the different data 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816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this clustered data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 prediction models</a:t>
            </a:r>
          </a:p>
          <a:p>
            <a:pPr lvl="1"/>
            <a:r>
              <a:rPr lang="en-US" dirty="0" smtClean="0"/>
              <a:t>Feature selection and parameter tuning</a:t>
            </a:r>
          </a:p>
          <a:p>
            <a:r>
              <a:rPr lang="en-US" dirty="0" smtClean="0"/>
              <a:t>Prediction model based on release schedule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321" y="3004008"/>
            <a:ext cx="6148152" cy="370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8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Build </a:t>
            </a:r>
            <a:r>
              <a:rPr lang="en-US" dirty="0" smtClean="0"/>
              <a:t>prediction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4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 …DOL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Domingo	Angeles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BLS – yadda, yadda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Kevin Reuss</a:t>
            </a:r>
            <a:endParaRPr lang="en-US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Employment and Training Administration (ETA)</a:t>
            </a:r>
          </a:p>
          <a:p>
            <a:endParaRPr lang="en-US" dirty="0" smtClean="0"/>
          </a:p>
          <a:p>
            <a:r>
              <a:rPr lang="en-US" dirty="0" smtClean="0"/>
              <a:t>Office of Policy Development and Research</a:t>
            </a:r>
          </a:p>
          <a:p>
            <a:endParaRPr lang="en-US" dirty="0" smtClean="0"/>
          </a:p>
          <a:p>
            <a:r>
              <a:rPr lang="en-US" dirty="0" smtClean="0"/>
              <a:t>Division of Data Analytics and Strategic Planning</a:t>
            </a:r>
          </a:p>
          <a:p>
            <a:endParaRPr lang="en-US" dirty="0" smtClean="0"/>
          </a:p>
          <a:p>
            <a:r>
              <a:rPr lang="en-US" dirty="0" smtClean="0"/>
              <a:t>Economist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 smtClean="0"/>
              <a:t>Jeff Bricker</a:t>
            </a:r>
            <a:endParaRPr lang="en-US" u="sn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BLS </a:t>
            </a:r>
            <a:r>
              <a:rPr lang="en-US" dirty="0"/>
              <a:t>– yadda, yadda</a:t>
            </a:r>
          </a:p>
        </p:txBody>
      </p:sp>
      <p:sp>
        <p:nvSpPr>
          <p:cNvPr id="9" name="Down Arrow 8"/>
          <p:cNvSpPr/>
          <p:nvPr/>
        </p:nvSpPr>
        <p:spPr>
          <a:xfrm>
            <a:off x="6031522" y="3121269"/>
            <a:ext cx="215412" cy="332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031522" y="3993174"/>
            <a:ext cx="215412" cy="332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031522" y="4861415"/>
            <a:ext cx="215412" cy="332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1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BLS Data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Producer Price Index (PPI)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 algn="l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Inflation measured in domestic industries at earlier stages of production.</a:t>
            </a:r>
          </a:p>
          <a:p>
            <a:pPr marL="285750" indent="-285750" algn="l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Monthly Data</a:t>
            </a:r>
          </a:p>
          <a:p>
            <a:pPr marL="285750" indent="-285750" algn="l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Example uses: contract escalation, etc.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Consumer Price Index (CPI)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 algn="l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Inflation measured from an end consumer via a basket of goods.</a:t>
            </a:r>
          </a:p>
          <a:p>
            <a:pPr marL="285750" indent="-285750" algn="l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Monthly d</a:t>
            </a:r>
            <a:r>
              <a:rPr lang="en-US" sz="2000" dirty="0" smtClean="0"/>
              <a:t>ata</a:t>
            </a:r>
          </a:p>
          <a:p>
            <a:pPr marL="285750" indent="-285750" algn="l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Example uses: cost of living adjustments, etc.</a:t>
            </a:r>
            <a:endParaRPr lang="en-US" sz="2000" dirty="0"/>
          </a:p>
          <a:p>
            <a:pPr algn="l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Current Employment Statistics (CES)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lvl="0" indent="-285750" algn="l">
              <a:buClr>
                <a:srgbClr val="BC451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Employment, hours, and earnings of workers</a:t>
            </a:r>
          </a:p>
          <a:p>
            <a:pPr marL="285750" lvl="0" indent="-285750" algn="l">
              <a:buClr>
                <a:srgbClr val="BC451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By industry</a:t>
            </a:r>
          </a:p>
          <a:p>
            <a:pPr marL="285750" lvl="0" indent="-285750" algn="l">
              <a:buClr>
                <a:srgbClr val="BC451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Monthly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5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the PPI and CPI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1914144"/>
            <a:ext cx="10353762" cy="447446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https://www.bls.gov/ppi/ppicpippi.htm</a:t>
            </a:r>
            <a:endParaRPr lang="en-U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Scope / Coverage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Categorization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Other Technical Aspects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/>
              <a:t>Data collection continuous versus once a </a:t>
            </a:r>
            <a:r>
              <a:rPr lang="en-US" sz="2400" dirty="0" smtClean="0"/>
              <a:t>month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3000" dirty="0" smtClean="0">
                <a:hlinkClick r:id="rId3"/>
              </a:rPr>
              <a:t>https</a:t>
            </a:r>
            <a:r>
              <a:rPr lang="en-US" sz="3000" dirty="0">
                <a:hlinkClick r:id="rId3"/>
              </a:rPr>
              <a:t>://www.investopedia.com/ask/answers/08/ppi-vs-cpi.asp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6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Idea – PPI/CPI Relationship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268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which PPI and CPI series are related to each other (e.g., the meats PPI and the grocery CPI)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Measure the presence of a “pass through”</a:t>
            </a:r>
          </a:p>
          <a:p>
            <a:pPr lvl="1"/>
            <a:r>
              <a:rPr lang="en-US" dirty="0" smtClean="0"/>
              <a:t>Time – how long (e.g., there is a month lag in the is the change)</a:t>
            </a:r>
          </a:p>
          <a:p>
            <a:pPr lvl="1"/>
            <a:r>
              <a:rPr lang="en-US" dirty="0" smtClean="0"/>
              <a:t>Magnitude – how much (e.g., 75% of the change  is explained by the relationship)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09" y="2363776"/>
            <a:ext cx="3977939" cy="24232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05" y="2363776"/>
            <a:ext cx="3988563" cy="24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1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 with this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Initial exploration of a limited number of series identified some complications</a:t>
            </a:r>
          </a:p>
          <a:p>
            <a:r>
              <a:rPr lang="en-US" sz="2400" dirty="0" smtClean="0"/>
              <a:t>The direction of the relationships wasn’t always clear and/or as would be expected</a:t>
            </a:r>
          </a:p>
          <a:p>
            <a:r>
              <a:rPr lang="en-US" sz="2400" dirty="0" smtClean="0"/>
              <a:t>The identification of which series may be inter-related proved to be more complicated than expected</a:t>
            </a:r>
          </a:p>
        </p:txBody>
      </p:sp>
    </p:spTree>
    <p:extLst>
      <p:ext uri="{BB962C8B-B14F-4D97-AF65-F5344CB8AC3E}">
        <p14:creationId xmlns:p14="http://schemas.microsoft.com/office/powerpoint/2010/main" val="74090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Idea: Identifying Groupings of Series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Purpose</a:t>
            </a:r>
          </a:p>
          <a:p>
            <a:r>
              <a:rPr lang="en-US" sz="2400" dirty="0" smtClean="0"/>
              <a:t>Plan</a:t>
            </a:r>
          </a:p>
          <a:p>
            <a:r>
              <a:rPr lang="en-US" sz="2400" dirty="0" smtClean="0"/>
              <a:t>Data Prep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9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 of PPI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1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PPI Cluster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841" y="2063796"/>
            <a:ext cx="6175670" cy="4020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1536" y="161975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Elbow curve of </a:t>
            </a:r>
            <a:r>
              <a:rPr lang="en-US" dirty="0" err="1" smtClean="0"/>
              <a:t>KMeans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77568" y="6318311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HTML plot of two medium sized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48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66075143D5C44793F73533623C654C" ma:contentTypeVersion="10" ma:contentTypeDescription="Create a new document." ma:contentTypeScope="" ma:versionID="9146479e53546c121f12ce60786a2118">
  <xsd:schema xmlns:xsd="http://www.w3.org/2001/XMLSchema" xmlns:xs="http://www.w3.org/2001/XMLSchema" xmlns:p="http://schemas.microsoft.com/office/2006/metadata/properties" xmlns:ns3="4aa937b3-5e32-40f0-aff3-ea95ef20c8d3" xmlns:ns4="2ef7374d-80bf-4656-8e9f-45812cea299d" targetNamespace="http://schemas.microsoft.com/office/2006/metadata/properties" ma:root="true" ma:fieldsID="befac9da34d5009f8c6b3a05fed18d97" ns3:_="" ns4:_="">
    <xsd:import namespace="4aa937b3-5e32-40f0-aff3-ea95ef20c8d3"/>
    <xsd:import namespace="2ef7374d-80bf-4656-8e9f-45812cea29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937b3-5e32-40f0-aff3-ea95ef20c8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f7374d-80bf-4656-8e9f-45812cea299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5CF010-16D3-4427-B577-0AA5DD3CD231}">
  <ds:schemaRefs>
    <ds:schemaRef ds:uri="4aa937b3-5e32-40f0-aff3-ea95ef20c8d3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2ef7374d-80bf-4656-8e9f-45812cea299d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07FDB6F-0F2B-4A9A-865A-F11F42A77B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69D35A-00FA-4498-A16E-F92F244FDC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a937b3-5e32-40f0-aff3-ea95ef20c8d3"/>
    <ds:schemaRef ds:uri="2ef7374d-80bf-4656-8e9f-45812cea29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761</TotalTime>
  <Words>383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Trebuchet MS</vt:lpstr>
      <vt:lpstr>Wingdings 2</vt:lpstr>
      <vt:lpstr>Slate</vt:lpstr>
      <vt:lpstr>Exploring the relationships of different BLS series</vt:lpstr>
      <vt:lpstr>Who are we? …DOL</vt:lpstr>
      <vt:lpstr>BLS Data Used</vt:lpstr>
      <vt:lpstr>Differences between the PPI and CPI</vt:lpstr>
      <vt:lpstr>Original Idea – PPI/CPI Relationship</vt:lpstr>
      <vt:lpstr>Issues Encountered with this Idea</vt:lpstr>
      <vt:lpstr>New Idea: Identifying Groupings of Series </vt:lpstr>
      <vt:lpstr>Correlation Matrix of PPI Series</vt:lpstr>
      <vt:lpstr>PPI Cluster Analysis</vt:lpstr>
      <vt:lpstr>Expand the Cluster Analysis to other Data </vt:lpstr>
      <vt:lpstr>How can this clustered data be used?</vt:lpstr>
      <vt:lpstr>Capstone Summary</vt:lpstr>
    </vt:vector>
  </TitlesOfParts>
  <Company>Department of Labor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relationships of different BLS series</dc:title>
  <dc:creator>Reuss, Kevin L - ETA</dc:creator>
  <cp:lastModifiedBy>Reuss, Kevin L - ETA</cp:lastModifiedBy>
  <cp:revision>11</cp:revision>
  <dcterms:created xsi:type="dcterms:W3CDTF">2021-04-07T13:34:25Z</dcterms:created>
  <dcterms:modified xsi:type="dcterms:W3CDTF">2021-04-21T01:14:18Z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0x010100EA66075143D5C44793F73533623C654C</vt:lpwstr>
  </property>
</Properties>
</file>