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9" r:id="rId3"/>
    <p:sldId id="261" r:id="rId4"/>
    <p:sldId id="285" r:id="rId5"/>
    <p:sldId id="286" r:id="rId6"/>
    <p:sldId id="287" r:id="rId7"/>
    <p:sldId id="288" r:id="rId8"/>
    <p:sldId id="289" r:id="rId9"/>
    <p:sldId id="290" r:id="rId10"/>
    <p:sldId id="291" r:id="rId11"/>
    <p:sldId id="292" r:id="rId12"/>
    <p:sldId id="293" r:id="rId13"/>
    <p:sldId id="296" r:id="rId14"/>
    <p:sldId id="294" r:id="rId15"/>
    <p:sldId id="295" r:id="rId16"/>
    <p:sldId id="27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swald" panose="00000500000000000000" pitchFamily="2" charset="0"/>
      <p:regular r:id="rId23"/>
      <p:bold r:id="rId24"/>
    </p:embeddedFont>
    <p:embeddedFont>
      <p:font typeface="Roboto Condensed"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6BF66B-BF0D-49A5-ABA2-E6C1EFEF6E1B}">
  <a:tblStyle styleId="{B46BF66B-BF0D-49A5-ABA2-E6C1EFEF6E1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91188" autoAdjust="0"/>
  </p:normalViewPr>
  <p:slideViewPr>
    <p:cSldViewPr snapToGrid="0">
      <p:cViewPr varScale="1">
        <p:scale>
          <a:sx n="84" d="100"/>
          <a:sy n="84" d="100"/>
        </p:scale>
        <p:origin x="1086" y="7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57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08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168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2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1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39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7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93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7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6" name="TextBox 5">
            <a:extLst>
              <a:ext uri="{FF2B5EF4-FFF2-40B4-BE49-F238E27FC236}">
                <a16:creationId xmlns:a16="http://schemas.microsoft.com/office/drawing/2014/main" id="{B22EC3DF-FEE5-2BAC-613A-BABECF64BEEE}"/>
              </a:ext>
            </a:extLst>
          </p:cNvPr>
          <p:cNvSpPr txBox="1"/>
          <p:nvPr/>
        </p:nvSpPr>
        <p:spPr>
          <a:xfrm>
            <a:off x="-211454" y="47982"/>
            <a:ext cx="9143998" cy="2523768"/>
          </a:xfrm>
          <a:prstGeom prst="rect">
            <a:avLst/>
          </a:prstGeom>
          <a:noFill/>
        </p:spPr>
        <p:txBody>
          <a:bodyPr wrap="square">
            <a:spAutoFit/>
          </a:bodyPr>
          <a:lstStyle/>
          <a:p>
            <a:pPr algn="ctr"/>
            <a:r>
              <a:rPr lang="en-US" sz="2300" b="1" dirty="0">
                <a:solidFill>
                  <a:srgbClr val="0070C0"/>
                </a:solidFill>
                <a:latin typeface="Times New Roman" panose="02020603050405020304" pitchFamily="18" charset="0"/>
                <a:cs typeface="Times New Roman" panose="02020603050405020304" pitchFamily="18" charset="0"/>
                <a:sym typeface="+mn-ea"/>
              </a:rPr>
              <a:t>TRƯỜNG ĐẠI HỌC CÔNG NGHIỆP </a:t>
            </a:r>
            <a:br>
              <a:rPr lang="en-US" sz="2300" b="1" dirty="0">
                <a:solidFill>
                  <a:srgbClr val="0070C0"/>
                </a:solidFill>
                <a:latin typeface="Times New Roman" panose="02020603050405020304" pitchFamily="18" charset="0"/>
                <a:cs typeface="Times New Roman" panose="02020603050405020304" pitchFamily="18" charset="0"/>
                <a:sym typeface="+mn-ea"/>
              </a:rPr>
            </a:br>
            <a:r>
              <a:rPr lang="en-US" sz="2300" b="1" dirty="0">
                <a:solidFill>
                  <a:srgbClr val="0070C0"/>
                </a:solidFill>
                <a:latin typeface="Times New Roman" panose="02020603050405020304" pitchFamily="18" charset="0"/>
                <a:cs typeface="Times New Roman" panose="02020603050405020304" pitchFamily="18" charset="0"/>
                <a:sym typeface="+mn-ea"/>
              </a:rPr>
              <a:t>THÀNH PHỐ HỒ CHÍ MINH</a:t>
            </a:r>
            <a:br>
              <a:rPr lang="vi-VN" sz="2300" b="1" dirty="0">
                <a:solidFill>
                  <a:srgbClr val="0070C0"/>
                </a:solidFill>
                <a:latin typeface="Times New Roman" panose="02020603050405020304" pitchFamily="18" charset="0"/>
                <a:cs typeface="Times New Roman" panose="02020603050405020304" pitchFamily="18" charset="0"/>
                <a:sym typeface="+mn-ea"/>
              </a:rPr>
            </a:br>
            <a:r>
              <a:rPr lang="en-US" sz="2300" b="1" dirty="0">
                <a:solidFill>
                  <a:srgbClr val="0070C0"/>
                </a:solidFill>
                <a:latin typeface="Times New Roman" panose="02020603050405020304" pitchFamily="18" charset="0"/>
                <a:cs typeface="Times New Roman" panose="02020603050405020304" pitchFamily="18" charset="0"/>
                <a:sym typeface="+mn-ea"/>
              </a:rPr>
              <a:t>Khoa: </a:t>
            </a:r>
            <a:r>
              <a:rPr lang="en-US" sz="2300" b="1" dirty="0" err="1">
                <a:solidFill>
                  <a:srgbClr val="0070C0"/>
                </a:solidFill>
                <a:latin typeface="Times New Roman" panose="02020603050405020304" pitchFamily="18" charset="0"/>
                <a:cs typeface="Times New Roman" panose="02020603050405020304" pitchFamily="18" charset="0"/>
                <a:sym typeface="+mn-ea"/>
              </a:rPr>
              <a:t>Công</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nghệ</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thông</a:t>
            </a:r>
            <a:r>
              <a:rPr lang="en-US" sz="2300" b="1" dirty="0">
                <a:solidFill>
                  <a:srgbClr val="0070C0"/>
                </a:solidFill>
                <a:latin typeface="Times New Roman" panose="02020603050405020304" pitchFamily="18" charset="0"/>
                <a:cs typeface="Times New Roman" panose="02020603050405020304" pitchFamily="18" charset="0"/>
                <a:sym typeface="+mn-ea"/>
              </a:rPr>
              <a:t> tin</a:t>
            </a:r>
            <a:br>
              <a:rPr lang="en-US" sz="2300" b="1" dirty="0">
                <a:solidFill>
                  <a:srgbClr val="0070C0"/>
                </a:solidFill>
                <a:latin typeface="Times New Roman" panose="02020603050405020304" pitchFamily="18" charset="0"/>
                <a:cs typeface="Times New Roman" panose="02020603050405020304" pitchFamily="18" charset="0"/>
                <a:sym typeface="+mn-ea"/>
              </a:rPr>
            </a:br>
            <a:r>
              <a:rPr lang="en-US" sz="2300" b="1" dirty="0" err="1">
                <a:solidFill>
                  <a:srgbClr val="0070C0"/>
                </a:solidFill>
                <a:latin typeface="Times New Roman" panose="02020603050405020304" pitchFamily="18" charset="0"/>
                <a:cs typeface="Times New Roman" panose="02020603050405020304" pitchFamily="18" charset="0"/>
                <a:sym typeface="+mn-ea"/>
              </a:rPr>
              <a:t>Ngành</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Kỹ</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thuật</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phần</a:t>
            </a:r>
            <a:r>
              <a:rPr lang="en-US" sz="2300" b="1" dirty="0">
                <a:solidFill>
                  <a:srgbClr val="0070C0"/>
                </a:solidFill>
                <a:latin typeface="Times New Roman" panose="02020603050405020304" pitchFamily="18" charset="0"/>
                <a:cs typeface="Times New Roman" panose="02020603050405020304" pitchFamily="18" charset="0"/>
                <a:sym typeface="+mn-ea"/>
              </a:rPr>
              <a:t> </a:t>
            </a:r>
            <a:r>
              <a:rPr lang="en-US" sz="2300" b="1" dirty="0" err="1">
                <a:solidFill>
                  <a:srgbClr val="0070C0"/>
                </a:solidFill>
                <a:latin typeface="Times New Roman" panose="02020603050405020304" pitchFamily="18" charset="0"/>
                <a:cs typeface="Times New Roman" panose="02020603050405020304" pitchFamily="18" charset="0"/>
                <a:sym typeface="+mn-ea"/>
              </a:rPr>
              <a:t>mềm</a:t>
            </a:r>
            <a:br>
              <a:rPr lang="vi-VN" sz="2400" b="1" dirty="0">
                <a:latin typeface="Times New Roman" panose="02020603050405020304" pitchFamily="18" charset="0"/>
                <a:cs typeface="Times New Roman" panose="02020603050405020304" pitchFamily="18" charset="0"/>
                <a:sym typeface="+mn-ea"/>
              </a:rPr>
            </a:br>
            <a:br>
              <a:rPr lang="en-US" sz="2400" b="1" dirty="0">
                <a:latin typeface="Times New Roman" panose="02020603050405020304" pitchFamily="18" charset="0"/>
                <a:cs typeface="Times New Roman" panose="02020603050405020304" pitchFamily="18" charset="0"/>
                <a:sym typeface="+mn-ea"/>
              </a:rPr>
            </a:br>
            <a:r>
              <a:rPr lang="en-US" sz="4200" b="1" dirty="0">
                <a:solidFill>
                  <a:srgbClr val="FF0000"/>
                </a:solidFill>
                <a:latin typeface="Times New Roman" panose="02020603050405020304" pitchFamily="18" charset="0"/>
                <a:cs typeface="Times New Roman" panose="02020603050405020304" pitchFamily="18" charset="0"/>
                <a:sym typeface="+mn-ea"/>
              </a:rPr>
              <a:t>KHÓA LUẬN TỐT NGHIỆP</a:t>
            </a:r>
            <a:endParaRPr lang="en-US" sz="4200" dirty="0"/>
          </a:p>
        </p:txBody>
      </p:sp>
      <p:pic>
        <p:nvPicPr>
          <p:cNvPr id="7" name="Picture 6" descr="logo.png">
            <a:extLst>
              <a:ext uri="{FF2B5EF4-FFF2-40B4-BE49-F238E27FC236}">
                <a16:creationId xmlns:a16="http://schemas.microsoft.com/office/drawing/2014/main" id="{78000F4C-9D26-A4F0-7040-E0B20212FF85}"/>
              </a:ext>
            </a:extLst>
          </p:cNvPr>
          <p:cNvPicPr>
            <a:picLocks noChangeAspect="1"/>
          </p:cNvPicPr>
          <p:nvPr/>
        </p:nvPicPr>
        <p:blipFill>
          <a:blip r:embed="rId3" cstate="print"/>
          <a:stretch>
            <a:fillRect/>
          </a:stretch>
        </p:blipFill>
        <p:spPr>
          <a:xfrm>
            <a:off x="2" y="-1"/>
            <a:ext cx="2312394" cy="1177291"/>
          </a:xfrm>
          <a:prstGeom prst="rect">
            <a:avLst/>
          </a:prstGeom>
        </p:spPr>
      </p:pic>
      <p:sp>
        <p:nvSpPr>
          <p:cNvPr id="8" name="Google Shape;157;p29">
            <a:extLst>
              <a:ext uri="{FF2B5EF4-FFF2-40B4-BE49-F238E27FC236}">
                <a16:creationId xmlns:a16="http://schemas.microsoft.com/office/drawing/2014/main" id="{E3C617A3-D8F4-DF77-3810-EAEAA7C8F0BD}"/>
              </a:ext>
            </a:extLst>
          </p:cNvPr>
          <p:cNvSpPr txBox="1">
            <a:spLocks/>
          </p:cNvSpPr>
          <p:nvPr/>
        </p:nvSpPr>
        <p:spPr>
          <a:xfrm>
            <a:off x="211454" y="2331720"/>
            <a:ext cx="8721090" cy="1329565"/>
          </a:xfrm>
          <a:prstGeom prst="rect">
            <a:avLst/>
          </a:prstGeom>
        </p:spPr>
        <p:txBody>
          <a:bodyPr spcFirstLastPara="1" vert="horz" wrap="square" lIns="0" tIns="0" rIns="0" bIns="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800" dirty="0" err="1">
                <a:solidFill>
                  <a:srgbClr val="0070C0"/>
                </a:solidFill>
                <a:latin typeface="+mj-lt"/>
              </a:rPr>
              <a:t>Website</a:t>
            </a:r>
            <a:r>
              <a:rPr lang="vi-VN" sz="2800" dirty="0">
                <a:solidFill>
                  <a:srgbClr val="0070C0"/>
                </a:solidFill>
                <a:latin typeface="+mj-lt"/>
              </a:rPr>
              <a:t> quản lý </a:t>
            </a:r>
            <a:r>
              <a:rPr lang="vi-VN" sz="2800" dirty="0">
                <a:solidFill>
                  <a:srgbClr val="0070C0"/>
                </a:solidFill>
                <a:latin typeface="Times New Roman" panose="02020603050405020304" pitchFamily="18" charset="0"/>
                <a:cs typeface="Times New Roman" panose="02020603050405020304" pitchFamily="18" charset="0"/>
              </a:rPr>
              <a:t>phần mềm, thiết bị cho phòng máy trường Đại học Công nghiệp </a:t>
            </a:r>
            <a:endParaRPr lang="vi-VN" sz="2800" dirty="0">
              <a:solidFill>
                <a:srgbClr val="0070C0"/>
              </a:solidFill>
              <a:latin typeface="+mj-lt"/>
            </a:endParaRPr>
          </a:p>
        </p:txBody>
      </p:sp>
      <p:sp>
        <p:nvSpPr>
          <p:cNvPr id="9" name="TextBox 8">
            <a:extLst>
              <a:ext uri="{FF2B5EF4-FFF2-40B4-BE49-F238E27FC236}">
                <a16:creationId xmlns:a16="http://schemas.microsoft.com/office/drawing/2014/main" id="{2E07F3EC-A5CD-784F-6B15-B65E3EBC0C6C}"/>
              </a:ext>
            </a:extLst>
          </p:cNvPr>
          <p:cNvSpPr txBox="1"/>
          <p:nvPr/>
        </p:nvSpPr>
        <p:spPr>
          <a:xfrm>
            <a:off x="3360420" y="3636163"/>
            <a:ext cx="5572124" cy="1406091"/>
          </a:xfrm>
          <a:prstGeom prst="rect">
            <a:avLst/>
          </a:prstGeom>
          <a:noFill/>
        </p:spPr>
        <p:txBody>
          <a:bodyPr wrap="square">
            <a:spAutoFit/>
          </a:bodyPr>
          <a:lstStyle/>
          <a:p>
            <a:r>
              <a:rPr lang="en-US" sz="1867" i="1" dirty="0" err="1">
                <a:latin typeface="Times New Roman" panose="02020603050405020304" pitchFamily="18" charset="0"/>
                <a:cs typeface="Times New Roman" panose="02020603050405020304" pitchFamily="18" charset="0"/>
                <a:sym typeface="+mn-ea"/>
              </a:rPr>
              <a:t>Giảng</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viên</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hướng</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dẫn</a:t>
            </a:r>
            <a:r>
              <a:rPr lang="en-US" sz="1867" i="1" dirty="0">
                <a:latin typeface="Times New Roman" panose="02020603050405020304" pitchFamily="18" charset="0"/>
                <a:cs typeface="Times New Roman" panose="02020603050405020304" pitchFamily="18" charset="0"/>
                <a:sym typeface="+mn-ea"/>
              </a:rPr>
              <a:t>: </a:t>
            </a:r>
            <a:r>
              <a:rPr lang="en-US" sz="2400" kern="0" dirty="0" err="1">
                <a:latin typeface="Times New Roman" panose="02020603050405020304" pitchFamily="18" charset="0"/>
                <a:ea typeface="Times New Roman" panose="02020603050405020304" pitchFamily="18" charset="0"/>
              </a:rPr>
              <a:t>ThS</a:t>
            </a:r>
            <a:r>
              <a:rPr lang="en-US" sz="2400" kern="0" dirty="0">
                <a:latin typeface="Times New Roman" panose="02020603050405020304" pitchFamily="18" charset="0"/>
                <a:ea typeface="Times New Roman" panose="02020603050405020304" pitchFamily="18" charset="0"/>
              </a:rPr>
              <a:t>. </a:t>
            </a:r>
            <a:r>
              <a:rPr lang="en-US" sz="2400" kern="0" dirty="0" err="1">
                <a:latin typeface="Times New Roman" panose="02020603050405020304" pitchFamily="18" charset="0"/>
                <a:ea typeface="Times New Roman" panose="02020603050405020304" pitchFamily="18" charset="0"/>
              </a:rPr>
              <a:t>Nguyễn</a:t>
            </a:r>
            <a:r>
              <a:rPr lang="en-US" sz="2400" kern="0" dirty="0">
                <a:latin typeface="Times New Roman" panose="02020603050405020304" pitchFamily="18" charset="0"/>
                <a:ea typeface="Times New Roman" panose="02020603050405020304" pitchFamily="18" charset="0"/>
              </a:rPr>
              <a:t> Văn </a:t>
            </a:r>
            <a:r>
              <a:rPr lang="en-US" sz="2400" kern="0" dirty="0" err="1">
                <a:latin typeface="Times New Roman" panose="02020603050405020304" pitchFamily="18" charset="0"/>
                <a:ea typeface="Times New Roman" panose="02020603050405020304" pitchFamily="18" charset="0"/>
              </a:rPr>
              <a:t>Thắng</a:t>
            </a:r>
            <a:endParaRPr lang="en-US" sz="2400" i="1" dirty="0">
              <a:latin typeface="Times New Roman" panose="02020603050405020304" pitchFamily="18" charset="0"/>
              <a:cs typeface="Times New Roman" panose="02020603050405020304" pitchFamily="18" charset="0"/>
              <a:sym typeface="+mn-ea"/>
            </a:endParaRPr>
          </a:p>
          <a:p>
            <a:r>
              <a:rPr lang="en-US" sz="1867" i="1" dirty="0" err="1">
                <a:latin typeface="Times New Roman" panose="02020603050405020304" pitchFamily="18" charset="0"/>
                <a:cs typeface="Times New Roman" panose="02020603050405020304" pitchFamily="18" charset="0"/>
                <a:sym typeface="+mn-ea"/>
              </a:rPr>
              <a:t>Nhóm</a:t>
            </a:r>
            <a:r>
              <a:rPr lang="en-US" sz="1867" i="1" dirty="0">
                <a:latin typeface="Times New Roman" panose="02020603050405020304" pitchFamily="18" charset="0"/>
                <a:cs typeface="Times New Roman" panose="02020603050405020304" pitchFamily="18" charset="0"/>
                <a:sym typeface="+mn-ea"/>
              </a:rPr>
              <a:t> Sinh </a:t>
            </a:r>
            <a:r>
              <a:rPr lang="en-US" sz="1867" i="1" dirty="0" err="1">
                <a:latin typeface="Times New Roman" panose="02020603050405020304" pitchFamily="18" charset="0"/>
                <a:cs typeface="Times New Roman" panose="02020603050405020304" pitchFamily="18" charset="0"/>
                <a:sym typeface="+mn-ea"/>
              </a:rPr>
              <a:t>viên</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thực</a:t>
            </a:r>
            <a:r>
              <a:rPr lang="en-US" sz="1867" i="1" dirty="0">
                <a:latin typeface="Times New Roman" panose="02020603050405020304" pitchFamily="18" charset="0"/>
                <a:cs typeface="Times New Roman" panose="02020603050405020304" pitchFamily="18" charset="0"/>
                <a:sym typeface="+mn-ea"/>
              </a:rPr>
              <a:t> </a:t>
            </a:r>
            <a:r>
              <a:rPr lang="en-US" sz="1867" i="1" dirty="0" err="1">
                <a:latin typeface="Times New Roman" panose="02020603050405020304" pitchFamily="18" charset="0"/>
                <a:cs typeface="Times New Roman" panose="02020603050405020304" pitchFamily="18" charset="0"/>
                <a:sym typeface="+mn-ea"/>
              </a:rPr>
              <a:t>hiện</a:t>
            </a:r>
            <a:r>
              <a:rPr lang="en-US" sz="1867" i="1" dirty="0">
                <a:latin typeface="Times New Roman" panose="02020603050405020304" pitchFamily="18" charset="0"/>
                <a:cs typeface="Times New Roman" panose="02020603050405020304" pitchFamily="18" charset="0"/>
                <a:sym typeface="+mn-ea"/>
              </a:rPr>
              <a:t>: 		</a:t>
            </a:r>
          </a:p>
          <a:p>
            <a:pPr marL="457189" indent="-457189">
              <a:buAutoNum type="arabicPeriod"/>
            </a:pPr>
            <a:r>
              <a:rPr lang="en-US" sz="1867" i="1" dirty="0">
                <a:latin typeface="Times New Roman" panose="02020603050405020304" pitchFamily="18" charset="0"/>
                <a:cs typeface="Times New Roman" panose="02020603050405020304" pitchFamily="18" charset="0"/>
                <a:sym typeface="+mn-ea"/>
              </a:rPr>
              <a:t>Phạm Lê Thành	</a:t>
            </a:r>
            <a:r>
              <a:rPr lang="vi-VN" sz="1867" i="1" dirty="0">
                <a:latin typeface="Times New Roman" panose="02020603050405020304" pitchFamily="18" charset="0"/>
                <a:cs typeface="Times New Roman" panose="02020603050405020304" pitchFamily="18" charset="0"/>
                <a:sym typeface="+mn-ea"/>
              </a:rPr>
              <a:t> </a:t>
            </a:r>
            <a:r>
              <a:rPr lang="en-US" sz="1870" i="1" kern="0" dirty="0">
                <a:latin typeface="Times New Roman" panose="02020603050405020304" pitchFamily="18" charset="0"/>
                <a:ea typeface="Times New Roman" panose="02020603050405020304" pitchFamily="18" charset="0"/>
              </a:rPr>
              <a:t>18081521</a:t>
            </a:r>
            <a:endParaRPr lang="en-US" sz="1870" i="1" dirty="0">
              <a:latin typeface="Times New Roman" panose="02020603050405020304" pitchFamily="18" charset="0"/>
              <a:cs typeface="Times New Roman" panose="02020603050405020304" pitchFamily="18" charset="0"/>
              <a:sym typeface="+mn-ea"/>
            </a:endParaRPr>
          </a:p>
          <a:p>
            <a:pPr marL="457189" indent="-457189">
              <a:buAutoNum type="arabicPeriod"/>
            </a:pPr>
            <a:r>
              <a:rPr lang="vi-VN" sz="1867" i="1" dirty="0">
                <a:latin typeface="Times New Roman" panose="02020603050405020304" pitchFamily="18" charset="0"/>
                <a:cs typeface="Times New Roman" panose="02020603050405020304" pitchFamily="18" charset="0"/>
                <a:sym typeface="+mn-ea"/>
              </a:rPr>
              <a:t>Nguyễn </a:t>
            </a:r>
            <a:r>
              <a:rPr lang="en-US" sz="1867" i="1" dirty="0">
                <a:latin typeface="Times New Roman" panose="02020603050405020304" pitchFamily="18" charset="0"/>
                <a:cs typeface="Times New Roman" panose="02020603050405020304" pitchFamily="18" charset="0"/>
                <a:sym typeface="+mn-ea"/>
              </a:rPr>
              <a:t>Văn Hoàng</a:t>
            </a:r>
            <a:r>
              <a:rPr lang="vi-VN" sz="2400" i="1" dirty="0">
                <a:latin typeface="Times New Roman" panose="02020603050405020304" pitchFamily="18" charset="0"/>
                <a:cs typeface="Times New Roman" panose="02020603050405020304" pitchFamily="18" charset="0"/>
                <a:sym typeface="+mn-ea"/>
              </a:rPr>
              <a:t>	</a:t>
            </a:r>
            <a:r>
              <a:rPr lang="vi-VN" sz="1867" i="1" dirty="0">
                <a:latin typeface="Times New Roman" panose="02020603050405020304" pitchFamily="18" charset="0"/>
                <a:cs typeface="Times New Roman" panose="02020603050405020304" pitchFamily="18" charset="0"/>
                <a:sym typeface="+mn-ea"/>
              </a:rPr>
              <a:t>19508981</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22512C-CB3A-FB71-3F0B-F4047AC39CDB}"/>
              </a:ext>
            </a:extLst>
          </p:cNvPr>
          <p:cNvPicPr>
            <a:picLocks noChangeAspect="1"/>
          </p:cNvPicPr>
          <p:nvPr/>
        </p:nvPicPr>
        <p:blipFill>
          <a:blip r:embed="rId2"/>
          <a:stretch>
            <a:fillRect/>
          </a:stretch>
        </p:blipFill>
        <p:spPr>
          <a:xfrm>
            <a:off x="2425700" y="393601"/>
            <a:ext cx="6718300" cy="4765774"/>
          </a:xfrm>
          <a:prstGeom prst="rect">
            <a:avLst/>
          </a:prstGeom>
        </p:spPr>
      </p:pic>
      <p:sp>
        <p:nvSpPr>
          <p:cNvPr id="4" name="Slide Number Placeholder 3">
            <a:extLst>
              <a:ext uri="{FF2B5EF4-FFF2-40B4-BE49-F238E27FC236}">
                <a16:creationId xmlns:a16="http://schemas.microsoft.com/office/drawing/2014/main" id="{3CE95E48-86CF-7871-CA8E-15FC3A7BF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2" name="TextBox 11">
            <a:extLst>
              <a:ext uri="{FF2B5EF4-FFF2-40B4-BE49-F238E27FC236}">
                <a16:creationId xmlns:a16="http://schemas.microsoft.com/office/drawing/2014/main" id="{30140FB8-95AF-1C88-DA0F-9F1E9F5B45D4}"/>
              </a:ext>
            </a:extLst>
          </p:cNvPr>
          <p:cNvSpPr txBox="1"/>
          <p:nvPr/>
        </p:nvSpPr>
        <p:spPr>
          <a:xfrm>
            <a:off x="0" y="1255812"/>
            <a:ext cx="2689225" cy="523220"/>
          </a:xfrm>
          <a:prstGeom prst="rect">
            <a:avLst/>
          </a:prstGeom>
          <a:noFill/>
        </p:spPr>
        <p:txBody>
          <a:bodyPr wrap="square">
            <a:spAutoFit/>
          </a:bodyPr>
          <a:lstStyle/>
          <a:p>
            <a:r>
              <a:rPr lang="en-US" sz="2700" b="1" i="0" dirty="0" err="1">
                <a:solidFill>
                  <a:srgbClr val="0F0F0F"/>
                </a:solidFill>
                <a:effectLst/>
                <a:latin typeface="Times New Roman" panose="02020603050405020304" pitchFamily="18" charset="0"/>
                <a:cs typeface="Times New Roman" panose="02020603050405020304" pitchFamily="18" charset="0"/>
              </a:rPr>
              <a:t>Sơ</a:t>
            </a:r>
            <a:r>
              <a:rPr lang="en-US" sz="2700" b="1" i="0" dirty="0">
                <a:solidFill>
                  <a:srgbClr val="0F0F0F"/>
                </a:solidFill>
                <a:effectLst/>
                <a:latin typeface="Times New Roman" panose="02020603050405020304" pitchFamily="18" charset="0"/>
                <a:cs typeface="Times New Roman" panose="02020603050405020304" pitchFamily="18" charset="0"/>
              </a:rPr>
              <a:t> </a:t>
            </a:r>
            <a:r>
              <a:rPr lang="en-US" sz="2700" b="1" i="0" dirty="0" err="1">
                <a:solidFill>
                  <a:srgbClr val="0F0F0F"/>
                </a:solidFill>
                <a:effectLst/>
                <a:latin typeface="Times New Roman" panose="02020603050405020304" pitchFamily="18" charset="0"/>
                <a:cs typeface="Times New Roman" panose="02020603050405020304" pitchFamily="18" charset="0"/>
              </a:rPr>
              <a:t>đồ</a:t>
            </a:r>
            <a:r>
              <a:rPr lang="en-US" sz="2700" b="1" i="0" dirty="0">
                <a:solidFill>
                  <a:srgbClr val="0F0F0F"/>
                </a:solidFill>
                <a:effectLst/>
                <a:latin typeface="Times New Roman" panose="02020603050405020304" pitchFamily="18" charset="0"/>
                <a:cs typeface="Times New Roman" panose="02020603050405020304" pitchFamily="18" charset="0"/>
              </a:rPr>
              <a:t> database:</a:t>
            </a:r>
          </a:p>
        </p:txBody>
      </p:sp>
    </p:spTree>
    <p:extLst>
      <p:ext uri="{BB962C8B-B14F-4D97-AF65-F5344CB8AC3E}">
        <p14:creationId xmlns:p14="http://schemas.microsoft.com/office/powerpoint/2010/main" val="8204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552450" y="1609725"/>
            <a:ext cx="4019550"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4.</a:t>
            </a:r>
            <a:endParaRPr sz="7200" b="0" dirty="0">
              <a:solidFill>
                <a:srgbClr val="3796BF"/>
              </a:solidFill>
            </a:endParaRPr>
          </a:p>
          <a:p>
            <a:pPr marL="0" lvl="0" indent="0" algn="l" rtl="0">
              <a:spcBef>
                <a:spcPts val="0"/>
              </a:spcBef>
              <a:spcAft>
                <a:spcPts val="0"/>
              </a:spcAft>
              <a:buNone/>
            </a:pPr>
            <a:r>
              <a:rPr lang="en-US" sz="7200" dirty="0"/>
              <a:t>Demo</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09772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552450" y="1609725"/>
            <a:ext cx="4019550"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5.</a:t>
            </a:r>
            <a:endParaRPr sz="7200" b="0" dirty="0">
              <a:solidFill>
                <a:srgbClr val="3796BF"/>
              </a:solidFill>
            </a:endParaRPr>
          </a:p>
          <a:p>
            <a:pPr marL="0" lvl="0" indent="0" algn="l" rtl="0">
              <a:spcBef>
                <a:spcPts val="0"/>
              </a:spcBef>
              <a:spcAft>
                <a:spcPts val="0"/>
              </a:spcAft>
              <a:buNone/>
            </a:pPr>
            <a:r>
              <a:rPr lang="en-US" sz="7200" dirty="0" err="1"/>
              <a:t>Kết</a:t>
            </a:r>
            <a:r>
              <a:rPr lang="en-US" sz="7200" dirty="0"/>
              <a:t> </a:t>
            </a:r>
            <a:r>
              <a:rPr lang="en-US" sz="7200" dirty="0" err="1"/>
              <a:t>luận</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668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D37E1-31E7-A5F0-B735-22B007C3D5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Box 5">
            <a:extLst>
              <a:ext uri="{FF2B5EF4-FFF2-40B4-BE49-F238E27FC236}">
                <a16:creationId xmlns:a16="http://schemas.microsoft.com/office/drawing/2014/main" id="{215AFC4D-9F06-A846-AB3E-9783DE055132}"/>
              </a:ext>
            </a:extLst>
          </p:cNvPr>
          <p:cNvSpPr txBox="1"/>
          <p:nvPr/>
        </p:nvSpPr>
        <p:spPr>
          <a:xfrm>
            <a:off x="342900" y="1479504"/>
            <a:ext cx="4572000" cy="3641253"/>
          </a:xfrm>
          <a:prstGeom prst="rect">
            <a:avLst/>
          </a:prstGeom>
          <a:noFill/>
        </p:spPr>
        <p:txBody>
          <a:bodyPr wrap="square">
            <a:spAutoFit/>
          </a:bodyPr>
          <a:lstStyle/>
          <a:p>
            <a:pPr marL="90170" indent="13843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Trong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triển khai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cho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Đại học Công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dưới sự hướng dẫn của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viên, chúng em đã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được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thành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tựu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thực hiện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được triển khai và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theo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nhờ</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sự hỗ trợ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nhiệt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hướng dẫn,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đã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những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quả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0170" indent="13843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Chúng em đã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cho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web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học.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chúng em đã thành công trong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thành những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bản và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của hệ thống,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vững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chắc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hiệu quả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và các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Đại học Công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12B5304-EAB2-5337-14C4-0804CC32CF95}"/>
              </a:ext>
            </a:extLst>
          </p:cNvPr>
          <p:cNvSpPr txBox="1"/>
          <p:nvPr/>
        </p:nvSpPr>
        <p:spPr>
          <a:xfrm>
            <a:off x="1268730" y="860124"/>
            <a:ext cx="1737360" cy="553998"/>
          </a:xfrm>
          <a:prstGeom prst="rect">
            <a:avLst/>
          </a:prstGeom>
          <a:noFill/>
        </p:spPr>
        <p:txBody>
          <a:bodyPr wrap="square">
            <a:spAutoFit/>
          </a:bodyPr>
          <a:lstStyle/>
          <a:p>
            <a:r>
              <a:rPr lang="en-US" sz="3000" b="1" dirty="0" err="1">
                <a:solidFill>
                  <a:schemeClr val="accent1"/>
                </a:solidFill>
                <a:latin typeface="Times New Roman" panose="02020603050405020304" pitchFamily="18" charset="0"/>
                <a:cs typeface="Times New Roman" panose="02020603050405020304" pitchFamily="18" charset="0"/>
              </a:rPr>
              <a:t>Kết</a:t>
            </a:r>
            <a:r>
              <a:rPr lang="en-US" sz="3000" b="1" dirty="0">
                <a:solidFill>
                  <a:schemeClr val="accent1"/>
                </a:solidFill>
                <a:latin typeface="Times New Roman" panose="02020603050405020304" pitchFamily="18" charset="0"/>
                <a:cs typeface="Times New Roman" panose="02020603050405020304" pitchFamily="18" charset="0"/>
              </a:rPr>
              <a:t> quả </a:t>
            </a:r>
            <a:endParaRPr lang="en-US" sz="3000" b="1" dirty="0">
              <a:solidFill>
                <a:schemeClr val="accent1"/>
              </a:solidFill>
            </a:endParaRPr>
          </a:p>
        </p:txBody>
      </p:sp>
    </p:spTree>
    <p:extLst>
      <p:ext uri="{BB962C8B-B14F-4D97-AF65-F5344CB8AC3E}">
        <p14:creationId xmlns:p14="http://schemas.microsoft.com/office/powerpoint/2010/main" val="38277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35226" y="1009502"/>
            <a:ext cx="3590509" cy="62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 Placeholder 1">
            <a:extLst>
              <a:ext uri="{FF2B5EF4-FFF2-40B4-BE49-F238E27FC236}">
                <a16:creationId xmlns:a16="http://schemas.microsoft.com/office/drawing/2014/main" id="{FF5BCE5C-5701-F9D5-9EAE-0BDC2C9B3222}"/>
              </a:ext>
            </a:extLst>
          </p:cNvPr>
          <p:cNvSpPr>
            <a:spLocks noGrp="1" noChangeArrowheads="1"/>
          </p:cNvSpPr>
          <p:nvPr>
            <p:ph type="body" idx="1"/>
          </p:nvPr>
        </p:nvSpPr>
        <p:spPr bwMode="auto">
          <a:xfrm>
            <a:off x="135226" y="1719560"/>
            <a:ext cx="67799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Giao diện chưa được thân thiện với người dùng</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Một số chức năng vẫn còn đang trong quá trình hoàn thiện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Chưa </a:t>
            </a:r>
            <a:r>
              <a:rPr kumimoji="0" lang="vi-VN"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deploy</a:t>
            </a:r>
            <a:r>
              <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lên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host</a:t>
            </a:r>
            <a:endParaRPr kumimoji="0" lang="vi-VN"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11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0DEB-FB4C-B54C-1C10-6EDA53E599EF}"/>
              </a:ext>
            </a:extLst>
          </p:cNvPr>
          <p:cNvSpPr>
            <a:spLocks noGrp="1"/>
          </p:cNvSpPr>
          <p:nvPr>
            <p:ph type="title"/>
          </p:nvPr>
        </p:nvSpPr>
        <p:spPr>
          <a:xfrm>
            <a:off x="137160" y="987800"/>
            <a:ext cx="5760300" cy="680700"/>
          </a:xfrm>
        </p:spPr>
        <p:txBody>
          <a:bodyPr/>
          <a:lstStyle/>
          <a:p>
            <a:r>
              <a:rPr lang="vi-VN" dirty="0">
                <a:latin typeface="Times New Roman" panose="02020603050405020304" pitchFamily="18" charset="0"/>
                <a:cs typeface="Times New Roman" panose="02020603050405020304" pitchFamily="18" charset="0"/>
              </a:rPr>
              <a:t>Hướng phát triển trong tương lai</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D6DC5C-D8E2-BF13-6CE1-4D21B3E703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Google Shape;590;p47">
            <a:extLst>
              <a:ext uri="{FF2B5EF4-FFF2-40B4-BE49-F238E27FC236}">
                <a16:creationId xmlns:a16="http://schemas.microsoft.com/office/drawing/2014/main" id="{1FF8B878-A580-708E-D3B6-D22696DE986D}"/>
              </a:ext>
            </a:extLst>
          </p:cNvPr>
          <p:cNvSpPr txBox="1">
            <a:spLocks/>
          </p:cNvSpPr>
          <p:nvPr/>
        </p:nvSpPr>
        <p:spPr>
          <a:xfrm>
            <a:off x="0" y="1668500"/>
            <a:ext cx="7452360" cy="25834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bhaya Libre"/>
              <a:buNone/>
              <a:defRPr sz="3000" b="1" i="0" u="none" strike="noStrike" cap="none">
                <a:solidFill>
                  <a:schemeClr val="dk1"/>
                </a:solidFill>
                <a:latin typeface="Abhaya Libre"/>
                <a:ea typeface="Abhaya Libre"/>
                <a:cs typeface="Abhaya Libre"/>
                <a:sym typeface="Abhaya Libre"/>
              </a:defRPr>
            </a:lvl1pPr>
            <a:lvl2pPr marR="0" lvl="1"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2pPr>
            <a:lvl3pPr marR="0" lvl="2"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3pPr>
            <a:lvl4pPr marR="0" lvl="3"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4pPr>
            <a:lvl5pPr marR="0" lvl="4"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5pPr>
            <a:lvl6pPr marR="0" lvl="5"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6pPr>
            <a:lvl7pPr marR="0" lvl="6"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7pPr>
            <a:lvl8pPr marR="0" lvl="7"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8pPr>
            <a:lvl9pPr marR="0" lvl="8" algn="l" rtl="0">
              <a:lnSpc>
                <a:spcPct val="100000"/>
              </a:lnSpc>
              <a:spcBef>
                <a:spcPts val="0"/>
              </a:spcBef>
              <a:spcAft>
                <a:spcPts val="0"/>
              </a:spcAft>
              <a:buClr>
                <a:schemeClr val="dk1"/>
              </a:buClr>
              <a:buSzPts val="2800"/>
              <a:buFont typeface="Abhaya Libre"/>
              <a:buNone/>
              <a:defRPr sz="2800" b="0" i="0" u="none" strike="noStrike" cap="none">
                <a:solidFill>
                  <a:schemeClr val="dk1"/>
                </a:solidFill>
                <a:latin typeface="Abhaya Libre"/>
                <a:ea typeface="Abhaya Libre"/>
                <a:cs typeface="Abhaya Libre"/>
                <a:sym typeface="Abhaya Libre"/>
              </a:defRPr>
            </a:lvl9pPr>
          </a:lstStyle>
          <a:p>
            <a:pPr marL="990575" lvl="1" indent="-380990" algn="just">
              <a:lnSpc>
                <a:spcPct val="135000"/>
              </a:lnSpc>
              <a:spcAft>
                <a:spcPts val="800"/>
              </a:spcAft>
              <a:buClr>
                <a:prstClr val="black"/>
              </a:buClr>
              <a:buFont typeface="Arial" panose="020B0604020202020204" pitchFamily="34" charset="0"/>
              <a:buChar char="•"/>
            </a:pPr>
            <a:r>
              <a:rPr lang="en-US" sz="1800" kern="1200" dirty="0">
                <a:solidFill>
                  <a:prstClr val="black"/>
                </a:solidFill>
                <a:latin typeface="Times New Roman" panose="02020603050405020304" pitchFamily="18" charset="0"/>
                <a:ea typeface="Times New Roman" panose="02020603050405020304" pitchFamily="18" charset="0"/>
              </a:rPr>
              <a:t>Hoàn </a:t>
            </a:r>
            <a:r>
              <a:rPr lang="en-US" sz="1800" kern="1200" dirty="0" err="1">
                <a:solidFill>
                  <a:prstClr val="black"/>
                </a:solidFill>
                <a:latin typeface="Times New Roman" panose="02020603050405020304" pitchFamily="18" charset="0"/>
                <a:ea typeface="Times New Roman" panose="02020603050405020304" pitchFamily="18" charset="0"/>
              </a:rPr>
              <a:t>thiện</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những</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chức</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năng</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chưa</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đạt</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được</a:t>
            </a:r>
            <a:endParaRPr lang="vi-VN" sz="1800" kern="1200" dirty="0">
              <a:solidFill>
                <a:prstClr val="black"/>
              </a:solidFill>
              <a:latin typeface="Times New Roman" panose="02020603050405020304" pitchFamily="18" charset="0"/>
              <a:ea typeface="Times New Roman" panose="02020603050405020304" pitchFamily="18" charset="0"/>
            </a:endParaRPr>
          </a:p>
          <a:p>
            <a:pPr marL="990575" lvl="1" indent="-380990" algn="just">
              <a:lnSpc>
                <a:spcPct val="135000"/>
              </a:lnSpc>
              <a:spcAft>
                <a:spcPts val="800"/>
              </a:spcAft>
              <a:buClr>
                <a:prstClr val="black"/>
              </a:buClr>
              <a:buFont typeface="Arial" panose="020B0604020202020204" pitchFamily="34" charset="0"/>
              <a:buChar char="•"/>
            </a:pPr>
            <a:r>
              <a:rPr lang="vi-VN" sz="1800" kern="1200" dirty="0">
                <a:solidFill>
                  <a:prstClr val="black"/>
                </a:solidFill>
                <a:latin typeface="Times New Roman" panose="02020603050405020304" pitchFamily="18" charset="0"/>
                <a:ea typeface="Times New Roman" panose="02020603050405020304" pitchFamily="18" charset="0"/>
              </a:rPr>
              <a:t>Có cả </a:t>
            </a:r>
            <a:r>
              <a:rPr lang="vi-VN" sz="1800" kern="1200" dirty="0" err="1">
                <a:solidFill>
                  <a:prstClr val="black"/>
                </a:solidFill>
                <a:latin typeface="Times New Roman" panose="02020603050405020304" pitchFamily="18" charset="0"/>
                <a:ea typeface="Times New Roman" panose="02020603050405020304" pitchFamily="18" charset="0"/>
              </a:rPr>
              <a:t>app</a:t>
            </a:r>
            <a:r>
              <a:rPr lang="vi-VN" sz="1800" kern="1200" dirty="0">
                <a:solidFill>
                  <a:prstClr val="black"/>
                </a:solidFill>
                <a:latin typeface="Times New Roman" panose="02020603050405020304" pitchFamily="18" charset="0"/>
                <a:ea typeface="Times New Roman" panose="02020603050405020304" pitchFamily="18" charset="0"/>
              </a:rPr>
              <a:t> </a:t>
            </a:r>
            <a:r>
              <a:rPr lang="vi-VN" sz="1800" kern="1200" dirty="0" err="1">
                <a:solidFill>
                  <a:prstClr val="black"/>
                </a:solidFill>
                <a:latin typeface="Times New Roman" panose="02020603050405020304" pitchFamily="18" charset="0"/>
                <a:ea typeface="Times New Roman" panose="02020603050405020304" pitchFamily="18" charset="0"/>
              </a:rPr>
              <a:t>mobile</a:t>
            </a:r>
            <a:r>
              <a:rPr lang="vi-VN" sz="1800" kern="1200" dirty="0">
                <a:solidFill>
                  <a:prstClr val="black"/>
                </a:solidFill>
                <a:latin typeface="Times New Roman" panose="02020603050405020304" pitchFamily="18" charset="0"/>
                <a:ea typeface="Times New Roman" panose="02020603050405020304" pitchFamily="18" charset="0"/>
              </a:rPr>
              <a:t> dành cho </a:t>
            </a:r>
            <a:r>
              <a:rPr lang="en-US" sz="1800" kern="1200" dirty="0" err="1">
                <a:solidFill>
                  <a:prstClr val="black"/>
                </a:solidFill>
                <a:latin typeface="Times New Roman" panose="02020603050405020304" pitchFamily="18" charset="0"/>
                <a:ea typeface="Times New Roman" panose="02020603050405020304" pitchFamily="18" charset="0"/>
              </a:rPr>
              <a:t>người</a:t>
            </a:r>
            <a:r>
              <a:rPr lang="en-US" sz="1800" kern="1200" dirty="0">
                <a:solidFill>
                  <a:prstClr val="black"/>
                </a:solidFill>
                <a:latin typeface="Times New Roman" panose="02020603050405020304" pitchFamily="18" charset="0"/>
                <a:ea typeface="Times New Roman" panose="02020603050405020304" pitchFamily="18" charset="0"/>
              </a:rPr>
              <a:t> </a:t>
            </a:r>
            <a:r>
              <a:rPr lang="en-US" sz="1800" kern="1200" dirty="0" err="1">
                <a:solidFill>
                  <a:prstClr val="black"/>
                </a:solidFill>
                <a:latin typeface="Times New Roman" panose="02020603050405020304" pitchFamily="18" charset="0"/>
                <a:ea typeface="Times New Roman" panose="02020603050405020304" pitchFamily="18" charset="0"/>
              </a:rPr>
              <a:t>dùng</a:t>
            </a:r>
            <a:r>
              <a:rPr lang="en-US" sz="1800" kern="1200" dirty="0">
                <a:solidFill>
                  <a:prstClr val="black"/>
                </a:solidFill>
                <a:latin typeface="Times New Roman" panose="02020603050405020304" pitchFamily="18" charset="0"/>
                <a:ea typeface="Times New Roman" panose="02020603050405020304" pitchFamily="18" charset="0"/>
              </a:rPr>
              <a:t> </a:t>
            </a:r>
            <a:endParaRPr lang="vi-VN" sz="1800" kern="1200" dirty="0">
              <a:solidFill>
                <a:prstClr val="black"/>
              </a:solidFill>
              <a:latin typeface="Times New Roman" panose="02020603050405020304" pitchFamily="18" charset="0"/>
              <a:ea typeface="Times New Roman" panose="02020603050405020304" pitchFamily="18" charset="0"/>
            </a:endParaRPr>
          </a:p>
          <a:p>
            <a:pPr marL="990575" lvl="1" indent="-380990" algn="just">
              <a:lnSpc>
                <a:spcPct val="135000"/>
              </a:lnSpc>
              <a:spcAft>
                <a:spcPts val="800"/>
              </a:spcAft>
              <a:buClr>
                <a:prstClr val="black"/>
              </a:buClr>
              <a:buFont typeface="Arial" panose="020B0604020202020204" pitchFamily="34" charset="0"/>
              <a:buChar char="•"/>
            </a:pPr>
            <a:r>
              <a:rPr lang="vi-VN" sz="1800" kern="1200" dirty="0">
                <a:solidFill>
                  <a:prstClr val="black"/>
                </a:solidFill>
                <a:latin typeface="Times New Roman" panose="02020603050405020304" pitchFamily="18" charset="0"/>
                <a:ea typeface="Times New Roman" panose="02020603050405020304" pitchFamily="18" charset="0"/>
              </a:rPr>
              <a:t>Trong tương lai sẽ cố phát triển thêm các tính năng còn thiếu sót để hoàn thiện nghiệp vụ của hệ thống</a:t>
            </a:r>
            <a:endParaRPr lang="en-US" sz="1800" kern="1200" dirty="0">
              <a:solidFill>
                <a:prstClr val="black"/>
              </a:solidFill>
              <a:latin typeface="Times New Roman" panose="02020603050405020304" pitchFamily="18" charset="0"/>
              <a:ea typeface="Times New Roman" panose="02020603050405020304" pitchFamily="18" charset="0"/>
            </a:endParaRPr>
          </a:p>
          <a:p>
            <a:pPr marL="990575" lvl="1" indent="-380990" algn="just">
              <a:lnSpc>
                <a:spcPct val="135000"/>
              </a:lnSpc>
              <a:spcAft>
                <a:spcPts val="800"/>
              </a:spcAft>
              <a:buClr>
                <a:prstClr val="black"/>
              </a:buClr>
              <a:buFont typeface="Arial" panose="020B0604020202020204" pitchFamily="34" charset="0"/>
              <a:buChar char="•"/>
            </a:pPr>
            <a:r>
              <a:rPr lang="vi-VN" sz="1800" kern="1200" dirty="0">
                <a:solidFill>
                  <a:prstClr val="black"/>
                </a:solidFill>
                <a:latin typeface="Times New Roman" panose="02020603050405020304" pitchFamily="18" charset="0"/>
                <a:ea typeface="Times New Roman" panose="02020603050405020304" pitchFamily="18" charset="0"/>
              </a:rPr>
              <a:t>Chỉnh sửa lại giao diện cho phù hợp thân thiện hơn với người dùng và làm tài liệu hướng dẫn sử dụng cho người dùn</a:t>
            </a:r>
            <a:r>
              <a:rPr lang="en-US" sz="1800" kern="1200" dirty="0">
                <a:solidFill>
                  <a:prstClr val="black"/>
                </a:solidFill>
                <a:latin typeface="Times New Roman" panose="02020603050405020304" pitchFamily="18" charset="0"/>
                <a:ea typeface="Times New Roman" panose="02020603050405020304" pitchFamily="18" charset="0"/>
              </a:rPr>
              <a:t>g</a:t>
            </a:r>
          </a:p>
        </p:txBody>
      </p:sp>
    </p:spTree>
    <p:extLst>
      <p:ext uri="{BB962C8B-B14F-4D97-AF65-F5344CB8AC3E}">
        <p14:creationId xmlns:p14="http://schemas.microsoft.com/office/powerpoint/2010/main" val="295442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ctrTitle" idx="4294967295"/>
          </p:nvPr>
        </p:nvSpPr>
        <p:spPr>
          <a:xfrm>
            <a:off x="274320" y="1657350"/>
            <a:ext cx="4924200" cy="28012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err="1">
                <a:solidFill>
                  <a:srgbClr val="FF9900"/>
                </a:solidFill>
              </a:rPr>
              <a:t>Cảm</a:t>
            </a:r>
            <a:r>
              <a:rPr lang="en-US" sz="4400" dirty="0">
                <a:solidFill>
                  <a:srgbClr val="FF9900"/>
                </a:solidFill>
              </a:rPr>
              <a:t> </a:t>
            </a:r>
            <a:r>
              <a:rPr lang="en-US" sz="4400" dirty="0" err="1">
                <a:solidFill>
                  <a:srgbClr val="FF9900"/>
                </a:solidFill>
              </a:rPr>
              <a:t>ơn</a:t>
            </a:r>
            <a:r>
              <a:rPr lang="en-US" sz="4400" dirty="0">
                <a:solidFill>
                  <a:srgbClr val="FF9900"/>
                </a:solidFill>
              </a:rPr>
              <a:t> </a:t>
            </a:r>
            <a:r>
              <a:rPr lang="en-US" sz="4400" dirty="0" err="1">
                <a:solidFill>
                  <a:srgbClr val="FF9900"/>
                </a:solidFill>
              </a:rPr>
              <a:t>các</a:t>
            </a:r>
            <a:r>
              <a:rPr lang="en-US" sz="4400" dirty="0">
                <a:solidFill>
                  <a:srgbClr val="FF9900"/>
                </a:solidFill>
              </a:rPr>
              <a:t> </a:t>
            </a:r>
            <a:r>
              <a:rPr lang="en-US" sz="4400" dirty="0" err="1">
                <a:solidFill>
                  <a:srgbClr val="FF9900"/>
                </a:solidFill>
              </a:rPr>
              <a:t>thầy</a:t>
            </a:r>
            <a:r>
              <a:rPr lang="en-US" sz="4400" dirty="0">
                <a:solidFill>
                  <a:srgbClr val="FF9900"/>
                </a:solidFill>
              </a:rPr>
              <a:t> </a:t>
            </a:r>
            <a:r>
              <a:rPr lang="en-US" sz="4400" dirty="0" err="1">
                <a:solidFill>
                  <a:srgbClr val="FF9900"/>
                </a:solidFill>
              </a:rPr>
              <a:t>cô</a:t>
            </a:r>
            <a:r>
              <a:rPr lang="en-US" sz="4400" dirty="0">
                <a:solidFill>
                  <a:srgbClr val="FF9900"/>
                </a:solidFill>
              </a:rPr>
              <a:t> </a:t>
            </a:r>
            <a:r>
              <a:rPr lang="en-US" sz="4400" dirty="0" err="1">
                <a:solidFill>
                  <a:srgbClr val="FF9900"/>
                </a:solidFill>
              </a:rPr>
              <a:t>đã</a:t>
            </a:r>
            <a:r>
              <a:rPr lang="en-US" sz="4400" dirty="0">
                <a:solidFill>
                  <a:srgbClr val="FF9900"/>
                </a:solidFill>
              </a:rPr>
              <a:t> </a:t>
            </a:r>
            <a:r>
              <a:rPr lang="en-US" sz="4400" dirty="0" err="1">
                <a:solidFill>
                  <a:srgbClr val="FF9900"/>
                </a:solidFill>
              </a:rPr>
              <a:t>lắng</a:t>
            </a:r>
            <a:r>
              <a:rPr lang="en-US" sz="4400" dirty="0">
                <a:solidFill>
                  <a:srgbClr val="FF9900"/>
                </a:solidFill>
              </a:rPr>
              <a:t> </a:t>
            </a:r>
            <a:r>
              <a:rPr lang="en-US" sz="4400" dirty="0" err="1">
                <a:solidFill>
                  <a:srgbClr val="FF9900"/>
                </a:solidFill>
              </a:rPr>
              <a:t>nghe</a:t>
            </a:r>
            <a:r>
              <a:rPr lang="en-US" sz="4400" dirty="0">
                <a:solidFill>
                  <a:srgbClr val="FF9900"/>
                </a:solidFill>
              </a:rPr>
              <a:t> </a:t>
            </a:r>
            <a:r>
              <a:rPr lang="en-US" sz="4400" dirty="0" err="1">
                <a:solidFill>
                  <a:srgbClr val="FF9900"/>
                </a:solidFill>
              </a:rPr>
              <a:t>bài</a:t>
            </a:r>
            <a:r>
              <a:rPr lang="en-US" sz="4400" dirty="0">
                <a:solidFill>
                  <a:srgbClr val="FF9900"/>
                </a:solidFill>
              </a:rPr>
              <a:t> </a:t>
            </a:r>
            <a:r>
              <a:rPr lang="en-US" sz="4400" dirty="0" err="1">
                <a:solidFill>
                  <a:srgbClr val="FF9900"/>
                </a:solidFill>
              </a:rPr>
              <a:t>thuyết</a:t>
            </a:r>
            <a:r>
              <a:rPr lang="en-US" sz="4400" dirty="0">
                <a:solidFill>
                  <a:srgbClr val="FF9900"/>
                </a:solidFill>
              </a:rPr>
              <a:t> </a:t>
            </a:r>
            <a:r>
              <a:rPr lang="en-US" sz="4400" dirty="0" err="1">
                <a:solidFill>
                  <a:srgbClr val="FF9900"/>
                </a:solidFill>
              </a:rPr>
              <a:t>trình</a:t>
            </a:r>
            <a:r>
              <a:rPr lang="en-US" sz="4400" dirty="0">
                <a:solidFill>
                  <a:srgbClr val="FF9900"/>
                </a:solidFill>
              </a:rPr>
              <a:t> </a:t>
            </a:r>
            <a:r>
              <a:rPr lang="en-US" sz="4400" dirty="0" err="1">
                <a:solidFill>
                  <a:srgbClr val="FF9900"/>
                </a:solidFill>
              </a:rPr>
              <a:t>của</a:t>
            </a:r>
            <a:r>
              <a:rPr lang="en-US" sz="4400" dirty="0">
                <a:solidFill>
                  <a:srgbClr val="FF9900"/>
                </a:solidFill>
              </a:rPr>
              <a:t> </a:t>
            </a:r>
            <a:r>
              <a:rPr lang="en-US" sz="4400" dirty="0" err="1">
                <a:solidFill>
                  <a:srgbClr val="FF9900"/>
                </a:solidFill>
              </a:rPr>
              <a:t>bọn</a:t>
            </a:r>
            <a:r>
              <a:rPr lang="en-US" sz="4400" dirty="0">
                <a:solidFill>
                  <a:srgbClr val="FF9900"/>
                </a:solidFill>
              </a:rPr>
              <a:t> </a:t>
            </a:r>
            <a:r>
              <a:rPr lang="en-US" sz="4400" dirty="0" err="1">
                <a:solidFill>
                  <a:srgbClr val="FF9900"/>
                </a:solidFill>
              </a:rPr>
              <a:t>em</a:t>
            </a:r>
            <a:endParaRPr sz="4400" dirty="0">
              <a:solidFill>
                <a:srgbClr val="FF9900"/>
              </a:solidFill>
            </a:endParaRPr>
          </a:p>
        </p:txBody>
      </p:sp>
      <p:sp>
        <p:nvSpPr>
          <p:cNvPr id="370" name="Google Shape;370;p3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47700" y="2228850"/>
            <a:ext cx="5819775"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1.</a:t>
            </a:r>
            <a:endParaRPr sz="7200" b="0" dirty="0">
              <a:solidFill>
                <a:srgbClr val="3796BF"/>
              </a:solidFill>
            </a:endParaRPr>
          </a:p>
          <a:p>
            <a:pPr marL="0" lvl="0" indent="0" algn="l" rtl="0">
              <a:spcBef>
                <a:spcPts val="0"/>
              </a:spcBef>
              <a:spcAft>
                <a:spcPts val="0"/>
              </a:spcAft>
              <a:buNone/>
            </a:pPr>
            <a:r>
              <a:rPr lang="vi-VN" sz="9600" dirty="0"/>
              <a:t>Giới </a:t>
            </a:r>
            <a:r>
              <a:rPr lang="vi-VN" sz="9600" dirty="0" err="1"/>
              <a:t>thiệ</a:t>
            </a:r>
            <a:r>
              <a:rPr lang="en-US" sz="9600" dirty="0"/>
              <a:t>U</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324266" y="196801"/>
            <a:ext cx="229510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b="1" i="0" dirty="0">
                <a:solidFill>
                  <a:srgbClr val="0F0F0F"/>
                </a:solidFill>
                <a:effectLst/>
                <a:latin typeface="Times New Roman" panose="02020603050405020304" pitchFamily="18" charset="0"/>
                <a:cs typeface="Times New Roman" panose="02020603050405020304" pitchFamily="18" charset="0"/>
              </a:rPr>
            </a:br>
            <a:r>
              <a:rPr lang="en-US" b="1" i="0" dirty="0" err="1">
                <a:solidFill>
                  <a:srgbClr val="0F0F0F"/>
                </a:solidFill>
                <a:effectLst/>
                <a:latin typeface="Times New Roman" panose="02020603050405020304" pitchFamily="18" charset="0"/>
                <a:cs typeface="Times New Roman" panose="02020603050405020304" pitchFamily="18" charset="0"/>
              </a:rPr>
              <a:t>Mô</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tả</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đề</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tài</a:t>
            </a:r>
            <a:r>
              <a:rPr lang="en-US" b="1" i="0" dirty="0">
                <a:solidFill>
                  <a:srgbClr val="0F0F0F"/>
                </a:solidFill>
                <a:effectLst/>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3" name="Google Shape;203;p17"/>
          <p:cNvSpPr txBox="1">
            <a:spLocks noGrp="1"/>
          </p:cNvSpPr>
          <p:nvPr>
            <p:ph type="body" idx="1"/>
          </p:nvPr>
        </p:nvSpPr>
        <p:spPr>
          <a:xfrm>
            <a:off x="219283" y="940425"/>
            <a:ext cx="8705434" cy="1945650"/>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r>
              <a:rPr lang="vi-VN" b="0" i="0" dirty="0">
                <a:solidFill>
                  <a:srgbClr val="0F0F0F"/>
                </a:solidFill>
                <a:effectLst/>
                <a:latin typeface="Times New Roman" panose="02020603050405020304" pitchFamily="18" charset="0"/>
                <a:cs typeface="Times New Roman" panose="02020603050405020304" pitchFamily="18" charset="0"/>
              </a:rPr>
              <a:t>Đề tài "Quản lý Thiết bị và Phần mềm cho Phòng máy ĐHCN" tập trung vào xây dựng một hệ thống quản lý cho các phòng máy trong trường Đại học Công nghệ. Hệ thống này đặt trọng tâm vào quản lý thiết bị và phần mềm sử dụng trong các phòng máy, giúp nâng cao hiệu suất, theo dõi trạng thái và bảo dưỡng thiết bị, cũng như quản lý các ứng dụng phần mềm.</a:t>
            </a:r>
            <a:endParaRPr dirty="0">
              <a:latin typeface="Times New Roman" panose="02020603050405020304" pitchFamily="18" charset="0"/>
              <a:cs typeface="Times New Roman" panose="02020603050405020304" pitchFamily="18" charset="0"/>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38516" y="164475"/>
            <a:ext cx="303805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err="1">
                <a:solidFill>
                  <a:srgbClr val="0F0F0F"/>
                </a:solidFill>
                <a:effectLst/>
                <a:latin typeface="Times New Roman" panose="02020603050405020304" pitchFamily="18" charset="0"/>
                <a:cs typeface="Times New Roman" panose="02020603050405020304" pitchFamily="18" charset="0"/>
              </a:rPr>
              <a:t>Mục</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tiêu</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đề</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err="1">
                <a:solidFill>
                  <a:srgbClr val="0F0F0F"/>
                </a:solidFill>
                <a:effectLst/>
                <a:latin typeface="Times New Roman" panose="02020603050405020304" pitchFamily="18" charset="0"/>
                <a:cs typeface="Times New Roman" panose="02020603050405020304" pitchFamily="18" charset="0"/>
              </a:rPr>
              <a:t>tài</a:t>
            </a:r>
            <a:r>
              <a:rPr lang="en-US" b="1" i="0" dirty="0">
                <a:solidFill>
                  <a:srgbClr val="0F0F0F"/>
                </a:solidFill>
                <a:effectLst/>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 Placeholder 1">
            <a:extLst>
              <a:ext uri="{FF2B5EF4-FFF2-40B4-BE49-F238E27FC236}">
                <a16:creationId xmlns:a16="http://schemas.microsoft.com/office/drawing/2014/main" id="{FF5BCE5C-5701-F9D5-9EAE-0BDC2C9B3222}"/>
              </a:ext>
            </a:extLst>
          </p:cNvPr>
          <p:cNvSpPr>
            <a:spLocks noGrp="1" noChangeArrowheads="1"/>
          </p:cNvSpPr>
          <p:nvPr>
            <p:ph type="body" idx="1"/>
          </p:nvPr>
        </p:nvSpPr>
        <p:spPr bwMode="auto">
          <a:xfrm>
            <a:off x="87600" y="1102195"/>
            <a:ext cx="8608725" cy="205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Mục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tiêu</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của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đề</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xây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dựng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hiệu</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đồng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bộ</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dễ</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việc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phòng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máy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ở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mức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độ</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hoạt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giúp</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nhân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viên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thông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tin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về</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mềm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một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chính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xác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theo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dõi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lịch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thực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hành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hỗ</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trợ</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giáo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viên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quá</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chuẩn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buổi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học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Bằng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cách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này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đề</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hứa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hẹn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cải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thiện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nâng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trải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phòng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máy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tối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ưu</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hóa</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nguyên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trường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695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552450" y="1609725"/>
            <a:ext cx="7219950"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2.</a:t>
            </a:r>
            <a:endParaRPr sz="7200" b="0" dirty="0">
              <a:solidFill>
                <a:srgbClr val="3796BF"/>
              </a:solidFill>
            </a:endParaRPr>
          </a:p>
          <a:p>
            <a:pPr marL="0" lvl="0" indent="0" algn="l" rtl="0">
              <a:spcBef>
                <a:spcPts val="0"/>
              </a:spcBef>
              <a:spcAft>
                <a:spcPts val="0"/>
              </a:spcAft>
              <a:buNone/>
            </a:pPr>
            <a:r>
              <a:rPr lang="vi-VN" sz="7200" dirty="0"/>
              <a:t>Cơ sở lý thuyết</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34707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414429" cy="6743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8" name="Picture 7">
            <a:extLst>
              <a:ext uri="{FF2B5EF4-FFF2-40B4-BE49-F238E27FC236}">
                <a16:creationId xmlns:a16="http://schemas.microsoft.com/office/drawing/2014/main" id="{65422462-411C-1C8D-C858-FF5AC2E8EFA9}"/>
              </a:ext>
            </a:extLst>
          </p:cNvPr>
          <p:cNvPicPr>
            <a:picLocks noChangeAspect="1" noChangeArrowheads="1"/>
          </p:cNvPicPr>
          <p:nvPr/>
        </p:nvPicPr>
        <p:blipFill>
          <a:blip r:embed="rId3" cstate="print"/>
          <a:srcRect/>
          <a:stretch>
            <a:fillRect/>
          </a:stretch>
        </p:blipFill>
        <p:spPr bwMode="auto">
          <a:xfrm>
            <a:off x="442319" y="2914650"/>
            <a:ext cx="2601634" cy="1721443"/>
          </a:xfrm>
          <a:prstGeom prst="rect">
            <a:avLst/>
          </a:prstGeom>
          <a:noFill/>
          <a:ln w="9525">
            <a:noFill/>
            <a:miter lim="800000"/>
            <a:headEnd/>
            <a:tailEnd/>
          </a:ln>
        </p:spPr>
      </p:pic>
      <p:pic>
        <p:nvPicPr>
          <p:cNvPr id="2050" name="Picture 2">
            <a:extLst>
              <a:ext uri="{FF2B5EF4-FFF2-40B4-BE49-F238E27FC236}">
                <a16:creationId xmlns:a16="http://schemas.microsoft.com/office/drawing/2014/main" id="{9C1D8031-13A2-63C2-4A3C-27698A33D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19" y="1136255"/>
            <a:ext cx="3268980" cy="17783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sql là gì? Tổng hợp thông tin chi tiết nhất về Mysql">
            <a:extLst>
              <a:ext uri="{FF2B5EF4-FFF2-40B4-BE49-F238E27FC236}">
                <a16:creationId xmlns:a16="http://schemas.microsoft.com/office/drawing/2014/main" id="{AF247BCF-9EFA-702E-F2B4-43DE7A8926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814" y="551916"/>
            <a:ext cx="2453119" cy="18481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D2180CA-A753-51C3-F397-184BC4AD5D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299" y="2743467"/>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71450" y="2771775"/>
            <a:ext cx="6772275" cy="1600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3.</a:t>
            </a:r>
            <a:endParaRPr sz="7200" b="0" dirty="0">
              <a:solidFill>
                <a:srgbClr val="3796BF"/>
              </a:solidFill>
            </a:endParaRPr>
          </a:p>
          <a:p>
            <a:pPr marL="0" lvl="0" indent="0" algn="l" rtl="0">
              <a:spcBef>
                <a:spcPts val="0"/>
              </a:spcBef>
              <a:spcAft>
                <a:spcPts val="0"/>
              </a:spcAft>
              <a:buNone/>
            </a:pPr>
            <a:r>
              <a:rPr lang="en-US" sz="7200" dirty="0" err="1"/>
              <a:t>Phân</a:t>
            </a:r>
            <a:r>
              <a:rPr lang="en-US" sz="7200" dirty="0"/>
              <a:t> </a:t>
            </a:r>
            <a:r>
              <a:rPr lang="en-US" sz="7200" dirty="0" err="1"/>
              <a:t>tích</a:t>
            </a:r>
            <a:r>
              <a:rPr lang="en-US" sz="7200" dirty="0"/>
              <a:t> </a:t>
            </a:r>
            <a:r>
              <a:rPr lang="en-US" sz="7200" dirty="0" err="1"/>
              <a:t>chương</a:t>
            </a:r>
            <a:r>
              <a:rPr lang="en-US" sz="7200" dirty="0"/>
              <a:t> </a:t>
            </a:r>
            <a:r>
              <a:rPr lang="en-US" sz="7200" dirty="0" err="1"/>
              <a:t>trình</a:t>
            </a:r>
            <a:endParaRPr sz="72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37101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414429" cy="6743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5" name="TextBox 4">
            <a:extLst>
              <a:ext uri="{FF2B5EF4-FFF2-40B4-BE49-F238E27FC236}">
                <a16:creationId xmlns:a16="http://schemas.microsoft.com/office/drawing/2014/main" id="{AFC8C4C7-09DB-2374-C49F-ED68122E95EE}"/>
              </a:ext>
            </a:extLst>
          </p:cNvPr>
          <p:cNvSpPr txBox="1"/>
          <p:nvPr/>
        </p:nvSpPr>
        <p:spPr>
          <a:xfrm>
            <a:off x="205740" y="1132850"/>
            <a:ext cx="3108960" cy="523220"/>
          </a:xfrm>
          <a:prstGeom prst="rect">
            <a:avLst/>
          </a:prstGeom>
          <a:noFill/>
        </p:spPr>
        <p:txBody>
          <a:bodyPr wrap="square">
            <a:spAutoFit/>
          </a:bodyPr>
          <a:lstStyle/>
          <a:p>
            <a:r>
              <a:rPr lang="en-US" sz="2800" b="1" i="0" dirty="0" err="1">
                <a:solidFill>
                  <a:srgbClr val="0F0F0F"/>
                </a:solidFill>
                <a:effectLst/>
                <a:latin typeface="Times New Roman" panose="02020603050405020304" pitchFamily="18" charset="0"/>
                <a:cs typeface="Times New Roman" panose="02020603050405020304" pitchFamily="18" charset="0"/>
              </a:rPr>
              <a:t>Sơ</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err="1">
                <a:solidFill>
                  <a:srgbClr val="0F0F0F"/>
                </a:solidFill>
                <a:effectLst/>
                <a:latin typeface="Times New Roman" panose="02020603050405020304" pitchFamily="18" charset="0"/>
                <a:cs typeface="Times New Roman" panose="02020603050405020304" pitchFamily="18" charset="0"/>
              </a:rPr>
              <a:t>đồ</a:t>
            </a:r>
            <a:r>
              <a:rPr lang="en-US" sz="2800" b="1" i="0" dirty="0">
                <a:solidFill>
                  <a:srgbClr val="0F0F0F"/>
                </a:solidFill>
                <a:effectLst/>
                <a:latin typeface="Times New Roman" panose="02020603050405020304" pitchFamily="18" charset="0"/>
                <a:cs typeface="Times New Roman" panose="02020603050405020304" pitchFamily="18" charset="0"/>
              </a:rPr>
              <a:t> use case:</a:t>
            </a:r>
          </a:p>
        </p:txBody>
      </p:sp>
      <p:pic>
        <p:nvPicPr>
          <p:cNvPr id="4" name="Picture 3" descr="A blue rectangular object with lines and dots&#10;&#10;Description automatically generated">
            <a:extLst>
              <a:ext uri="{FF2B5EF4-FFF2-40B4-BE49-F238E27FC236}">
                <a16:creationId xmlns:a16="http://schemas.microsoft.com/office/drawing/2014/main" id="{24BEA261-B96A-75FA-A5F6-BB5ED6253516}"/>
              </a:ext>
            </a:extLst>
          </p:cNvPr>
          <p:cNvPicPr>
            <a:picLocks noChangeAspect="1"/>
          </p:cNvPicPr>
          <p:nvPr/>
        </p:nvPicPr>
        <p:blipFill>
          <a:blip r:embed="rId3"/>
          <a:stretch>
            <a:fillRect/>
          </a:stretch>
        </p:blipFill>
        <p:spPr>
          <a:xfrm>
            <a:off x="2868929" y="0"/>
            <a:ext cx="6069331" cy="5143500"/>
          </a:xfrm>
          <a:prstGeom prst="rect">
            <a:avLst/>
          </a:prstGeom>
        </p:spPr>
      </p:pic>
    </p:spTree>
    <p:extLst>
      <p:ext uri="{BB962C8B-B14F-4D97-AF65-F5344CB8AC3E}">
        <p14:creationId xmlns:p14="http://schemas.microsoft.com/office/powerpoint/2010/main" val="62848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414429" cy="6743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5" name="TextBox 4">
            <a:extLst>
              <a:ext uri="{FF2B5EF4-FFF2-40B4-BE49-F238E27FC236}">
                <a16:creationId xmlns:a16="http://schemas.microsoft.com/office/drawing/2014/main" id="{AFC8C4C7-09DB-2374-C49F-ED68122E95EE}"/>
              </a:ext>
            </a:extLst>
          </p:cNvPr>
          <p:cNvSpPr txBox="1"/>
          <p:nvPr/>
        </p:nvSpPr>
        <p:spPr>
          <a:xfrm>
            <a:off x="205739" y="1132850"/>
            <a:ext cx="2089785" cy="523220"/>
          </a:xfrm>
          <a:prstGeom prst="rect">
            <a:avLst/>
          </a:prstGeom>
          <a:noFill/>
        </p:spPr>
        <p:txBody>
          <a:bodyPr wrap="square">
            <a:spAutoFit/>
          </a:bodyPr>
          <a:lstStyle/>
          <a:p>
            <a:r>
              <a:rPr lang="en-US" sz="2800" b="1" i="0" dirty="0" err="1">
                <a:solidFill>
                  <a:srgbClr val="0F0F0F"/>
                </a:solidFill>
                <a:effectLst/>
                <a:latin typeface="Times New Roman" panose="02020603050405020304" pitchFamily="18" charset="0"/>
                <a:cs typeface="Times New Roman" panose="02020603050405020304" pitchFamily="18" charset="0"/>
              </a:rPr>
              <a:t>Sơ</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err="1">
                <a:solidFill>
                  <a:srgbClr val="0F0F0F"/>
                </a:solidFill>
                <a:effectLst/>
                <a:latin typeface="Times New Roman" panose="02020603050405020304" pitchFamily="18" charset="0"/>
                <a:cs typeface="Times New Roman" panose="02020603050405020304" pitchFamily="18" charset="0"/>
              </a:rPr>
              <a:t>đồ</a:t>
            </a:r>
            <a:r>
              <a:rPr lang="en-US" sz="2800" b="1" i="0" dirty="0">
                <a:solidFill>
                  <a:srgbClr val="0F0F0F"/>
                </a:solidFill>
                <a:effectLst/>
                <a:latin typeface="Times New Roman" panose="02020603050405020304" pitchFamily="18" charset="0"/>
                <a:cs typeface="Times New Roman" panose="02020603050405020304" pitchFamily="18" charset="0"/>
              </a:rPr>
              <a:t> class:</a:t>
            </a:r>
          </a:p>
        </p:txBody>
      </p:sp>
      <p:pic>
        <p:nvPicPr>
          <p:cNvPr id="4" name="Picture 3">
            <a:extLst>
              <a:ext uri="{FF2B5EF4-FFF2-40B4-BE49-F238E27FC236}">
                <a16:creationId xmlns:a16="http://schemas.microsoft.com/office/drawing/2014/main" id="{696620CE-480F-4754-5708-4386461C99CF}"/>
              </a:ext>
            </a:extLst>
          </p:cNvPr>
          <p:cNvPicPr>
            <a:picLocks noChangeAspect="1"/>
          </p:cNvPicPr>
          <p:nvPr/>
        </p:nvPicPr>
        <p:blipFill>
          <a:blip r:embed="rId3"/>
          <a:srcRect/>
          <a:stretch/>
        </p:blipFill>
        <p:spPr>
          <a:xfrm>
            <a:off x="2560320" y="505911"/>
            <a:ext cx="6583680" cy="4131677"/>
          </a:xfrm>
          <a:prstGeom prst="rect">
            <a:avLst/>
          </a:prstGeom>
        </p:spPr>
      </p:pic>
    </p:spTree>
    <p:extLst>
      <p:ext uri="{BB962C8B-B14F-4D97-AF65-F5344CB8AC3E}">
        <p14:creationId xmlns:p14="http://schemas.microsoft.com/office/powerpoint/2010/main" val="586549460"/>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629</Words>
  <Application>Microsoft Office PowerPoint</Application>
  <PresentationFormat>On-screen Show (16:9)</PresentationFormat>
  <Paragraphs>53</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 Condensed</vt:lpstr>
      <vt:lpstr>Oswald</vt:lpstr>
      <vt:lpstr>Times New Roman</vt:lpstr>
      <vt:lpstr>Wolsey template</vt:lpstr>
      <vt:lpstr>PowerPoint Presentation</vt:lpstr>
      <vt:lpstr>1. Giới thiệU</vt:lpstr>
      <vt:lpstr> Mô tả đề tài:</vt:lpstr>
      <vt:lpstr>Mục tiêu đề tài:</vt:lpstr>
      <vt:lpstr>2. Cơ sở lý thuyết</vt:lpstr>
      <vt:lpstr>PowerPoint Presentation</vt:lpstr>
      <vt:lpstr>3. Phân tích chương trình</vt:lpstr>
      <vt:lpstr>PowerPoint Presentation</vt:lpstr>
      <vt:lpstr>PowerPoint Presentation</vt:lpstr>
      <vt:lpstr>PowerPoint Presentation</vt:lpstr>
      <vt:lpstr>4. Demo</vt:lpstr>
      <vt:lpstr>5. Kết luận</vt:lpstr>
      <vt:lpstr>PowerPoint Presentation</vt:lpstr>
      <vt:lpstr>Hạn chế:</vt:lpstr>
      <vt:lpstr>Hướng phát triển trong tương lai</vt:lpstr>
      <vt:lpstr>Cảm ơn các thầy cô đã lắng nghe bài thuyết trình của bọn 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Phạm Lê Thành</cp:lastModifiedBy>
  <cp:revision>22</cp:revision>
  <dcterms:modified xsi:type="dcterms:W3CDTF">2023-12-04T16:11:51Z</dcterms:modified>
</cp:coreProperties>
</file>