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IBM Plex Sans Arabic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SansArabic-bold.fntdata"/><Relationship Id="rId50" Type="http://schemas.openxmlformats.org/officeDocument/2006/relationships/font" Target="fonts/IBMPlexSansArabi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7f3c6aa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97f3c6aa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97f3c6aa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97f3c6aa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97f3c6aa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97f3c6aa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97f3c6aaf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97f3c6aaf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7f3c6aaf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97f3c6aaf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97f3c6aaf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97f3c6aaf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97f3c6aaf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97f3c6aaf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7f3c6aaf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97f3c6aaf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97f3c6aaf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97f3c6aaf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97f3c6aaf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397f3c6aaf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97f3c6aa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97f3c6aa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97f3c6aaf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97f3c6aaf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97f3c6aaf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97f3c6aaf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97f3c6aaf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97f3c6aaf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97f3c6aaf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397f3c6aaf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97f3c6aaf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97f3c6aaf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97f3c6aaf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97f3c6aaf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97f3c6aaf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97f3c6aaf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97f3c6aaf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97f3c6aaf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97f3c6aaf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397f3c6aaf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97f3c6aaf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397f3c6aaf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7f3c6aaf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7f3c6aaf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97f3c6aaf_1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97f3c6aaf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97f3c6aaf_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97f3c6aaf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97f3c6aaf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97f3c6aaf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97f3c6aaf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97f3c6aaf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97f3c6aaf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97f3c6aaf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97f3c6aaf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97f3c6aaf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97f3c6aaf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97f3c6aaf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97f3c6aaf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397f3c6aaf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97f3c6aaf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397f3c6aaf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397f3c6aaf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397f3c6aaf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97f3c6aa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97f3c6aa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397f3c6aaf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397f3c6aaf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97f3c6aaf_1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97f3c6aaf_1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397f3c6aaf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397f3c6aaf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97f3c6aaf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397f3c6aaf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97f3c6aaf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97f3c6aaf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97f3c6aaf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97f3c6aaf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97f3c6aa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97f3c6aa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7f3c6aaf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97f3c6aaf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97f3c6aa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97f3c6aa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97f3c6aaf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97f3c6aaf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3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KLX1899/BashPresentation" TargetMode="External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github.com/KLX1899/BashPresentation" TargetMode="External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hyperlink" Target="https://github.com/bobbyiliev/introduction-to-bash-scripting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hyperlink" Target="https://github.com/bobbyiliev/introduction-to-bash-scripting" TargetMode="External"/><Relationship Id="rId5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hyperlink" Target="https://devhints.io/bash" TargetMode="External"/><Relationship Id="rId5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hyperlink" Target="https://devhints.io/bash" TargetMode="External"/><Relationship Id="rId5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8175" y="495300"/>
            <a:ext cx="74067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██████╗``█████╗`███████╗██╗``██╗``````````````````````````````````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██╔══██╗██╔══██╗██╔════╝██║``██║``````````````````````````````````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██████╔╝███████║███████╗███████║``````````````````````````````````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██╔══██╗██╔══██║╚════██║██╔══██║``````````````````````````````````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██████╔╝██║``██║███████║██║``██║``````````````````````````````````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╚═════╝`╚═╝``╚═╝╚══════╝╚═╝``╚═╝``````````````````````````````````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███████╗`██████╗██████╗`██╗██████╗`████████╗██╗███╗```██╗`██████╗`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██╔════╝██╔════╝██╔══██╗██║██╔══██╗╚══██╔══╝██║████╗``██║██╔════╝`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███████╗██║`````██████╔╝██║██████╔╝```██║```██║██╔██╗`██║██║``███╗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╚════██║██║`````██╔══██╗██║██╔═══╝````██║```██║██║╚██╗██║██║```██║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███████║╚██████╗██║``██║██║██║````````██║```██║██║`╚████║╚██████╔╝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╚══════╝`╚═════╝╚═╝``╚═╝╚═╝╚═╝````````╚═╝```╚═╝╚═╝``╚═══╝`╚═════╝`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83925" y="3505200"/>
            <a:ext cx="3284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OS Lab</a:t>
            </a:r>
            <a:endParaRPr b="1" sz="1900">
              <a:solidFill>
                <a:srgbClr val="00FF0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335775" y="3505200"/>
            <a:ext cx="3284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Eng. Yousefnezhad</a:t>
            </a:r>
            <a:endParaRPr b="1" sz="1900">
              <a:solidFill>
                <a:srgbClr val="00FF0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</a:t>
            </a:r>
            <a:endParaRPr sz="600">
              <a:solidFill>
                <a:schemeClr val="dk2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50375" y="16698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cd /your/dir/path/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50375" y="20985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pwd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50375" y="25272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mkdir /path/YourDirName/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50375" y="2955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50375" y="16698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cd /your/dir/path/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50375" y="20985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pwd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50375" y="25272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mkdir /path/YourDirName/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50375" y="2955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251425" y="3384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touch /path/YourFileName/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250375" y="16698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cd /your/dir/path/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250375" y="20985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pwd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50375" y="25272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mkdir /path/YourDirName/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250375" y="2955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51425" y="3384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touch /path/YourFileName/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250375" y="1669850"/>
            <a:ext cx="6663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echo "Hello Linux!" &gt;&gt; /path/YourFil 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250375" y="1669850"/>
            <a:ext cx="6663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echo "Hello Linux!" &gt;&gt; /path/YourFil 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250375" y="25272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cat /path/YourFlieName/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250375" y="1669850"/>
            <a:ext cx="6663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echo "Hello Linux!" &gt;&gt; /path/YourFil 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50375" y="25272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cat /path/YourFlieName/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50375" y="2955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lshw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250375" y="1669850"/>
            <a:ext cx="6663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echo "Hello Linux!" &gt;&gt; /path/YourFil 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50375" y="25272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cat /path/YourFlieName/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250375" y="2955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lshw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251425" y="3384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lsblk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250375" y="1669850"/>
            <a:ext cx="6663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echo "Hello Linux!" &gt;&gt; /path/YourFil 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250375" y="25272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cat /path/YourFlieName/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250375" y="2955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lshw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51425" y="3384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lsblk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5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Thompson-shell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 Thompson shell was the first Unix shell, and was written by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Ken Thompson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It was a simple command interpreter, not designed for scripting, but nonetheless introduced several innovative features to the command-line interface and led to the development of the later Unix shells.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801" y="1140763"/>
            <a:ext cx="2289044" cy="28619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5961525" y="4002750"/>
            <a:ext cx="27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Ken Thompson</a:t>
            </a:r>
            <a:endParaRPr sz="1200">
              <a:solidFill>
                <a:srgbClr val="FF9900"/>
              </a:solidFill>
            </a:endParaRPr>
          </a:p>
        </p:txBody>
      </p:sp>
      <p:pic>
        <p:nvPicPr>
          <p:cNvPr descr="a man in a suit and tie is holding a coffee mug that says world 's best boss (Provided by Tenor)"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2475" y="3611010"/>
            <a:ext cx="2289050" cy="1365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0"/>
          <p:cNvCxnSpPr>
            <a:stCxn id="239" idx="1"/>
            <a:endCxn id="241" idx="0"/>
          </p:cNvCxnSpPr>
          <p:nvPr/>
        </p:nvCxnSpPr>
        <p:spPr>
          <a:xfrm flipH="1">
            <a:off x="4817001" y="2571762"/>
            <a:ext cx="1375800" cy="1039200"/>
          </a:xfrm>
          <a:prstGeom prst="curved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5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Thompson-shell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 Thompson shell was the first Unix shell, and was written by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Ken Thompson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It was a simple command interpreter, not designed for scripting, but nonetheless introduced several innovative features to the command-line interface and led to the development of the later Unix shells.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801" y="1140763"/>
            <a:ext cx="2289044" cy="286199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5961525" y="4002750"/>
            <a:ext cx="27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Ken Thompson</a:t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2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Github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0375" y="951350"/>
            <a:ext cx="52374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This file is also on </a:t>
            </a:r>
            <a:r>
              <a:rPr lang="en" sz="1800" u="sng">
                <a:solidFill>
                  <a:schemeClr val="hlink"/>
                </a:solidFill>
                <a:latin typeface="IBM Plex Sans Arabic"/>
                <a:ea typeface="IBM Plex Sans Arabic"/>
                <a:cs typeface="IBM Plex Sans Arabic"/>
                <a:sym typeface="IBM Plex Sans Arabic"/>
                <a:hlinkClick r:id="rId4"/>
              </a:rPr>
              <a:t>GitHub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7775" y="1418248"/>
            <a:ext cx="2675524" cy="26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6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Bourne-shell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Created by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Stephen Bourne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for V7 UNIX.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It remains a useful shell today (in some cases, as the default root shell).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Bourne introduced: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 control flows	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 variables into scripts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 loops			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 providing a more functional language to interact with the OS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But the shell lacked the ability to define functions. (ಥ﹏ಥ)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4">
            <a:alphaModFix/>
          </a:blip>
          <a:srcRect b="0" l="9" r="0" t="0"/>
          <a:stretch/>
        </p:blipFill>
        <p:spPr>
          <a:xfrm>
            <a:off x="6192801" y="1140763"/>
            <a:ext cx="2289043" cy="286199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/>
        </p:nvSpPr>
        <p:spPr>
          <a:xfrm>
            <a:off x="5961525" y="4002750"/>
            <a:ext cx="27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Steve Bourne</a:t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6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Bourne-shell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Created by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Stephen Bourne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for V7 UNIX.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It remains a useful shell today (in some cases, as the default root shell).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Bourne introduced: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 control flows	- variables into scripts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 loops			- providing a more functional language to interact with the OS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But the shell lacked the ability to define functions. (ಥ﹏ಥ)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251425" y="4041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4">
            <a:alphaModFix/>
          </a:blip>
          <a:srcRect b="0" l="9" r="0" t="0"/>
          <a:stretch/>
        </p:blipFill>
        <p:spPr>
          <a:xfrm>
            <a:off x="6192801" y="1140763"/>
            <a:ext cx="2289043" cy="286199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5961525" y="4002750"/>
            <a:ext cx="27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Steve Bourne</a:t>
            </a:r>
            <a:endParaRPr sz="1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7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Bourne-Again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--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SHell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250375" y="951350"/>
            <a:ext cx="79782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What we use today is actually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 descendant of Bourne Shell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which underwent changes over time that made it better. 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BASH Created in 1989 by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Brian Fox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for 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GNU Project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and designed as a 100% free alternative for the Bourne shell (sh) and other proprietary Unix shells. 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keywords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syntax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dynamically scoped variables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and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other basic features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of the language are all copied from 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Bourne shell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(sh). Other features, e.g., history, are copied from the C shell, (csh), and the Korn Shell, (ksh).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7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Bourne-Again --SHell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250375" y="951350"/>
            <a:ext cx="79782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What we use today is actually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 descendant of Bourne Shell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which underwent changes over time that made it better. 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BASH Created in 1989 by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Brian Fox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for 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GNU Project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and designed as a 100% free alternative for the Bourne shell (sh) and other proprietary Unix shells. 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keywords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syntax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dynamically scoped variables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and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other basic features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of the language are all copied from 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Bourne shell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(sh). Other features, e.g., history, are copied from the C shell, (csh), and the Korn Shell, (ksh).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8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bash-script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Today, with the changes that have occurred, we can program with the same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But we want to talk about a few more things. For example,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shebang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and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cronjob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8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bash-script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Today, with the changes that have occurred, we can program with the same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But we want to talk about a few more things. For example,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shebang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,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and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cronjob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8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9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cat random_bash.sh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#!/bin/bash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name="John"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echo "Hello $name!"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9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cat random_bash.sh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250375" y="951350"/>
            <a:ext cx="52374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#!/bin/bash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name="John"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echo "Hello $name!"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235150" y="216800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what is #!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235150" y="2520500"/>
            <a:ext cx="52374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This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#!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is called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shebang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or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hashbang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Shebang has a special meaning when it is used in the very first line of the script.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It is used to specify the interpreter with which the given script will be run by default.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9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250375" y="-801250"/>
            <a:ext cx="52374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#!/bin/bash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name="John"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echo "Hello $name!"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235150" y="41540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what is #!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235150" y="767900"/>
            <a:ext cx="52374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This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#!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is called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shebang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or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hashbang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Shebang has a special meaning when it is used in the very first line of the script.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It is used to specify the interpreter with which the given script will be run by default.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250375" y="2266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shebang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-example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250375" y="2619450"/>
            <a:ext cx="52374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#!/bin/bash	→	means the interpreter should be bash shell.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#!/bin/zsh	→	means the interpreter to be used is Z shell.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9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250375" y="-801250"/>
            <a:ext cx="52374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#!/bin/bash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name="John"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echo "Hello $name!"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235150" y="41540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what is #!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235150" y="767900"/>
            <a:ext cx="52374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This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#!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is called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shebang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or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hashbang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Shebang has a special meaning when it is used in the very first line of the script.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It is used to specify the interpreter with which the given script will be run by default.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250375" y="22669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shebang -example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250375" y="2619450"/>
            <a:ext cx="52374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#!/bin/bash	→	means the interpreter should be bash shell.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#!/bin/zsh	→	means the interpreter to be used is Z shell.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250375" y="37978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2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Github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50375" y="951350"/>
            <a:ext cx="52374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This file is also on </a:t>
            </a:r>
            <a:r>
              <a:rPr lang="en" sz="1800" u="sng">
                <a:solidFill>
                  <a:schemeClr val="hlink"/>
                </a:solidFill>
                <a:latin typeface="IBM Plex Sans Arabic"/>
                <a:ea typeface="IBM Plex Sans Arabic"/>
                <a:cs typeface="IBM Plex Sans Arabic"/>
                <a:sym typeface="IBM Plex Sans Arabic"/>
                <a:hlinkClick r:id="rId4"/>
              </a:rPr>
              <a:t>GitHub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7775" y="1418248"/>
            <a:ext cx="2675524" cy="26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2"/>
          <p:cNvSpPr txBox="1"/>
          <p:nvPr/>
        </p:nvSpPr>
        <p:spPr>
          <a:xfrm>
            <a:off x="8598875" y="4754250"/>
            <a:ext cx="298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10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BASH Alias is a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shortcut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to run commands using some mapping.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 alias keyword replaces the command with the string which might be sets of commands or functions.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 alias is defined in 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~/.bashrc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or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~/.bash_profile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These files are loaded in the shell environment and thus the commands listed in the alias are also been loaded and ready to be executed.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 txBox="1"/>
          <p:nvPr/>
        </p:nvSpPr>
        <p:spPr>
          <a:xfrm>
            <a:off x="8598875" y="4754250"/>
            <a:ext cx="298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10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BASH Alias is a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shortcut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to run commands using some mapping.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 alias keyword replaces the command with the string which might be sets of commands or functions.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 alias is defined in 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~/.bashrc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or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~/.bash_profile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These files are loaded in the shell environment and thus the commands listed in the alias are also been loaded and ready to be executed.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4"/>
          <p:cNvSpPr txBox="1"/>
          <p:nvPr/>
        </p:nvSpPr>
        <p:spPr>
          <a:xfrm>
            <a:off x="8598875" y="4754250"/>
            <a:ext cx="298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11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73" name="Google Shape;373;p44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alias -OwnMade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250375" y="951350"/>
            <a:ext cx="52374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some more ls aliases</a:t>
            </a:r>
            <a:endParaRPr i="1" sz="1800">
              <a:solidFill>
                <a:srgbClr val="38761D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-alF'</a:t>
            </a:r>
            <a:endParaRPr sz="1800">
              <a:solidFill>
                <a:srgbClr val="FFFF0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la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-A'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-CF'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Python3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python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'python3'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'mkdir' + 'cd'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function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mkcdir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() {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mkdir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-p "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$1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cd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"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$1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}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cowsay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if [ -x /usr/games/cowsay -a -x /usr/games/fortune ]; then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cowsay "Hi Amir!" | lolcat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fi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open directory with GUI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open='nautilus ./'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check battery health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batthealth='upower -i /org/freedesktop/UPower/devices/battery_BAT0'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 txBox="1"/>
          <p:nvPr/>
        </p:nvSpPr>
        <p:spPr>
          <a:xfrm>
            <a:off x="8598875" y="4754250"/>
            <a:ext cx="298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11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250375" y="-2782450"/>
            <a:ext cx="8481000" cy="6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some more ls aliases</a:t>
            </a:r>
            <a:endParaRPr i="1" sz="1800">
              <a:solidFill>
                <a:srgbClr val="38761D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-alF'</a:t>
            </a:r>
            <a:endParaRPr sz="1800">
              <a:solidFill>
                <a:srgbClr val="FFFF0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la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-A'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-CF'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Python3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python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'python3'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'mkdir' + 'cd'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function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mkcdir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() {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mkdir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-p "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$1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cd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"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$1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}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cowsay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if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[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-x /usr/games/cowsay -a -x /usr/games/fortune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]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; </a:t>
            </a: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then</a:t>
            </a:r>
            <a:endParaRPr b="1"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cowsay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"Hi Amir!"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| lolcat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fi</a:t>
            </a:r>
            <a:endParaRPr b="1"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open directory with GUI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open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'nautilus ./'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check battery health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batthealth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'upower -i /org/freedesktop/UPower/devices/battery_BAT0'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 txBox="1"/>
          <p:nvPr/>
        </p:nvSpPr>
        <p:spPr>
          <a:xfrm>
            <a:off x="8598875" y="4754250"/>
            <a:ext cx="298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11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250375" y="-2782450"/>
            <a:ext cx="8481000" cy="6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some more ls aliases</a:t>
            </a:r>
            <a:endParaRPr i="1" sz="1800">
              <a:solidFill>
                <a:srgbClr val="38761D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-alF'</a:t>
            </a:r>
            <a:endParaRPr sz="1800">
              <a:solidFill>
                <a:srgbClr val="FFFF0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la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-A'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l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'ls -CF'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Python3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python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'python3'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'mkdir' + 'cd'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function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mkcdir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() {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mkdir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-p "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$1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cd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"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$1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"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}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cowsay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if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[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-x /usr/games/cowsay -a -x /usr/games/fortune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]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; </a:t>
            </a: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then</a:t>
            </a:r>
            <a:endParaRPr b="1"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   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cowsay 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"Hi Amir!"</a:t>
            </a:r>
            <a:r>
              <a:rPr lang="en" sz="1800">
                <a:solidFill>
                  <a:schemeClr val="accent3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| lolcat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fi</a:t>
            </a:r>
            <a:endParaRPr b="1"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open directory with GUI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open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'nautilus ./'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8761D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# check battery health alias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alias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</a:t>
            </a:r>
            <a:r>
              <a:rPr lang="en" sz="1800">
                <a:solidFill>
                  <a:srgbClr val="3D85C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batthealth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=</a:t>
            </a:r>
            <a:r>
              <a:rPr lang="en" sz="1800">
                <a:solidFill>
                  <a:srgbClr val="FF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'upower -i /org/freedesktop/UPower/devices/battery_BAT0'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250375" y="3957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 txBox="1"/>
          <p:nvPr/>
        </p:nvSpPr>
        <p:spPr>
          <a:xfrm>
            <a:off x="8617150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12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cronjob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250375" y="951350"/>
            <a:ext cx="5237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 cronjob is a Linux command used for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scheduling tasks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to be executed sometime in the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future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/>
        </p:nvSpPr>
        <p:spPr>
          <a:xfrm>
            <a:off x="8617150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12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cronjob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250375" y="951350"/>
            <a:ext cx="5237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 cronjob is a Linux command used for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scheduling tasks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to be executed sometime in the future.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250375" y="19245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scheduling --syntax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07" name="Google Shape;407;p48"/>
          <p:cNvSpPr txBox="1"/>
          <p:nvPr/>
        </p:nvSpPr>
        <p:spPr>
          <a:xfrm>
            <a:off x="250375" y="2353250"/>
            <a:ext cx="52374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m h dom mon dow command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m : minute			h : hour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dom : day of month	mon : month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dow : day of week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* : means any step values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9"/>
          <p:cNvSpPr txBox="1"/>
          <p:nvPr/>
        </p:nvSpPr>
        <p:spPr>
          <a:xfrm>
            <a:off x="8617150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12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cronjob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15" name="Google Shape;415;p49"/>
          <p:cNvSpPr txBox="1"/>
          <p:nvPr/>
        </p:nvSpPr>
        <p:spPr>
          <a:xfrm>
            <a:off x="250375" y="951350"/>
            <a:ext cx="5237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 cronjob is a Linux command used for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scheduling tasks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to be executed sometime in the future.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250375" y="19245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scheduling --syntax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250375" y="2353250"/>
            <a:ext cx="52374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m h dom mon dow command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m : minute			h : hour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dom : day of month	mon : month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	dow : day of week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* : means any step values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/>
        </p:nvSpPr>
        <p:spPr>
          <a:xfrm>
            <a:off x="8617150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12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25" name="Google Shape;425;p50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$ 1 0 1 * * ./CronJob.sh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250375" y="951350"/>
            <a:ext cx="5237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That means run CronJob.sh on the 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first minute of the first day of each month</a:t>
            </a:r>
            <a:endParaRPr sz="1800">
              <a:solidFill>
                <a:srgbClr val="0000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250375" y="16917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1"/>
          <p:cNvSpPr txBox="1"/>
          <p:nvPr/>
        </p:nvSpPr>
        <p:spPr>
          <a:xfrm>
            <a:off x="8617150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13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BashScripter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--ebook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35" name="Google Shape;435;p51"/>
          <p:cNvSpPr txBox="1"/>
          <p:nvPr/>
        </p:nvSpPr>
        <p:spPr>
          <a:xfrm>
            <a:off x="250375" y="951350"/>
            <a:ext cx="5237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For bash scripting you can read </a:t>
            </a:r>
            <a:r>
              <a:rPr lang="en" sz="1800" u="sng">
                <a:solidFill>
                  <a:schemeClr val="hlink"/>
                </a:solidFill>
                <a:latin typeface="IBM Plex Sans Arabic"/>
                <a:ea typeface="IBM Plex Sans Arabic"/>
                <a:cs typeface="IBM Plex Sans Arabic"/>
                <a:sym typeface="IBM Plex Sans Arabic"/>
                <a:hlinkClick r:id="rId4"/>
              </a:rPr>
              <a:t>this ebook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in github: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436" name="Google Shape;43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350" y="1071558"/>
            <a:ext cx="2695600" cy="26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3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Linux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50375" y="951350"/>
            <a:ext cx="52374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Older Unix versions had no GUI. They worked only through terminal!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So it makes sense that many commands must exist to work and navigate on Linux.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772" y="1295935"/>
            <a:ext cx="3544050" cy="25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449500" y="3933700"/>
            <a:ext cx="1620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old Linux versions</a:t>
            </a:r>
            <a:endParaRPr sz="1200">
              <a:solidFill>
                <a:srgbClr val="FF990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2"/>
          <p:cNvSpPr txBox="1"/>
          <p:nvPr/>
        </p:nvSpPr>
        <p:spPr>
          <a:xfrm>
            <a:off x="8617150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13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BashScripter --ebook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44" name="Google Shape;444;p52"/>
          <p:cNvSpPr txBox="1"/>
          <p:nvPr/>
        </p:nvSpPr>
        <p:spPr>
          <a:xfrm>
            <a:off x="250375" y="951350"/>
            <a:ext cx="5237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For bash scripting you can read </a:t>
            </a:r>
            <a:r>
              <a:rPr lang="en" sz="1800" u="sng">
                <a:solidFill>
                  <a:schemeClr val="hlink"/>
                </a:solidFill>
                <a:latin typeface="IBM Plex Sans Arabic"/>
                <a:ea typeface="IBM Plex Sans Arabic"/>
                <a:cs typeface="IBM Plex Sans Arabic"/>
                <a:sym typeface="IBM Plex Sans Arabic"/>
                <a:hlinkClick r:id="rId4"/>
              </a:rPr>
              <a:t>this ebook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in github: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45" name="Google Shape;445;p52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446" name="Google Shape;44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350" y="1071558"/>
            <a:ext cx="2695600" cy="26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3"/>
          <p:cNvSpPr txBox="1"/>
          <p:nvPr/>
        </p:nvSpPr>
        <p:spPr>
          <a:xfrm>
            <a:off x="8617150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53" name="Google Shape;453;p53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BashScripter --cheatsheet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54" name="Google Shape;454;p53"/>
          <p:cNvSpPr txBox="1"/>
          <p:nvPr/>
        </p:nvSpPr>
        <p:spPr>
          <a:xfrm>
            <a:off x="250375" y="951350"/>
            <a:ext cx="5237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this is a cool and complete </a:t>
            </a:r>
            <a:r>
              <a:rPr lang="en" sz="1800" u="sng">
                <a:solidFill>
                  <a:schemeClr val="hlink"/>
                </a:solidFill>
                <a:latin typeface="IBM Plex Sans Arabic"/>
                <a:ea typeface="IBM Plex Sans Arabic"/>
                <a:cs typeface="IBM Plex Sans Arabic"/>
                <a:sym typeface="IBM Plex Sans Arabic"/>
                <a:hlinkClick r:id="rId4"/>
              </a:rPr>
              <a:t>cheat-sheet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for bash scripting: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455" name="Google Shape;45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350" y="1071558"/>
            <a:ext cx="2695600" cy="26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4"/>
          <p:cNvSpPr txBox="1"/>
          <p:nvPr/>
        </p:nvSpPr>
        <p:spPr>
          <a:xfrm>
            <a:off x="8617150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62" name="Google Shape;462;p54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BashScripter --cheatsheet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63" name="Google Shape;463;p54"/>
          <p:cNvSpPr txBox="1"/>
          <p:nvPr/>
        </p:nvSpPr>
        <p:spPr>
          <a:xfrm>
            <a:off x="250375" y="951350"/>
            <a:ext cx="52374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this is a cool and complete </a:t>
            </a:r>
            <a:r>
              <a:rPr lang="en" sz="1800" u="sng">
                <a:solidFill>
                  <a:schemeClr val="hlink"/>
                </a:solidFill>
                <a:latin typeface="IBM Plex Sans Arabic"/>
                <a:ea typeface="IBM Plex Sans Arabic"/>
                <a:cs typeface="IBM Plex Sans Arabic"/>
                <a:sym typeface="IBM Plex Sans Arabic"/>
                <a:hlinkClick r:id="rId4"/>
              </a:rPr>
              <a:t>cheat-sheet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 for bash scripting: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464" name="Google Shape;46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350" y="1071558"/>
            <a:ext cx="2695600" cy="26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4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30325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5"/>
          <p:cNvSpPr txBox="1"/>
          <p:nvPr/>
        </p:nvSpPr>
        <p:spPr>
          <a:xfrm>
            <a:off x="8668575" y="4754400"/>
            <a:ext cx="284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15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72" name="Google Shape;472;p55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shutdown 60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473" name="Google Shape;473;p55"/>
          <p:cNvSpPr txBox="1"/>
          <p:nvPr/>
        </p:nvSpPr>
        <p:spPr>
          <a:xfrm>
            <a:off x="250375" y="951350"/>
            <a:ext cx="8141100" cy="1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████████╗██╗  ██╗ █████╗ ███╗   ██╗██╗  ██╗    ██╗   ██╗ ██████╗ ██╗   ██╗██╗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╚══██╔══╝██║  ██║██╔══██╗████╗  ██║██║ ██╔╝    ╚██╗ ██╔╝██╔═══██╗██║   ██║██║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██║   ███████║███████║██╔██╗ ██║█████╔╝      ╚████╔╝ ██║   ██║██║   ██║██║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██║   ██╔══██║██╔══██║██║╚██╗██║██╔═██╗       ╚██╔╝  ██║   ██║██║   ██║╚═╝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██║   ██║  ██║██║  ██║██║ ╚████║██║  ██╗       ██║   ╚██████╔╝╚██████╔╝██╗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╚═╝   ╚═╝  ╚═╝╚═╝  ╚═╝╚═╝  ╚═══╝╚═╝  ╚═╝       ╚═╝    ╚═════╝  ╚═════╝ ╚═╝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55"/>
          <p:cNvSpPr txBox="1"/>
          <p:nvPr/>
        </p:nvSpPr>
        <p:spPr>
          <a:xfrm>
            <a:off x="2794600" y="2571750"/>
            <a:ext cx="967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(◍•‿•)</a:t>
            </a:r>
            <a:endParaRPr sz="1800">
              <a:solidFill>
                <a:srgbClr val="FF990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3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Linux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50375" y="951350"/>
            <a:ext cx="52374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Older Unix versions had no GUI. They worked only through terminal!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So it makes sense that many commands must exist to work and navigate on Linux.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772" y="1295935"/>
            <a:ext cx="3544050" cy="25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49500" y="3933700"/>
            <a:ext cx="1620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old Linux versions</a:t>
            </a:r>
            <a:endParaRPr sz="1200">
              <a:solidFill>
                <a:srgbClr val="FF9900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51425" y="38133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clear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50375" y="951350"/>
            <a:ext cx="52374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50375" y="16698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cd /your/dir/path/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50375" y="16698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cd /your/dir/path/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50375" y="20985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pwd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62" y="-30312"/>
            <a:ext cx="9251726" cy="520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8617150" y="4756875"/>
            <a:ext cx="251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4</a:t>
            </a:r>
            <a:endParaRPr sz="6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50375" y="5226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Commands --help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50375" y="951350"/>
            <a:ext cx="52374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In the last session, we were introduced to a series of popular and widely used commands.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50375" y="16698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cd /your/dir/path/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50375" y="20985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pwd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50375" y="2527250"/>
            <a:ext cx="666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OperatingSystem@Lab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:</a:t>
            </a:r>
            <a:r>
              <a:rPr lang="en" sz="1800">
                <a:solidFill>
                  <a:srgbClr val="0000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~</a:t>
            </a:r>
            <a:r>
              <a:rPr lang="en" sz="1800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$ mkdir /path/YourDirName/</a:t>
            </a:r>
            <a:endParaRPr sz="1800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