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7"/>
  </p:notesMasterIdLst>
  <p:sldIdLst>
    <p:sldId id="327" r:id="rId3"/>
    <p:sldId id="257" r:id="rId4"/>
    <p:sldId id="259" r:id="rId5"/>
    <p:sldId id="260" r:id="rId6"/>
    <p:sldId id="261" r:id="rId7"/>
    <p:sldId id="326" r:id="rId8"/>
    <p:sldId id="328" r:id="rId9"/>
    <p:sldId id="329" r:id="rId10"/>
    <p:sldId id="314" r:id="rId11"/>
    <p:sldId id="331" r:id="rId12"/>
    <p:sldId id="330" r:id="rId13"/>
    <p:sldId id="321" r:id="rId14"/>
    <p:sldId id="262" r:id="rId15"/>
    <p:sldId id="263" r:id="rId16"/>
    <p:sldId id="264" r:id="rId17"/>
    <p:sldId id="316" r:id="rId18"/>
    <p:sldId id="317" r:id="rId19"/>
    <p:sldId id="318" r:id="rId20"/>
    <p:sldId id="319" r:id="rId21"/>
    <p:sldId id="320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6" r:id="rId33"/>
    <p:sldId id="277" r:id="rId34"/>
    <p:sldId id="279" r:id="rId35"/>
    <p:sldId id="280" r:id="rId36"/>
    <p:sldId id="324" r:id="rId37"/>
    <p:sldId id="285" r:id="rId38"/>
    <p:sldId id="286" r:id="rId39"/>
    <p:sldId id="287" r:id="rId40"/>
    <p:sldId id="288" r:id="rId41"/>
    <p:sldId id="290" r:id="rId42"/>
    <p:sldId id="32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15" r:id="rId62"/>
    <p:sldId id="310" r:id="rId63"/>
    <p:sldId id="311" r:id="rId64"/>
    <p:sldId id="312" r:id="rId65"/>
    <p:sldId id="323" r:id="rId66"/>
  </p:sldIdLst>
  <p:sldSz cx="9144000" cy="6858000" type="screen4x3"/>
  <p:notesSz cx="7099300" cy="10234613"/>
  <p:custDataLst>
    <p:tags r:id="rId68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39" autoAdjust="0"/>
  </p:normalViewPr>
  <p:slideViewPr>
    <p:cSldViewPr>
      <p:cViewPr varScale="1">
        <p:scale>
          <a:sx n="62" d="100"/>
          <a:sy n="62" d="100"/>
        </p:scale>
        <p:origin x="205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8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>
                <a:latin typeface="Arial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111 	7 	−1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UTF-8 is capable of encoding all 1,112,064 valid character code points in Unicode using one to four one-byte (8-bit) code units.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مفهوم</a:t>
            </a:r>
            <a:r>
              <a:rPr lang="fa-IR" baseline="0" dirty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>
                <a:latin typeface="Arial" charset="0"/>
                <a:cs typeface="Arial" charset="0"/>
              </a:rPr>
              <a:t>بتوانيم</a:t>
            </a:r>
            <a:r>
              <a:rPr lang="fa-IR" baseline="0" dirty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int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float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2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3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2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4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48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9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83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08912" cy="4104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Case Studies</a:t>
            </a:r>
            <a:r>
              <a:rPr lang="en-US" sz="4000" dirty="0">
                <a:solidFill>
                  <a:srgbClr val="293A83"/>
                </a:solidFill>
              </a:rPr>
              <a:t> </a:t>
            </a:r>
            <a:r>
              <a:rPr lang="en-US" sz="4000" dirty="0" smtClean="0">
                <a:solidFill>
                  <a:srgbClr val="293A83"/>
                </a:solidFill>
              </a:rPr>
              <a:t>from </a:t>
            </a:r>
            <a:r>
              <a:rPr lang="en-US" sz="4000" dirty="0" smtClean="0">
                <a:solidFill>
                  <a:srgbClr val="293A83"/>
                </a:solidFill>
              </a:rPr>
              <a:t>the P</a:t>
            </a:r>
            <a:r>
              <a:rPr lang="en-US" sz="4000" dirty="0" smtClean="0">
                <a:solidFill>
                  <a:srgbClr val="293A83"/>
                </a:solidFill>
              </a:rPr>
              <a:t>ast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 eaLnBrk="1" hangingPunct="1">
              <a:spcBef>
                <a:spcPts val="800"/>
              </a:spcBef>
              <a:buClr>
                <a:srgbClr val="003399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Few examples of the </a:t>
            </a:r>
            <a:r>
              <a:rPr lang="en-US" sz="2400" b="1" dirty="0" smtClean="0">
                <a:solidFill>
                  <a:srgbClr val="FF0000"/>
                </a:solidFill>
              </a:rPr>
              <a:t>failed</a:t>
            </a:r>
            <a:r>
              <a:rPr lang="en-US" sz="2400" dirty="0" smtClean="0">
                <a:solidFill>
                  <a:srgbClr val="000000"/>
                </a:solidFill>
              </a:rPr>
              <a:t> students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00808"/>
            <a:ext cx="8241965" cy="38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4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CE a good dep. of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AUT really a top university?!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Will I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be wealthy as a Computer Engineer?!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 I need to learn C?! Yes!!!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CE a simple and easy-going? No 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Is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the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internet free at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lunch free?! 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Large scale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123528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6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either 1 or 0 - </a:t>
            </a:r>
            <a:r>
              <a:rPr lang="en-US" sz="2600" dirty="0" err="1">
                <a:solidFill>
                  <a:srgbClr val="CC0000"/>
                </a:solidFill>
              </a:rPr>
              <a:t>BI</a:t>
            </a:r>
            <a:r>
              <a:rPr lang="en-US" sz="2600" dirty="0" err="1">
                <a:solidFill>
                  <a:srgbClr val="000000"/>
                </a:solidFill>
              </a:rPr>
              <a:t>nary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digi</a:t>
            </a:r>
            <a:r>
              <a:rPr lang="en-US" sz="2600" dirty="0" err="1">
                <a:solidFill>
                  <a:srgbClr val="CC0000"/>
                </a:solidFill>
              </a:rPr>
              <a:t>T</a:t>
            </a:r>
            <a:r>
              <a:rPr lang="en-US" sz="2600" dirty="0" err="1">
                <a:solidFill>
                  <a:srgbClr val="000000"/>
                </a:solidFill>
              </a:rPr>
              <a:t>s</a:t>
            </a:r>
            <a:r>
              <a:rPr lang="en-US" sz="26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(e.g.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of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			-4  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0   00000000			-0  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1676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3335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1524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478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244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9017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We should </a:t>
            </a:r>
            <a:r>
              <a:rPr lang="en-US" sz="2700" i="1" dirty="0">
                <a:solidFill>
                  <a:srgbClr val="000000"/>
                </a:solidFill>
              </a:rPr>
              <a:t>tell/plan/program</a:t>
            </a:r>
            <a:r>
              <a:rPr lang="en-US" sz="2700" dirty="0">
                <a:solidFill>
                  <a:srgbClr val="000000"/>
                </a:solidFill>
              </a:rPr>
              <a:t> it to do something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Software types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Applications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CC0000"/>
                </a:solidFill>
              </a:rPr>
              <a:t>this course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HW &amp; SW Organization</a:t>
            </a: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49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HW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Windows XP/Vista/8/10, Linux, Unix,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sin(x), cos(x),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Program is loaded from secondary storage to main memory by OS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(+ - * …)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tasks (e.g.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Hardware can run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Computers Work”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Algorithm??!!!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“Algorithm”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2)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Flow chart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Codes/Programs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 sequence of </a:t>
            </a:r>
            <a:r>
              <a:rPr lang="en-US" sz="2400">
                <a:solidFill>
                  <a:srgbClr val="CC0000"/>
                </a:solidFill>
              </a:rPr>
              <a:t>English</a:t>
            </a:r>
            <a:r>
              <a:rPr lang="en-US" sz="240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Algorithm: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calculate 1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+ 2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... + </a:t>
            </a:r>
            <a:r>
              <a:rPr lang="en-US" sz="2400" i="1">
                <a:solidFill>
                  <a:srgbClr val="000000"/>
                </a:solidFill>
              </a:rPr>
              <a:t>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Input:</a:t>
            </a:r>
            <a:r>
              <a:rPr lang="en-US" sz="2000">
                <a:solidFill>
                  <a:srgbClr val="000000"/>
                </a:solidFill>
              </a:rPr>
              <a:t> n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Output:</a:t>
            </a:r>
            <a:r>
              <a:rPr lang="en-US" sz="2000">
                <a:solidFill>
                  <a:srgbClr val="000000"/>
                </a:solidFill>
              </a:rPr>
              <a:t> sum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Repeat the following three steps while 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>
                <a:solidFill>
                  <a:srgbClr val="000000"/>
                </a:solidFill>
              </a:rPr>
              <a:t> n: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sq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* i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sum + sq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marL="742950" lvl="1" indent="-285750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Software is developed </a:t>
            </a:r>
            <a:r>
              <a:rPr lang="en-US" sz="2200" dirty="0"/>
              <a:t>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 languages which is understandable by computers</a:t>
            </a:r>
          </a:p>
          <a:p>
            <a:pPr lvl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Human languages are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CC0000"/>
                </a:solidFill>
              </a:rPr>
              <a:t>cannot</a:t>
            </a:r>
            <a:r>
              <a:rPr lang="en-US" sz="2200" dirty="0"/>
              <a:t> be run on computer </a:t>
            </a:r>
            <a:r>
              <a:rPr lang="en-US" sz="2200" dirty="0">
                <a:solidFill>
                  <a:srgbClr val="CC0000"/>
                </a:solidFill>
              </a:rPr>
              <a:t>directly</a:t>
            </a:r>
            <a:r>
              <a:rPr lang="en-US" sz="2200" dirty="0"/>
              <a:t> if the languages is not 011001001 </a:t>
            </a:r>
            <a:r>
              <a:rPr lang="en-US" sz="2200" dirty="0">
                <a:latin typeface="Wingdings" charset="2"/>
              </a:rPr>
              <a:t></a:t>
            </a:r>
            <a:r>
              <a:rPr lang="en-US" sz="2200" dirty="0"/>
              <a:t>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There are some other programs that </a:t>
            </a:r>
            <a:r>
              <a:rPr lang="en-US" sz="2200" dirty="0">
                <a:solidFill>
                  <a:srgbClr val="CC0000"/>
                </a:solidFill>
              </a:rPr>
              <a:t>translate</a:t>
            </a:r>
            <a:r>
              <a:rPr lang="en-US" sz="22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 output “0101…” </a:t>
            </a:r>
            <a:r>
              <a:rPr lang="en-US" sz="2200" dirty="0">
                <a:solidFill>
                  <a:srgbClr val="CC0000"/>
                </a:solidFill>
              </a:rPr>
              <a:t>can</a:t>
            </a:r>
            <a:r>
              <a:rPr lang="en-US" sz="2200" dirty="0"/>
              <a:t> run on computers </a:t>
            </a:r>
            <a:r>
              <a:rPr lang="en-US" sz="22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 dirty="0">
                <a:solidFill>
                  <a:srgbClr val="CC0000"/>
                </a:solidFill>
              </a:rPr>
              <a:t>machine depended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Completely incomprehensible to (most)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Programming based on 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</a:t>
            </a:r>
            <a:r>
              <a:rPr lang="en-US" sz="2400" dirty="0">
                <a:solidFill>
                  <a:srgbClr val="CC0000"/>
                </a:solidFill>
              </a:rPr>
              <a:t>one-to-one mapping</a:t>
            </a:r>
            <a:r>
              <a:rPr lang="en-US" sz="2400" dirty="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 dirty="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 dirty="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 dirty="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79532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C, C++, Pascal, Java, PHP, Python,…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 to learn a new language (English, French, … C, Java, Python,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Present</a:t>
            </a:r>
            <a:r>
              <a:rPr lang="en-US" sz="2200" dirty="0">
                <a:solidFill>
                  <a:srgbClr val="000000"/>
                </a:solidFill>
              </a:rPr>
              <a:t>: what is the new language (course slide)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Practice</a:t>
            </a:r>
            <a:r>
              <a:rPr lang="en-US" sz="2200" dirty="0">
                <a:solidFill>
                  <a:srgbClr val="000000"/>
                </a:solidFill>
              </a:rPr>
              <a:t>: how to use the new language in practice (the example)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Produce</a:t>
            </a:r>
            <a:r>
              <a:rPr lang="en-US" sz="2200" dirty="0">
                <a:solidFill>
                  <a:srgbClr val="000000"/>
                </a:solidFill>
              </a:rPr>
              <a:t>: use the language to create a new things (Lab, HW)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Learning Programming </a:t>
            </a:r>
            <a:r>
              <a:rPr lang="en-US" sz="3200" dirty="0">
                <a:solidFill>
                  <a:srgbClr val="C00000"/>
                </a:solidFill>
              </a:rPr>
              <a:t>Language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Reading, reading, reading,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 needs the product step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Class, Reading, programming, programming, programming,…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>
                <a:solidFill>
                  <a:srgbClr val="000000"/>
                </a:solidFill>
              </a:rPr>
              <a:t> of computer programs do the </a:t>
            </a:r>
            <a:r>
              <a:rPr lang="en-US" sz="2600" dirty="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Preprocessor:</a:t>
            </a:r>
            <a:r>
              <a:rPr lang="en-US" sz="2600" dirty="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Compiler</a:t>
            </a:r>
            <a:r>
              <a:rPr lang="en-US" sz="2600" dirty="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Assembler</a:t>
            </a:r>
            <a:r>
              <a:rPr lang="en-US" sz="2600" dirty="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Linker</a:t>
            </a:r>
            <a:r>
              <a:rPr lang="en-US" sz="2600" dirty="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Each language has its own compiler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Develop a </a:t>
            </a:r>
            <a:r>
              <a:rPr lang="en-US" sz="2800" dirty="0">
                <a:solidFill>
                  <a:srgbClr val="CC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 Design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Execution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>
                <a:solidFill>
                  <a:srgbClr val="000000"/>
                </a:solidFill>
              </a:rPr>
              <a:t>		Input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Algorithm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>
                <a:solidFill>
                  <a:srgbClr val="CC0000"/>
                </a:solidFill>
              </a:rPr>
              <a:t>Algorithm</a:t>
            </a:r>
            <a:r>
              <a:rPr lang="en-GB" sz="3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transforms the input data into the output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Find a solution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Break down the steps </a:t>
            </a:r>
            <a:endParaRPr lang="en-GB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Compiler generated the 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Lecture notes (slides) are in (simple)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courses.aut.ac.ir/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Textbook 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C: How to Program </a:t>
            </a:r>
            <a:r>
              <a:rPr lang="en-US" sz="2600" dirty="0" smtClean="0">
                <a:solidFill>
                  <a:srgbClr val="000000"/>
                </a:solidFill>
              </a:rPr>
              <a:t>9</a:t>
            </a:r>
            <a:r>
              <a:rPr lang="en-US" sz="2600" baseline="30000" dirty="0" smtClean="0">
                <a:solidFill>
                  <a:srgbClr val="000000"/>
                </a:solidFill>
              </a:rPr>
              <a:t>th</a:t>
            </a:r>
            <a:r>
              <a:rPr lang="en-US" sz="2600" dirty="0" smtClean="0">
                <a:solidFill>
                  <a:srgbClr val="000000"/>
                </a:solidFill>
              </a:rPr>
              <a:t> Edition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Telegram channel:</a:t>
            </a:r>
            <a:endParaRPr lang="en-US" sz="2600" dirty="0">
              <a:solidFill>
                <a:srgbClr val="000000"/>
              </a:solidFill>
            </a:endParaRPr>
          </a:p>
          <a:p>
            <a:pPr marL="671512" lvl="2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https://t.me/+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JMtFQU2cG6g4ZWFk</a:t>
            </a:r>
          </a:p>
          <a:p>
            <a:pPr marL="671512" lvl="2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2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0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Who Am I?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Hossein Zeinali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Ph.D. in Computer Engineering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Artificial Intelligence Major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Working on Speech Processing and Language Understanding</a:t>
            </a:r>
          </a:p>
          <a:p>
            <a:pPr marL="1257300" lvl="2" indent="-3429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Speech to text (ASR), Text to Speech (TTS), Chatbots, Understanding and Generation, etc.</a:t>
            </a:r>
          </a:p>
          <a:p>
            <a:pPr marL="568325" indent="-4572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3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Can You Find </a:t>
            </a:r>
            <a:r>
              <a:rPr lang="en-US" sz="4000" dirty="0" smtClean="0">
                <a:solidFill>
                  <a:srgbClr val="293A83"/>
                </a:solidFill>
              </a:rPr>
              <a:t>Me?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At the </a:t>
            </a:r>
            <a:r>
              <a:rPr lang="en-US" sz="3200" dirty="0" smtClean="0">
                <a:solidFill>
                  <a:srgbClr val="000000"/>
                </a:solidFill>
              </a:rPr>
              <a:t>department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Floor 3, Room 431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Phone: 021-6454-2740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Email: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hzeinali@aut.ac.ir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hsn.zeinali@gmail.com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Skype ID: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 smtClean="0">
                <a:solidFill>
                  <a:srgbClr val="000000"/>
                </a:solidFill>
              </a:rPr>
              <a:t>hsn.zeinali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0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Grading &amp; Extra Classes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Five </a:t>
            </a:r>
            <a:r>
              <a:rPr lang="en-US" sz="2800" dirty="0">
                <a:solidFill>
                  <a:srgbClr val="000000"/>
                </a:solidFill>
              </a:rPr>
              <a:t>major parts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Midterm			</a:t>
            </a:r>
            <a:r>
              <a:rPr lang="en-US" sz="2400" dirty="0" smtClean="0">
                <a:solidFill>
                  <a:srgbClr val="000000"/>
                </a:solidFill>
              </a:rPr>
              <a:t>15%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Final 				</a:t>
            </a:r>
            <a:r>
              <a:rPr lang="en-US" sz="2400" dirty="0" smtClean="0">
                <a:solidFill>
                  <a:srgbClr val="000000"/>
                </a:solidFill>
              </a:rPr>
              <a:t>30%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Homework	</a:t>
            </a:r>
            <a:r>
              <a:rPr lang="en-US" sz="2400" dirty="0" smtClean="0">
                <a:solidFill>
                  <a:srgbClr val="0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smtClean="0">
                <a:solidFill>
                  <a:srgbClr val="000000"/>
                </a:solidFill>
              </a:rPr>
              <a:t>25</a:t>
            </a:r>
            <a:r>
              <a:rPr lang="en-US" sz="2400" dirty="0" smtClean="0">
                <a:solidFill>
                  <a:srgbClr val="000000"/>
                </a:solidFill>
              </a:rPr>
              <a:t>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Project				</a:t>
            </a:r>
            <a:r>
              <a:rPr lang="en-US" sz="2400" dirty="0" smtClean="0">
                <a:solidFill>
                  <a:srgbClr val="000000"/>
                </a:solidFill>
              </a:rPr>
              <a:t>15%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Lab				 	15%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Lab + 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Lab: A practical class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TA: More details, Practical aspects, Solving HW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 err="1" smtClean="0">
                <a:solidFill>
                  <a:srgbClr val="FF0000"/>
                </a:solidFill>
              </a:rPr>
              <a:t>Homeworks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are not accepted after solutions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2807</Words>
  <Application>Microsoft Office PowerPoint</Application>
  <PresentationFormat>On-screen Show (4:3)</PresentationFormat>
  <Paragraphs>765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MS PGothic</vt:lpstr>
      <vt:lpstr>Arial</vt:lpstr>
      <vt:lpstr>B Nazanin</vt:lpstr>
      <vt:lpstr>Calibri</vt:lpstr>
      <vt:lpstr>Courier New</vt:lpstr>
      <vt:lpstr>新細明體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321</cp:revision>
  <cp:lastPrinted>1601-01-01T00:00:00Z</cp:lastPrinted>
  <dcterms:created xsi:type="dcterms:W3CDTF">2007-10-07T13:27:00Z</dcterms:created>
  <dcterms:modified xsi:type="dcterms:W3CDTF">2022-09-30T16:45:33Z</dcterms:modified>
</cp:coreProperties>
</file>