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17" r:id="rId2"/>
  </p:sldMasterIdLst>
  <p:notesMasterIdLst>
    <p:notesMasterId r:id="rId21"/>
  </p:notesMasterIdLst>
  <p:sldIdLst>
    <p:sldId id="385" r:id="rId3"/>
    <p:sldId id="371" r:id="rId4"/>
    <p:sldId id="386" r:id="rId5"/>
    <p:sldId id="372" r:id="rId6"/>
    <p:sldId id="381" r:id="rId7"/>
    <p:sldId id="382" r:id="rId8"/>
    <p:sldId id="373" r:id="rId9"/>
    <p:sldId id="375" r:id="rId10"/>
    <p:sldId id="374" r:id="rId11"/>
    <p:sldId id="376" r:id="rId12"/>
    <p:sldId id="377" r:id="rId13"/>
    <p:sldId id="378" r:id="rId14"/>
    <p:sldId id="379" r:id="rId15"/>
    <p:sldId id="380" r:id="rId16"/>
    <p:sldId id="383" r:id="rId17"/>
    <p:sldId id="388" r:id="rId18"/>
    <p:sldId id="389" r:id="rId19"/>
    <p:sldId id="387" r:id="rId20"/>
  </p:sldIdLst>
  <p:sldSz cx="9144000" cy="6858000" type="screen4x3"/>
  <p:notesSz cx="7099300" cy="10234613"/>
  <p:custDataLst>
    <p:tags r:id="rId2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CC00"/>
    <a:srgbClr val="0033CC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58" autoAdjust="0"/>
  </p:normalViewPr>
  <p:slideViewPr>
    <p:cSldViewPr>
      <p:cViewPr varScale="1">
        <p:scale>
          <a:sx n="68" d="100"/>
          <a:sy n="68" d="100"/>
        </p:scale>
        <p:origin x="188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98DF1BB-0501-4BED-8D42-04AEAD936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0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defTabSz="457200" eaLnBrk="1" hangingPunct="1">
              <a:buSzPct val="100000"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defTabSz="457200" eaLnBrk="1" hangingPunct="1">
                <a:buSzPct val="100000"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الگوریتمهای تکراری را به جای حلقه میتوان با روش بازگشتی نوشت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استفاده</a:t>
            </a:r>
            <a:r>
              <a:rPr lang="fa-IR" baseline="0" dirty="0"/>
              <a:t> از مساله براي حل مساله + شرط پايه و نزديك شدن به شرط پايه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47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نکات: 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تفكر تقسيم و حل: براي حل يك مساله</a:t>
            </a:r>
            <a:r>
              <a:rPr lang="fa-IR" baseline="0" dirty="0"/>
              <a:t> الگوريتمي داريم كه همه جزييات آن را به صورت همزمان بيان نميكنيم</a:t>
            </a:r>
            <a:r>
              <a:rPr lang="fa-IR" baseline="0" dirty="0" smtClean="0"/>
              <a:t>.</a:t>
            </a:r>
            <a:endParaRPr lang="en-US" baseline="0" dirty="0" smtClean="0"/>
          </a:p>
          <a:p>
            <a:pPr marL="171450" indent="-171450" algn="r" rtl="1">
              <a:buFontTx/>
              <a:buChar char="-"/>
            </a:pPr>
            <a:r>
              <a:rPr lang="fa-IR" baseline="0" dirty="0" smtClean="0"/>
              <a:t>به این الگوریتمی که در این اسلاید هست مرتب سازی انخابی (</a:t>
            </a:r>
            <a:r>
              <a:rPr lang="en-US" baseline="0" dirty="0" smtClean="0"/>
              <a:t>selection sort</a:t>
            </a:r>
            <a:r>
              <a:rPr lang="fa-IR" baseline="0" dirty="0" smtClean="0"/>
              <a:t>) گفته می‌شود.</a:t>
            </a:r>
            <a:endParaRPr lang="fa-I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/>
              <a:t>بدون استفاده از يك آرايه ديگر!!!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96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32DC2E7-CED8-4FD2-B364-1087ECA77E5C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 eaLnBrk="1" hangingPunct="1"/>
            <a:r>
              <a:rPr lang="fa-IR" dirty="0"/>
              <a:t>الگوریتمها، الگوریتمهای خیلی ساده هستند ولی </a:t>
            </a:r>
          </a:p>
          <a:p>
            <a:pPr algn="r" rtl="1" eaLnBrk="1" hangingPunct="1"/>
            <a:r>
              <a:rPr lang="fa-IR" dirty="0"/>
              <a:t>۱)‌ با مرور آنها خواهم دید که چه چیزهایی در الگوریتم (و به تبع آن در برنامه نویسی)‌ لازم داریم</a:t>
            </a:r>
          </a:p>
          <a:p>
            <a:pPr algn="r" rtl="1" eaLnBrk="1" hangingPunct="1"/>
            <a:r>
              <a:rPr lang="fa-IR" dirty="0"/>
              <a:t>۲)‌ هر یک از آنها یک </a:t>
            </a:r>
            <a:r>
              <a:rPr lang="fa-IR" dirty="0" err="1"/>
              <a:t>نکته‌ای</a:t>
            </a:r>
            <a:r>
              <a:rPr lang="fa-IR" dirty="0"/>
              <a:t> دارد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algn="r" rtl="1"/>
            <a:r>
              <a:rPr lang="fa-IR" dirty="0"/>
              <a:t>- کارهای لازم در الگوریتم: ۱)‌ ورودی و خروجی و ۲)‌ محاسبات ریاضی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2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كامپيوتر</a:t>
            </a:r>
            <a:r>
              <a:rPr lang="fa-IR" baseline="0" dirty="0"/>
              <a:t> رقم آخر سمت راست را </a:t>
            </a:r>
            <a:r>
              <a:rPr lang="fa-IR" baseline="0" dirty="0" err="1"/>
              <a:t>نمي‌بيند</a:t>
            </a:r>
            <a:r>
              <a:rPr lang="fa-IR" baseline="0" dirty="0"/>
              <a:t>. آنچه كه در ذهن ما به عنوان راه حل است، يك الگوريتم نيست، میتوان آن را به الگوریتم تبدیل کرد و یا الگوریتمهای دیگری برای حل مساله ارایه کرد.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الگوریتمها نیاز به تصمیم گیری داریم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نكات)</a:t>
            </a:r>
            <a:r>
              <a:rPr lang="fa-IR" baseline="0" dirty="0"/>
              <a:t> </a:t>
            </a:r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در طراحی الگوریتم نیاز به تکرار داریم که با حلقه انجام میشود.</a:t>
            </a:r>
            <a:endParaRPr lang="en-US" dirty="0"/>
          </a:p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a-IR" baseline="0" dirty="0"/>
              <a:t>- موارد </a:t>
            </a:r>
            <a:r>
              <a:rPr lang="fa-IR" baseline="0" dirty="0" err="1"/>
              <a:t>استثناء</a:t>
            </a:r>
            <a:r>
              <a:rPr lang="fa-IR" baseline="0" dirty="0"/>
              <a:t> در </a:t>
            </a:r>
            <a:r>
              <a:rPr lang="fa-IR" baseline="0" dirty="0" err="1"/>
              <a:t>الگوريتمها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براي هر مساله چندين الگوريتم</a:t>
            </a:r>
            <a:r>
              <a:rPr lang="fa-IR" baseline="0" dirty="0"/>
              <a:t> وجود دارد</a:t>
            </a:r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در طراحی الگوریتم نیاز به تکرار داریم که با حلقه انجام میشود.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8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لزومي به نگهداري كل داده‌ها</a:t>
            </a:r>
            <a:r>
              <a:rPr lang="fa-IR" baseline="0" dirty="0"/>
              <a:t> نيست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از</a:t>
            </a:r>
            <a:r>
              <a:rPr lang="fa-IR" baseline="0" dirty="0"/>
              <a:t> چپ به راست نگاه كردن (روش رايج ذهن ما) مساله را سخت مي‌كند. نوع نگاه ديگر ممكن است باعث راه حل متفاوتي شود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08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نکات)‌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به ترتيب توليد </a:t>
            </a:r>
            <a:r>
              <a:rPr lang="fa-IR" dirty="0" err="1"/>
              <a:t>خروجيها</a:t>
            </a:r>
            <a:r>
              <a:rPr lang="fa-IR" dirty="0"/>
              <a:t> دقت شود</a:t>
            </a:r>
          </a:p>
          <a:p>
            <a:pPr marL="171450" indent="-171450" algn="r" rtl="1">
              <a:buFontTx/>
              <a:buChar char="-"/>
            </a:pPr>
            <a:r>
              <a:rPr lang="fa-IR" dirty="0"/>
              <a:t>در برخی از الگوریتم‌ها ما نیاز به نگهداری تعداد زیادی داده داریم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305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64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4704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15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15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5042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7496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9893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07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6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58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2699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3804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695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0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23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4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>
              <a:defRPr/>
            </a:pPr>
            <a:fld id="{6595E821-A64C-48D5-BD78-3F6ED194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99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defTabSz="457200" eaLnBrk="1" hangingPunct="1">
              <a:buSzPct val="100000"/>
            </a:pPr>
            <a:r>
              <a:rPr lang="en-US" sz="6600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Design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683568" y="2852936"/>
            <a:ext cx="7776864" cy="33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800" kern="0" dirty="0">
                <a:solidFill>
                  <a:srgbClr val="000000"/>
                </a:solidFill>
                <a:latin typeface="Arial"/>
                <a:cs typeface="Arial"/>
              </a:rPr>
              <a:t>Fall </a:t>
            </a:r>
            <a:r>
              <a:rPr lang="en-US" sz="2400" kern="0" dirty="0" smtClean="0">
                <a:solidFill>
                  <a:srgbClr val="000000"/>
                </a:solidFill>
                <a:latin typeface="Arial"/>
                <a:cs typeface="Arial"/>
              </a:rPr>
              <a:t>202</a:t>
            </a:r>
            <a:r>
              <a:rPr lang="fa-IR" sz="2400" kern="0" dirty="0" smtClean="0">
                <a:solidFill>
                  <a:srgbClr val="000000"/>
                </a:solidFill>
                <a:latin typeface="Arial"/>
                <a:cs typeface="Arial"/>
              </a:rPr>
              <a:t>2</a:t>
            </a:r>
            <a:endParaRPr lang="en-US" sz="2400" kern="0" dirty="0" smtClean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Hossein Zeinali</a:t>
            </a:r>
            <a:endParaRPr lang="en-US" sz="20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Slides by Dr. Bahador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CE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Department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, Amirkabir University of </a:t>
            </a:r>
            <a:r>
              <a:rPr lang="en-US" sz="2000" kern="0" dirty="0" smtClean="0">
                <a:solidFill>
                  <a:srgbClr val="000000"/>
                </a:solidFill>
                <a:latin typeface="Arial"/>
                <a:cs typeface="Arial"/>
              </a:rPr>
              <a:t>Technology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1177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تولید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&lt;= n)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* result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2506804-9466-4570-A04D-11E52A278824}" type="slidenum">
              <a:rPr lang="en-US" smtClean="0"/>
              <a:pPr eaLnBrk="1" hangingPunct="1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result 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&gt;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result  result *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n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return  result</a:t>
            </a:r>
            <a:endParaRPr lang="en-US" sz="2600" dirty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A2F617A-0D57-4F53-B758-2C71B51F77E5}" type="slidenum">
              <a:rPr lang="en-US" smtClean="0"/>
              <a:pPr eaLnBrk="1" hangingPunct="1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</a:t>
            </a:r>
            <a:r>
              <a:rPr lang="fa-IR" sz="2400" dirty="0" err="1">
                <a:latin typeface="Tahoma" pitchFamily="34" charset="0"/>
                <a:cs typeface="Tahoma" pitchFamily="34" charset="0"/>
              </a:rPr>
              <a:t>فاكتوريل</a:t>
            </a:r>
            <a:r>
              <a:rPr lang="fa-IR" sz="2400" dirty="0">
                <a:latin typeface="Tahoma" pitchFamily="34" charset="0"/>
                <a:cs typeface="Tahoma" pitchFamily="34" charset="0"/>
              </a:rPr>
              <a:t> آنرا توليد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Factorial-Recursive (</a:t>
            </a:r>
            <a:r>
              <a:rPr lang="en-US" sz="2600" b="1" dirty="0"/>
              <a:t>n</a:t>
            </a:r>
            <a:r>
              <a:rPr lang="en-US" sz="26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if (n == 1)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	return n * Factorial-Recursive (n - 1)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7F2AA4C-76E9-4069-BF1C-0A2B2892499F}" type="slidenum">
              <a:rPr lang="en-US" smtClean="0"/>
              <a:pPr eaLnBrk="1" hangingPunct="1"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: sort 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while (start !=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		j </a:t>
            </a:r>
            <a:r>
              <a:rPr lang="en-US" sz="2400" dirty="0">
                <a:sym typeface="Wingdings" pitchFamily="2" charset="2"/>
              </a:rPr>
              <a:t> find index of minimum element from start to end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swap x[j] and x[start]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start 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==================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find_min</a:t>
            </a:r>
            <a:r>
              <a:rPr lang="en-US" sz="2400" dirty="0"/>
              <a:t>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smtClean="0">
                <a:sym typeface="Wingdings" pitchFamily="2" charset="2"/>
              </a:rPr>
              <a:t>y </a:t>
            </a:r>
            <a:r>
              <a:rPr lang="en-US" sz="2400" dirty="0">
                <a:sym typeface="Wingdings" pitchFamily="2" charset="2"/>
              </a:rPr>
              <a:t> start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dirty="0" smtClean="0">
                <a:sym typeface="Wingdings" pitchFamily="2" charset="2"/>
              </a:rPr>
              <a:t>start + 1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 smtClean="0">
                <a:sym typeface="Wingdings" pitchFamily="2" charset="2"/>
              </a:rPr>
              <a:t>while 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if(x[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&lt; x[y])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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return y</a:t>
            </a:r>
            <a:endParaRPr lang="en-US" sz="2400" dirty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41ED74-C035-45FB-BFE3-9FA339BAE061}" type="slidenum">
              <a:rPr lang="en-US" smtClean="0"/>
              <a:pPr eaLnBrk="1" hangingPunct="1"/>
              <a:t>13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2390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8" y="2257172"/>
            <a:ext cx="1069812" cy="3969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start</a:t>
            </a:r>
            <a:r>
              <a:rPr lang="fa-IR" sz="220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200">
                <a:latin typeface="Tahoma" pitchFamily="34" charset="0"/>
                <a:cs typeface="Tahoma" pitchFamily="34" charset="0"/>
              </a:rPr>
              <a:t>end</a:t>
            </a:r>
            <a:r>
              <a:rPr lang="fa-IR" sz="220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swap(</a:t>
            </a:r>
            <a:r>
              <a:rPr lang="en-US" sz="2800" b="1" dirty="0"/>
              <a:t>x,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temp </a:t>
            </a:r>
            <a:r>
              <a:rPr lang="en-US" sz="2800" dirty="0">
                <a:sym typeface="Wingdings" pitchFamily="2" charset="2"/>
              </a:rPr>
              <a:t> x[j]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x[j]  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x[</a:t>
            </a:r>
            <a:r>
              <a:rPr lang="en-US" sz="2800" dirty="0" err="1">
                <a:sym typeface="Wingdings" pitchFamily="2" charset="2"/>
              </a:rPr>
              <a:t>i</a:t>
            </a:r>
            <a:r>
              <a:rPr lang="en-US" sz="2800" dirty="0">
                <a:sym typeface="Wingdings" pitchFamily="2" charset="2"/>
              </a:rPr>
              <a:t>]  </a:t>
            </a:r>
            <a:r>
              <a:rPr lang="en-US" sz="2800" dirty="0" smtClean="0">
                <a:sym typeface="Wingdings" pitchFamily="2" charset="2"/>
              </a:rPr>
              <a:t>temp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>
              <a:sym typeface="Wingdings" pitchFamily="2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sz="2800" b="1" dirty="0"/>
              <a:t>Algorithm</a:t>
            </a:r>
            <a:r>
              <a:rPr lang="en-US" sz="2800" dirty="0"/>
              <a:t> </a:t>
            </a:r>
            <a:r>
              <a:rPr lang="en-US" sz="2800" dirty="0" smtClean="0"/>
              <a:t>swap2(</a:t>
            </a:r>
            <a:r>
              <a:rPr lang="en-US" sz="2800" b="1" dirty="0" smtClean="0"/>
              <a:t>x</a:t>
            </a:r>
            <a:r>
              <a:rPr lang="en-US" sz="2800" b="1" dirty="0"/>
              <a:t>, j, </a:t>
            </a:r>
            <a:r>
              <a:rPr lang="en-US" sz="2800" b="1" dirty="0" err="1"/>
              <a:t>i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None/>
            </a:pPr>
            <a:endParaRPr lang="en-US" sz="2800" dirty="0"/>
          </a:p>
          <a:p>
            <a:pPr>
              <a:spcBef>
                <a:spcPts val="300"/>
              </a:spcBef>
              <a:buNone/>
            </a:pPr>
            <a:r>
              <a:rPr lang="en-US" sz="2800" dirty="0" smtClean="0"/>
              <a:t>x[j] </a:t>
            </a:r>
            <a:r>
              <a:rPr lang="en-US" sz="2800" dirty="0">
                <a:sym typeface="Wingdings" pitchFamily="2" charset="2"/>
              </a:rPr>
              <a:t> x[j</a:t>
            </a:r>
            <a:r>
              <a:rPr lang="en-US" sz="2800" dirty="0" smtClean="0">
                <a:sym typeface="Wingdings" pitchFamily="2" charset="2"/>
              </a:rPr>
              <a:t>] + x[</a:t>
            </a:r>
            <a:r>
              <a:rPr lang="en-US" sz="2800" dirty="0" err="1" smtClean="0">
                <a:sym typeface="Wingdings" pitchFamily="2" charset="2"/>
              </a:rPr>
              <a:t>i</a:t>
            </a:r>
            <a:r>
              <a:rPr lang="en-US" sz="2800" dirty="0" smtClean="0">
                <a:sym typeface="Wingdings" pitchFamily="2" charset="2"/>
              </a:rPr>
              <a:t>]</a:t>
            </a:r>
            <a:endParaRPr lang="en-US" sz="2800" dirty="0">
              <a:sym typeface="Wingdings" pitchFamily="2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sz="2800" dirty="0" smtClean="0">
                <a:sym typeface="Wingdings" pitchFamily="2" charset="2"/>
              </a:rPr>
              <a:t>x[</a:t>
            </a:r>
            <a:r>
              <a:rPr lang="en-US" sz="2800" dirty="0" err="1" smtClean="0">
                <a:sym typeface="Wingdings" pitchFamily="2" charset="2"/>
              </a:rPr>
              <a:t>i</a:t>
            </a:r>
            <a:r>
              <a:rPr lang="en-US" sz="2800" dirty="0" smtClean="0">
                <a:sym typeface="Wingdings" pitchFamily="2" charset="2"/>
              </a:rPr>
              <a:t>] </a:t>
            </a:r>
            <a:r>
              <a:rPr lang="en-US" sz="2800" dirty="0">
                <a:sym typeface="Wingdings" pitchFamily="2" charset="2"/>
              </a:rPr>
              <a:t> </a:t>
            </a:r>
            <a:r>
              <a:rPr lang="en-US" sz="2800" dirty="0" smtClean="0">
                <a:sym typeface="Wingdings" pitchFamily="2" charset="2"/>
              </a:rPr>
              <a:t>x[j] – x[</a:t>
            </a:r>
            <a:r>
              <a:rPr lang="en-US" sz="2800" dirty="0" err="1" smtClean="0">
                <a:sym typeface="Wingdings" pitchFamily="2" charset="2"/>
              </a:rPr>
              <a:t>i</a:t>
            </a:r>
            <a:r>
              <a:rPr lang="en-US" sz="2800" dirty="0" smtClean="0">
                <a:sym typeface="Wingdings" pitchFamily="2" charset="2"/>
              </a:rPr>
              <a:t>]</a:t>
            </a:r>
            <a:endParaRPr lang="en-US" sz="2800" dirty="0">
              <a:sym typeface="Wingdings" pitchFamily="2" charset="2"/>
            </a:endParaRPr>
          </a:p>
          <a:p>
            <a:pPr>
              <a:spcBef>
                <a:spcPts val="300"/>
              </a:spcBef>
              <a:buNone/>
            </a:pPr>
            <a:r>
              <a:rPr lang="en-US" sz="2800" dirty="0" smtClean="0">
                <a:sym typeface="Wingdings" pitchFamily="2" charset="2"/>
              </a:rPr>
              <a:t>x[j] </a:t>
            </a:r>
            <a:r>
              <a:rPr lang="en-US" sz="2800" dirty="0">
                <a:sym typeface="Wingdings" pitchFamily="2" charset="2"/>
              </a:rPr>
              <a:t> </a:t>
            </a:r>
            <a:r>
              <a:rPr lang="en-US" sz="2800" dirty="0" smtClean="0">
                <a:sym typeface="Wingdings" pitchFamily="2" charset="2"/>
              </a:rPr>
              <a:t>x[j] – x[</a:t>
            </a:r>
            <a:r>
              <a:rPr lang="en-US" sz="2800" dirty="0" err="1" smtClean="0">
                <a:sym typeface="Wingdings" pitchFamily="2" charset="2"/>
              </a:rPr>
              <a:t>i</a:t>
            </a:r>
            <a:r>
              <a:rPr lang="en-US" sz="2800" dirty="0" smtClean="0">
                <a:sym typeface="Wingdings" pitchFamily="2" charset="2"/>
              </a:rPr>
              <a:t>]</a:t>
            </a: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200" dirty="0" err="1">
                <a:latin typeface="Tahoma" pitchFamily="34" charset="0"/>
                <a:cs typeface="Tahoma" pitchFamily="34" charset="0"/>
              </a:rPr>
              <a:t>الگوريتمي</a:t>
            </a:r>
            <a:r>
              <a:rPr lang="fa-IR" sz="2200" dirty="0">
                <a:latin typeface="Tahoma" pitchFamily="34" charset="0"/>
                <a:cs typeface="Tahoma" pitchFamily="34" charset="0"/>
              </a:rPr>
              <a:t> كه آرایه صعودی از اعداد صحیح را بگیرد و آنرا تبدیل به آرایه نزولی کند.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 reverse(</a:t>
            </a:r>
            <a:r>
              <a:rPr lang="en-US" sz="2800" b="1" dirty="0"/>
              <a:t>A, start, end</a:t>
            </a:r>
            <a:r>
              <a:rPr lang="en-US" sz="2800" dirty="0"/>
              <a:t>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if (start &gt;=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return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else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swap(A, start, end)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reverse(A, start + 1, end - 1)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23B940A-00B7-451B-9872-1B48105E1435}" type="slidenum">
              <a:rPr lang="en-US" smtClean="0"/>
              <a:pPr eaLnBrk="1" hangingPunct="1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Algorithm</a:t>
            </a:r>
            <a:r>
              <a:rPr lang="en-US" sz="2000" dirty="0" smtClean="0"/>
              <a:t> </a:t>
            </a:r>
            <a:r>
              <a:rPr lang="en-US" sz="2000" b="1" dirty="0" err="1" smtClean="0"/>
              <a:t>hanoi</a:t>
            </a:r>
            <a:r>
              <a:rPr lang="en-US" sz="2000" dirty="0" smtClean="0"/>
              <a:t>(n</a:t>
            </a:r>
            <a:r>
              <a:rPr lang="en-US" sz="2000" dirty="0"/>
              <a:t>, source, target, auxiliary):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if </a:t>
            </a:r>
            <a:r>
              <a:rPr lang="en-US" sz="2000" dirty="0" smtClean="0"/>
              <a:t>(n &lt;= 0</a:t>
            </a:r>
            <a:r>
              <a:rPr lang="en-US" sz="2000" dirty="0"/>
              <a:t>)</a:t>
            </a:r>
            <a:endParaRPr lang="en-US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return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# Move n - 1 disks from source to </a:t>
            </a:r>
            <a:r>
              <a:rPr lang="en-US" sz="2000" dirty="0" smtClean="0"/>
              <a:t>auxiliary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hanoi</a:t>
            </a:r>
            <a:r>
              <a:rPr lang="en-US" sz="2000" dirty="0" smtClean="0"/>
              <a:t>(n </a:t>
            </a:r>
            <a:r>
              <a:rPr lang="en-US" sz="2000" dirty="0"/>
              <a:t>- 1, source, auxiliary, target)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smtClean="0"/>
              <a:t># </a:t>
            </a:r>
            <a:r>
              <a:rPr lang="en-US" sz="2000" dirty="0"/>
              <a:t>Move the nth disk from source to 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/>
              <a:t>    append the source last disk to the target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smtClean="0"/>
              <a:t># </a:t>
            </a:r>
            <a:r>
              <a:rPr lang="en-US" sz="2000" dirty="0"/>
              <a:t>Move the n - 1 disks that we left on auxiliary onto </a:t>
            </a:r>
            <a:r>
              <a:rPr lang="en-US" sz="2000" dirty="0" smtClean="0"/>
              <a:t>target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hanoi</a:t>
            </a:r>
            <a:r>
              <a:rPr lang="en-US" sz="2000" dirty="0" smtClean="0"/>
              <a:t>(n </a:t>
            </a:r>
            <a:r>
              <a:rPr lang="en-US" sz="2000" dirty="0"/>
              <a:t>- 1, auxiliary, target, source</a:t>
            </a:r>
            <a:r>
              <a:rPr lang="en-US" sz="20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A = [3, 2, 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B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000" dirty="0"/>
              <a:t>C = </a:t>
            </a:r>
            <a:r>
              <a:rPr lang="pt-BR" sz="2000" dirty="0" smtClean="0"/>
              <a:t>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 err="1" smtClean="0"/>
              <a:t>hanoi</a:t>
            </a:r>
            <a:r>
              <a:rPr lang="en-US" sz="2000" dirty="0" smtClean="0"/>
              <a:t>(3</a:t>
            </a:r>
            <a:r>
              <a:rPr lang="en-US" sz="2000" dirty="0"/>
              <a:t>, A, C, B)</a:t>
            </a:r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8800" y="1044575"/>
            <a:ext cx="328241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67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Eight Q</a:t>
            </a:r>
            <a:r>
              <a:rPr lang="en-US" dirty="0" smtClean="0"/>
              <a:t>ueens 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4648200" cy="46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52392-C18F-4A04-A18B-72274105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791B-42FF-461E-A2E9-3A11E7163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4575"/>
            <a:ext cx="8991600" cy="5181600"/>
          </a:xfrm>
        </p:spPr>
        <p:txBody>
          <a:bodyPr/>
          <a:lstStyle/>
          <a:p>
            <a:r>
              <a:rPr lang="en-US" sz="2800" dirty="0"/>
              <a:t>There are more than one algorithm for a problem</a:t>
            </a:r>
          </a:p>
          <a:p>
            <a:pPr lvl="1"/>
            <a:r>
              <a:rPr lang="en-US" sz="2400" dirty="0"/>
              <a:t>Efficiency, Complexity, Clarity, … </a:t>
            </a:r>
          </a:p>
          <a:p>
            <a:r>
              <a:rPr lang="en-US" sz="2800" dirty="0"/>
              <a:t>Algorithm (Programming Language) building blocks</a:t>
            </a:r>
          </a:p>
          <a:p>
            <a:pPr lvl="1"/>
            <a:r>
              <a:rPr lang="en-US" sz="2400" dirty="0"/>
              <a:t>Input / Output (</a:t>
            </a:r>
            <a:r>
              <a:rPr lang="en-US" sz="2400" dirty="0">
                <a:solidFill>
                  <a:srgbClr val="C00000"/>
                </a:solidFill>
              </a:rPr>
              <a:t>Lecture 5)</a:t>
            </a:r>
          </a:p>
          <a:p>
            <a:pPr lvl="1"/>
            <a:r>
              <a:rPr lang="en-US" sz="2400" dirty="0"/>
              <a:t>Calculations (</a:t>
            </a:r>
            <a:r>
              <a:rPr lang="en-US" sz="2400" dirty="0">
                <a:solidFill>
                  <a:srgbClr val="C00000"/>
                </a:solidFill>
              </a:rPr>
              <a:t>Lecture 4)</a:t>
            </a:r>
          </a:p>
          <a:p>
            <a:pPr lvl="1"/>
            <a:r>
              <a:rPr lang="en-US" sz="2400" dirty="0"/>
              <a:t>Decision Making (</a:t>
            </a:r>
            <a:r>
              <a:rPr lang="en-US" sz="2400" dirty="0">
                <a:solidFill>
                  <a:srgbClr val="C00000"/>
                </a:solidFill>
              </a:rPr>
              <a:t>Lecture 6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Repeating (</a:t>
            </a:r>
            <a:r>
              <a:rPr lang="en-US" sz="2400" dirty="0">
                <a:solidFill>
                  <a:srgbClr val="C00000"/>
                </a:solidFill>
              </a:rPr>
              <a:t>Lecture 7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Modular Programming (</a:t>
            </a:r>
            <a:r>
              <a:rPr lang="en-US" sz="2400" dirty="0">
                <a:solidFill>
                  <a:srgbClr val="C00000"/>
                </a:solidFill>
              </a:rPr>
              <a:t>Lecture 8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Arrays + Memory Management (</a:t>
            </a:r>
            <a:r>
              <a:rPr lang="en-US" sz="2400" dirty="0">
                <a:solidFill>
                  <a:srgbClr val="C00000"/>
                </a:solidFill>
              </a:rPr>
              <a:t>Lectures 9 + 10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Others (Files, …) (</a:t>
            </a:r>
            <a:r>
              <a:rPr lang="en-US" sz="2400" dirty="0">
                <a:solidFill>
                  <a:srgbClr val="C00000"/>
                </a:solidFill>
              </a:rPr>
              <a:t>Lecture 11 + 12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242A2-5D52-45AB-84CD-5086E8D7C9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A203C36-CC91-478F-ADEF-BFF64758D24D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88988"/>
          </a:xfrm>
        </p:spPr>
        <p:txBody>
          <a:bodyPr/>
          <a:lstStyle/>
          <a:p>
            <a:pPr eaLnBrk="1" hangingPunct="1"/>
            <a:r>
              <a:rPr lang="en-US"/>
              <a:t>What We Will Learn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eaLnBrk="1" hangingPunct="1"/>
            <a:r>
              <a:rPr lang="en-US"/>
              <a:t>Sample algorithms to practice problem solving steps</a:t>
            </a:r>
          </a:p>
          <a:p>
            <a:pPr eaLnBrk="1" hangingPunct="1"/>
            <a:r>
              <a:rPr lang="en-US"/>
              <a:t>Input &amp; Output analysis</a:t>
            </a:r>
          </a:p>
          <a:p>
            <a:pPr eaLnBrk="1" hangingPunct="1"/>
            <a:r>
              <a:rPr lang="en-US"/>
              <a:t>Algorithm design</a:t>
            </a:r>
          </a:p>
          <a:p>
            <a:pPr lvl="1" eaLnBrk="1" hangingPunct="1"/>
            <a:r>
              <a:rPr lang="en-US"/>
              <a:t>Pseudo-code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محاسبه میانگین ۳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fa-IR" sz="2800" b="1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Average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1- print “Please enter three integers”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2- read x1, x2, x3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3- sum </a:t>
            </a:r>
            <a:r>
              <a:rPr lang="en-US" sz="2800" dirty="0">
                <a:sym typeface="Wingdings" pitchFamily="2" charset="2"/>
              </a:rPr>
              <a:t> x1 + x2 + x3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4- average  sum / 3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5- print “Average = ” average 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Odd-Even-1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endParaRPr lang="en-US" sz="2800" dirty="0"/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1- print “Please enter an integer”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2- read n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/>
              <a:t>3- y </a:t>
            </a:r>
            <a:r>
              <a:rPr lang="en-US" sz="2800" dirty="0">
                <a:sym typeface="Wingdings" pitchFamily="2" charset="2"/>
              </a:rPr>
              <a:t> n mod 2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4- if (y == 0)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even”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else </a:t>
            </a:r>
          </a:p>
          <a:p>
            <a:pPr>
              <a:spcBef>
                <a:spcPts val="10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print “Number is odd”</a:t>
            </a:r>
            <a:endParaRPr lang="en-US" sz="2800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84C54E-877E-40CE-8BD0-2123E5519A59}" type="slidenum">
              <a:rPr lang="en-US" smtClean="0"/>
              <a:pPr eaLnBrk="1" hangingPunct="1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b="1" dirty="0">
                <a:solidFill>
                  <a:srgbClr val="000000"/>
                </a:solidFill>
              </a:rPr>
              <a:t>Algorithm</a:t>
            </a:r>
            <a:r>
              <a:rPr lang="en-US" sz="2800" dirty="0">
                <a:solidFill>
                  <a:srgbClr val="000000"/>
                </a:solidFill>
              </a:rPr>
              <a:t>: Odd-Even-2</a:t>
            </a:r>
            <a:endParaRPr lang="fa-IR" sz="2800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1-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2-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3- if(n &lt; 0)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</a:rPr>
              <a:t>		n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 -1 *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4- while(n &gt;= 2)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n  n –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5- if(n </a:t>
            </a:r>
            <a:r>
              <a:rPr lang="en-US" sz="2800" dirty="0" smtClean="0">
                <a:solidFill>
                  <a:srgbClr val="000000"/>
                </a:solidFill>
                <a:sym typeface="Wingdings" pitchFamily="2" charset="2"/>
              </a:rPr>
              <a:t>== </a:t>
            </a: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0)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2390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7337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3600" dirty="0">
                <a:latin typeface="Tahoma" pitchFamily="34" charset="0"/>
                <a:cs typeface="Tahoma" pitchFamily="34" charset="0"/>
              </a:rPr>
              <a:t>الگوريتم تشخيص زوج يا فرد بودن عدد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Algorithm: Odd-Even-3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1- print “Please enter an integer”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2- read n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3- while (n &gt;= 2) or (n &lt;=  -1)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		n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 n - sign(n) * 2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4- if (</a:t>
            </a:r>
            <a:r>
              <a:rPr lang="en-US">
                <a:solidFill>
                  <a:srgbClr val="000000"/>
                </a:solidFill>
                <a:sym typeface="Wingdings" pitchFamily="2" charset="2"/>
              </a:rPr>
              <a:t>n </a:t>
            </a:r>
            <a:r>
              <a:rPr lang="en-US" smtClean="0">
                <a:solidFill>
                  <a:srgbClr val="000000"/>
                </a:solidFill>
                <a:sym typeface="Wingdings" pitchFamily="2" charset="2"/>
              </a:rPr>
              <a:t>== </a:t>
            </a: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1)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“odd”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else </a:t>
            </a:r>
          </a:p>
          <a:p>
            <a:pPr lvl="0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0000"/>
                </a:solidFill>
                <a:sym typeface="Wingdings" pitchFamily="2" charset="2"/>
              </a:rPr>
              <a:t>		print “even”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رشته عدد را كه با 0 تمام مي‌شود را مي‌گيرد و تعداد اعداد زوج و فرد را چاپ مي‌كند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b="1" dirty="0"/>
              <a:t>Algorithm</a:t>
            </a:r>
            <a:r>
              <a:rPr lang="en-US" sz="2000" dirty="0"/>
              <a:t>: Count Odd-Even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/>
              <a:t>odd_cnt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0</a:t>
            </a:r>
            <a:endParaRPr lang="en-US" sz="2000" dirty="0"/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/>
              <a:t>		y </a:t>
            </a:r>
            <a:r>
              <a:rPr lang="en-US" sz="2000" dirty="0">
                <a:sym typeface="Wingdings" pitchFamily="2" charset="2"/>
              </a:rPr>
              <a:t> n mod 2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if (y ==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even_cnt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else 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	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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</a:t>
            </a:r>
            <a:r>
              <a:rPr lang="en-US" sz="2000" dirty="0"/>
              <a:t>print “Please enter an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		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000" dirty="0">
                <a:sym typeface="Wingdings" pitchFamily="2" charset="2"/>
              </a:rPr>
              <a:t>print “Odd = “ </a:t>
            </a:r>
            <a:r>
              <a:rPr lang="en-US" sz="2000" dirty="0" err="1">
                <a:sym typeface="Wingdings" pitchFamily="2" charset="2"/>
              </a:rPr>
              <a:t>odd_cnt</a:t>
            </a:r>
            <a:r>
              <a:rPr lang="en-US" sz="2000" dirty="0">
                <a:sym typeface="Wingdings" pitchFamily="2" charset="2"/>
              </a:rPr>
              <a:t> “Even = “ </a:t>
            </a:r>
            <a:r>
              <a:rPr lang="en-US" sz="2000" dirty="0" err="1">
                <a:sym typeface="Wingdings" pitchFamily="2" charset="2"/>
              </a:rPr>
              <a:t>even_cnt</a:t>
            </a:r>
            <a:endParaRPr lang="en-US" sz="2000" dirty="0">
              <a:sym typeface="Wingdings" pitchFamily="2" charset="2"/>
            </a:endParaRP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5C347DF-515B-48DD-BDF8-906F9CB32E2C}" type="slidenum">
              <a:rPr lang="en-US" smtClean="0"/>
              <a:pPr eaLnBrk="1" hangingPunct="1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400">
                <a:latin typeface="Tahoma" pitchFamily="34" charset="0"/>
                <a:cs typeface="Tahoma" pitchFamily="34" charset="0"/>
              </a:rPr>
              <a:t>الگوريتمي كه يك عدد صحيح مثبت را بگيرد و مجموع ارقام آن را چاپ كند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b="1" dirty="0"/>
              <a:t>Algorithm</a:t>
            </a:r>
            <a:r>
              <a:rPr lang="en-US" sz="2800" dirty="0"/>
              <a:t>: Digit-Sum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sum </a:t>
            </a:r>
            <a:r>
              <a:rPr lang="en-US" sz="28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m 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/>
              <a:t>		y </a:t>
            </a:r>
            <a:r>
              <a:rPr lang="en-US" sz="2800" dirty="0">
                <a:sym typeface="Wingdings" pitchFamily="2" charset="2"/>
              </a:rPr>
              <a:t> n mod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sum  sum +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- y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		n  n / 10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800" dirty="0">
                <a:sym typeface="Wingdings" pitchFamily="2" charset="2"/>
              </a:rPr>
              <a:t>print “sum of digits of” m “ = “ sum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800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B6A88CE-A2B5-43E6-9DEE-9C8300A201CE}" type="slidenum">
              <a:rPr lang="en-US" smtClean="0"/>
              <a:pPr eaLnBrk="1" hangingPunct="1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315200" y="5486400"/>
            <a:ext cx="1371600" cy="739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 the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/>
          <a:lstStyle/>
          <a:p>
            <a:pPr algn="r" rtl="1"/>
            <a:r>
              <a:rPr lang="fa-IR" sz="2400" dirty="0">
                <a:latin typeface="Tahoma" pitchFamily="34" charset="0"/>
                <a:cs typeface="Tahoma" pitchFamily="34" charset="0"/>
              </a:rPr>
              <a:t>الگوريتمي كه يك عدد صحيح مثبت را بگيرد و آنرا در مبناي 8 چاپ كند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b="1" dirty="0"/>
              <a:t>Algorithm</a:t>
            </a:r>
            <a:r>
              <a:rPr lang="en-US" sz="2600" dirty="0"/>
              <a:t>: Base-8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print “Please enter a positive integer”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/>
              <a:t>read n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 0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(n !=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  n mod 8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n  floor (n / 8)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+ 1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while (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&gt;= 0)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print x[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]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r>
              <a:rPr lang="en-US" sz="2600" dirty="0">
                <a:sym typeface="Wingdings" pitchFamily="2" charset="2"/>
              </a:rPr>
              <a:t>		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 </a:t>
            </a:r>
            <a:r>
              <a:rPr lang="en-US" sz="2600" dirty="0" err="1">
                <a:sym typeface="Wingdings" pitchFamily="2" charset="2"/>
              </a:rPr>
              <a:t>i</a:t>
            </a:r>
            <a:r>
              <a:rPr lang="en-US" sz="2600" dirty="0">
                <a:sym typeface="Wingdings" pitchFamily="2" charset="2"/>
              </a:rPr>
              <a:t> - 1</a:t>
            </a:r>
          </a:p>
          <a:p>
            <a:pPr>
              <a:spcBef>
                <a:spcPts val="300"/>
              </a:spcBef>
              <a:buFont typeface="Wingdings" pitchFamily="2" charset="2"/>
              <a:buNone/>
            </a:pPr>
            <a:endParaRPr lang="en-US" sz="2600" dirty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A00FE23-4036-4BB2-B262-17E26E8B7C07}" type="slidenum">
              <a:rPr lang="en-US" smtClean="0"/>
              <a:pPr eaLnBrk="1" hangingPunct="1"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ca6bf3abc8c515d48857a5c5328843bb275e6"/>
  <p:tag name="ISPRING_RESOURCE_PATHS_HASH_PRESENTER" val="6c1c919c96a107c8ad4f969fc4cef3f55f6bd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6697</TotalTime>
  <Words>1060</Words>
  <Application>Microsoft Office PowerPoint</Application>
  <PresentationFormat>On-screen Show (4:3)</PresentationFormat>
  <Paragraphs>246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MS PGothic</vt:lpstr>
      <vt:lpstr>Arial</vt:lpstr>
      <vt:lpstr>Calibri</vt:lpstr>
      <vt:lpstr>Tahoma</vt:lpstr>
      <vt:lpstr>Times New Roman</vt:lpstr>
      <vt:lpstr>Wingdings</vt:lpstr>
      <vt:lpstr>Edge</vt:lpstr>
      <vt:lpstr>1_Office Theme</vt:lpstr>
      <vt:lpstr>PowerPoint Presentation</vt:lpstr>
      <vt:lpstr>What We Will Learn </vt:lpstr>
      <vt:lpstr>محاسبه میانگین ۳ عدد</vt:lpstr>
      <vt:lpstr>الگوريتم تشخيص زوج يا فرد بودن عدد</vt:lpstr>
      <vt:lpstr>الگوريتم تشخيص زوج يا فرد بودن عدد</vt:lpstr>
      <vt:lpstr>الگوريتم تشخيص زوج يا فرد بودن عدد</vt:lpstr>
      <vt:lpstr>الگوريتمي كه يك رشته عدد را كه با 0 تمام مي‌شود را مي‌گيرد و تعداد اعداد زوج و فرد را چاپ مي‌كند</vt:lpstr>
      <vt:lpstr>الگوريتمي كه يك عدد صحيح مثبت را بگيرد و مجموع ارقام آن را چاپ كند</vt:lpstr>
      <vt:lpstr>الگوريتمي كه يك عدد صحيح مثبت را بگيرد و آنرا در مبناي 8 چاپ كند</vt:lpstr>
      <vt:lpstr>الگوريتمي كه يك عدد صحيح مثبت را بگيرد و فاكتوريل آنرا تولید كند</vt:lpstr>
      <vt:lpstr>الگوريتمي كه يك عدد صحيح مثبت را بگيرد و فاكتوريل آنرا توليد كند</vt:lpstr>
      <vt:lpstr>الگوريتمي كه يك عدد صحيح مثبت را بگيرد و فاكتوريل آنرا توليد كند</vt:lpstr>
      <vt:lpstr>الگوريتمي كه يك رشته عدد را كه محل عضو اول آن با start و محل عضو آخر آن با end مشخص شده است را به صورت صعودي مرتب كند.</vt:lpstr>
      <vt:lpstr>الگوريتمي كه يك رشته عدد را كه محل عضو اول آن با start و محل عضو آخر آن با end مشخص شده است را به صورت صعودي مرتب كند.</vt:lpstr>
      <vt:lpstr>الگوريتمي كه آرایه صعودی از اعداد صحیح را بگیرد و آنرا تبدیل به آرایه نزولی کند.</vt:lpstr>
      <vt:lpstr>Tower of Hanoi</vt:lpstr>
      <vt:lpstr>Eight Queens Puzzle</vt:lpstr>
      <vt:lpstr>Summary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Hossein Zeinali</cp:lastModifiedBy>
  <cp:revision>374</cp:revision>
  <cp:lastPrinted>2013-09-30T09:07:47Z</cp:lastPrinted>
  <dcterms:created xsi:type="dcterms:W3CDTF">2007-10-07T13:27:00Z</dcterms:created>
  <dcterms:modified xsi:type="dcterms:W3CDTF">2022-10-10T04:12:19Z</dcterms:modified>
</cp:coreProperties>
</file>