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59"/>
  </p:notesMasterIdLst>
  <p:sldIdLst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7" r:id="rId31"/>
    <p:sldId id="284" r:id="rId32"/>
    <p:sldId id="285" r:id="rId33"/>
    <p:sldId id="286" r:id="rId34"/>
    <p:sldId id="287" r:id="rId35"/>
    <p:sldId id="288" r:id="rId36"/>
    <p:sldId id="310" r:id="rId37"/>
    <p:sldId id="289" r:id="rId38"/>
    <p:sldId id="290" r:id="rId39"/>
    <p:sldId id="291" r:id="rId40"/>
    <p:sldId id="292" r:id="rId41"/>
    <p:sldId id="30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2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27" autoAdjust="0"/>
  </p:normalViewPr>
  <p:slideViewPr>
    <p:cSldViewPr>
      <p:cViewPr varScale="1">
        <p:scale>
          <a:sx n="64" d="100"/>
          <a:sy n="64" d="100"/>
        </p:scale>
        <p:origin x="2002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11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12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13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14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15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16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17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https://en.wikipedia.org/wiki/C_data_types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actual size of the integer types varies by implementation. The standard requires only size relations between the data types and minimum sizes for each data type: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relation requirements are that the long </a:t>
            </a:r>
            <a:r>
              <a:rPr lang="en-US" dirty="0" err="1" smtClean="0">
                <a:latin typeface="Arial" charset="0"/>
                <a:cs typeface="Arial" charset="0"/>
              </a:rPr>
              <a:t>long</a:t>
            </a:r>
            <a:r>
              <a:rPr lang="en-US" dirty="0" smtClean="0">
                <a:latin typeface="Arial" charset="0"/>
                <a:cs typeface="Arial" charset="0"/>
              </a:rPr>
              <a:t> is not smaller than long, which is not smaller than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, which is not smaller than short. As char's size is always the minimum supported data type, no other data types (except bit-fields) can be smaller.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minimum size for char is 8 bits, the minimum size for short and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is 16 bits, for long it is 32 bits and long </a:t>
            </a:r>
            <a:r>
              <a:rPr lang="en-US" dirty="0" err="1" smtClean="0">
                <a:latin typeface="Arial" charset="0"/>
                <a:cs typeface="Arial" charset="0"/>
              </a:rPr>
              <a:t>long</a:t>
            </a:r>
            <a:r>
              <a:rPr lang="en-US" dirty="0" smtClean="0">
                <a:latin typeface="Arial" charset="0"/>
                <a:cs typeface="Arial" charset="0"/>
              </a:rPr>
              <a:t> must contain at least 64 bits.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19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2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20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#define bool        _Bool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#define true        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#define false        0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23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24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25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26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27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29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3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زبان </a:t>
            </a:r>
            <a:r>
              <a:rPr lang="en-US" dirty="0" smtClean="0">
                <a:latin typeface="Arial" charset="0"/>
                <a:cs typeface="Arial" charset="0"/>
              </a:rPr>
              <a:t>C </a:t>
            </a:r>
            <a:r>
              <a:rPr lang="fa-IR" dirty="0" smtClean="0">
                <a:latin typeface="Arial" charset="0"/>
                <a:cs typeface="Arial" charset="0"/>
              </a:rPr>
              <a:t>در سال ۱۹۷۲ توسط دنیس ریچی از روی زبان </a:t>
            </a:r>
            <a:r>
              <a:rPr lang="en-US" dirty="0" smtClean="0">
                <a:latin typeface="Arial" charset="0"/>
                <a:cs typeface="Arial" charset="0"/>
              </a:rPr>
              <a:t>B </a:t>
            </a:r>
            <a:r>
              <a:rPr lang="fa-IR" dirty="0" smtClean="0">
                <a:latin typeface="Arial" charset="0"/>
                <a:cs typeface="Arial" charset="0"/>
              </a:rPr>
              <a:t>و </a:t>
            </a:r>
            <a:r>
              <a:rPr lang="en-US" dirty="0" smtClean="0">
                <a:latin typeface="Arial" charset="0"/>
                <a:cs typeface="Arial" charset="0"/>
              </a:rPr>
              <a:t>BCPL </a:t>
            </a:r>
            <a:r>
              <a:rPr lang="fa-IR" dirty="0" smtClean="0">
                <a:latin typeface="Arial" charset="0"/>
                <a:cs typeface="Arial" charset="0"/>
              </a:rPr>
              <a:t>در آزمایشگاه بل ساخته شد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چاپ کتاب "</a:t>
            </a:r>
            <a:r>
              <a:rPr lang="en-US" dirty="0" smtClean="0">
                <a:latin typeface="Arial" charset="0"/>
                <a:cs typeface="Arial" charset="0"/>
              </a:rPr>
              <a:t>The C Programming Language" </a:t>
            </a:r>
            <a:r>
              <a:rPr lang="fa-IR" dirty="0" smtClean="0">
                <a:latin typeface="Arial" charset="0"/>
                <a:cs typeface="Arial" charset="0"/>
              </a:rPr>
              <a:t>در سال ۱۹۷۸ توسط برایان کرنیگان و ریچی باعث رشد روزافزون این زبان در جهان شد.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fa-IR" dirty="0" smtClean="0">
                <a:latin typeface="Arial" charset="0"/>
                <a:cs typeface="Arial" charset="0"/>
              </a:rPr>
              <a:t>(</a:t>
            </a:r>
            <a:r>
              <a:rPr lang="en-US" dirty="0" smtClean="0"/>
              <a:t>1988 (2nd Edition)</a:t>
            </a:r>
            <a:r>
              <a:rPr lang="fa-IR" dirty="0" smtClean="0"/>
              <a:t>)</a:t>
            </a:r>
            <a:br>
              <a:rPr lang="fa-IR" dirty="0" smtClean="0"/>
            </a:br>
            <a:r>
              <a:rPr lang="fa-IR" dirty="0" smtClean="0"/>
              <a:t>در سال ۱۹۹۰، استاندارد </a:t>
            </a:r>
            <a:r>
              <a:rPr lang="en-US" dirty="0" smtClean="0"/>
              <a:t>ANSI C (</a:t>
            </a:r>
            <a:r>
              <a:rPr lang="fa-IR" dirty="0" smtClean="0"/>
              <a:t> با تغییرات قالب بندی) توسط سازمان بین‌المللی استانداردسازی (</a:t>
            </a:r>
            <a:r>
              <a:rPr lang="en-US" dirty="0" smtClean="0"/>
              <a:t>ISO) </a:t>
            </a:r>
            <a:r>
              <a:rPr lang="fa-IR" dirty="0" smtClean="0"/>
              <a:t>به عنوان </a:t>
            </a:r>
            <a:r>
              <a:rPr lang="en-US" dirty="0" smtClean="0"/>
              <a:t>ISO / IEC 9899: 1990 </a:t>
            </a:r>
            <a:r>
              <a:rPr lang="fa-IR" dirty="0" smtClean="0"/>
              <a:t>تصویب شد، که گاهی اوقات </a:t>
            </a:r>
            <a:r>
              <a:rPr lang="en-US" dirty="0" smtClean="0"/>
              <a:t>C90 </a:t>
            </a:r>
            <a:r>
              <a:rPr lang="fa-IR" dirty="0" smtClean="0"/>
              <a:t>نیز نامیده می‌شود؛ بنابراین، اصطلاحات "</a:t>
            </a:r>
            <a:r>
              <a:rPr lang="en-US" dirty="0" smtClean="0"/>
              <a:t>C89" </a:t>
            </a:r>
            <a:r>
              <a:rPr lang="fa-IR" dirty="0" smtClean="0"/>
              <a:t>و "</a:t>
            </a:r>
            <a:r>
              <a:rPr lang="en-US" dirty="0" smtClean="0"/>
              <a:t>C90" </a:t>
            </a:r>
            <a:r>
              <a:rPr lang="fa-IR" dirty="0" smtClean="0"/>
              <a:t>به همان زبان برنامه‌نویسی اشاره دارند.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/>
              <a:t>استاندارد </a:t>
            </a:r>
            <a:r>
              <a:rPr lang="en-US" dirty="0" smtClean="0"/>
              <a:t>C </a:t>
            </a:r>
            <a:r>
              <a:rPr lang="fa-IR" dirty="0" smtClean="0"/>
              <a:t>در اواخر دهه ۱۹۹۰ بازنگری شد و منجر به انتشار </a:t>
            </a:r>
            <a:r>
              <a:rPr lang="en-US" dirty="0" smtClean="0"/>
              <a:t>ISO / IEC 9899: 1999 </a:t>
            </a:r>
            <a:r>
              <a:rPr lang="fa-IR" dirty="0" smtClean="0"/>
              <a:t>در ۱۹۹۹ شد، که معمولاً به آن "</a:t>
            </a:r>
            <a:r>
              <a:rPr lang="en-US" dirty="0" smtClean="0"/>
              <a:t>C99" </a:t>
            </a:r>
            <a:r>
              <a:rPr lang="fa-IR" dirty="0" smtClean="0"/>
              <a:t>گفته می‌شود.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C11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در سال ۲۰۰۷، کار بر روی تجدید نظر در مورد استاندارد </a:t>
            </a:r>
            <a:r>
              <a:rPr lang="en-US" dirty="0" smtClean="0">
                <a:latin typeface="Arial" charset="0"/>
                <a:cs typeface="Arial" charset="0"/>
              </a:rPr>
              <a:t>C، </a:t>
            </a:r>
            <a:r>
              <a:rPr lang="fa-IR" dirty="0" smtClean="0">
                <a:latin typeface="Arial" charset="0"/>
                <a:cs typeface="Arial" charset="0"/>
              </a:rPr>
              <a:t>به‌طور غیررسمی به نام "</a:t>
            </a:r>
            <a:r>
              <a:rPr lang="en-US" dirty="0" smtClean="0">
                <a:latin typeface="Arial" charset="0"/>
                <a:cs typeface="Arial" charset="0"/>
              </a:rPr>
              <a:t>C1X" </a:t>
            </a:r>
            <a:r>
              <a:rPr lang="fa-IR" dirty="0" smtClean="0">
                <a:latin typeface="Arial" charset="0"/>
                <a:cs typeface="Arial" charset="0"/>
              </a:rPr>
              <a:t>تا انتشار رسمی آن در تاریخ ۲۰۱۱-۱۲-۰۸ آغاز شد.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C18 </a:t>
            </a:r>
            <a:r>
              <a:rPr lang="fa-IR" dirty="0" smtClean="0"/>
              <a:t>که در ژوئن سال ۲۰۱۸ منتشر شده استاندارد فعلی زبان برنامه‌نویسی </a:t>
            </a:r>
            <a:r>
              <a:rPr lang="en-US" dirty="0" smtClean="0"/>
              <a:t>C </a:t>
            </a:r>
            <a:r>
              <a:rPr lang="fa-IR" dirty="0" smtClean="0"/>
              <a:t>است.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30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31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b="1" dirty="0" smtClean="0"/>
              <a:t>Decimal constants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contains digits between 0 and 9, but should not begin with a zero.</a:t>
            </a:r>
          </a:p>
          <a:p>
            <a:r>
              <a:rPr lang="en-US" b="1" dirty="0" smtClean="0"/>
              <a:t>Octal constants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contains digits between 0 and 7, and must begin with a zero.</a:t>
            </a:r>
          </a:p>
          <a:p>
            <a:r>
              <a:rPr lang="en-US" b="1" dirty="0" smtClean="0"/>
              <a:t>Hexadecimal constants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contains digits from 0 to 9, and letters from a-f (either in uppercase or lowercase), and must always start with 0x or 0X.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You can also explicitly specify the type of an integer constant as long </a:t>
            </a:r>
            <a:r>
              <a:rPr lang="en-US" dirty="0" err="1" smtClean="0"/>
              <a:t>int</a:t>
            </a:r>
            <a:r>
              <a:rPr lang="en-US" dirty="0" smtClean="0"/>
              <a:t> by appending l or L: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By default, floating constants are of type double. We can explicitly mention the type of a floating-point constant as a float by appending f or F at the end of the constant.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Similarly, We can explicitly mention the type of a floating-point constant as long double by appending l or L at the end.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4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dirty="0" smtClean="0"/>
              <a:t>Some of the most commonly used placeholders follow:</a:t>
            </a:r>
          </a:p>
          <a:p>
            <a:endParaRPr lang="en-US" dirty="0" smtClean="0"/>
          </a:p>
          <a:p>
            <a:r>
              <a:rPr lang="en-US" dirty="0" smtClean="0"/>
              <a:t>    %a : Scan a floating-point number in its hexadecimal notation.</a:t>
            </a:r>
          </a:p>
          <a:p>
            <a:r>
              <a:rPr lang="en-US" dirty="0" smtClean="0"/>
              <a:t>    %d : Scan an integer as a signed decimal number.</a:t>
            </a:r>
          </a:p>
          <a:p>
            <a:r>
              <a:rPr lang="en-US" dirty="0" smtClean="0"/>
              <a:t>   %</a:t>
            </a:r>
            <a:r>
              <a:rPr lang="en-US" dirty="0" err="1" smtClean="0"/>
              <a:t>ld</a:t>
            </a:r>
            <a:r>
              <a:rPr lang="en-US" dirty="0" smtClean="0"/>
              <a:t>: for long</a:t>
            </a:r>
          </a:p>
          <a:p>
            <a:r>
              <a:rPr lang="en-US" dirty="0" smtClean="0"/>
              <a:t>    %</a:t>
            </a:r>
            <a:r>
              <a:rPr lang="en-US" dirty="0" err="1" smtClean="0"/>
              <a:t>i</a:t>
            </a:r>
            <a:r>
              <a:rPr lang="en-US" dirty="0" smtClean="0"/>
              <a:t> : Scan an integer as a signed number. Similar to %d, but interprets the number as hexadecimal when preceded by 0x and octal when preceded by 0. For example, the string 031 would be read as 31 using %d, and 25 using %</a:t>
            </a:r>
            <a:r>
              <a:rPr lang="en-US" dirty="0" err="1" smtClean="0"/>
              <a:t>i</a:t>
            </a:r>
            <a:r>
              <a:rPr lang="en-US" dirty="0" smtClean="0"/>
              <a:t>. The flag h in %hi indicates conversion to a short and </a:t>
            </a:r>
            <a:r>
              <a:rPr lang="en-US" dirty="0" err="1" smtClean="0"/>
              <a:t>hh</a:t>
            </a:r>
            <a:r>
              <a:rPr lang="en-US" dirty="0" smtClean="0"/>
              <a:t> conversion to a char.</a:t>
            </a:r>
          </a:p>
          <a:p>
            <a:r>
              <a:rPr lang="en-US" dirty="0" smtClean="0"/>
              <a:t>    %u : Scan for decimal unsigned </a:t>
            </a:r>
            <a:r>
              <a:rPr lang="en-US" dirty="0" err="1" smtClean="0"/>
              <a:t>int</a:t>
            </a:r>
            <a:r>
              <a:rPr lang="en-US" dirty="0" smtClean="0"/>
              <a:t> (Note that in the C99 standard the input value minus sign is optional, so if a minus sign is read, no errors will arise and the result will be the two's complement of a negative number, likely a very large value. See </a:t>
            </a:r>
            <a:r>
              <a:rPr lang="en-US" dirty="0" err="1" smtClean="0"/>
              <a:t>strtoul</a:t>
            </a:r>
            <a:r>
              <a:rPr lang="en-US" dirty="0" smtClean="0"/>
              <a:t>().[failed verification]) Correspondingly, %</a:t>
            </a:r>
            <a:r>
              <a:rPr lang="en-US" dirty="0" err="1" smtClean="0"/>
              <a:t>hu</a:t>
            </a:r>
            <a:r>
              <a:rPr lang="en-US" dirty="0" smtClean="0"/>
              <a:t> scans for an unsigned short and %</a:t>
            </a:r>
            <a:r>
              <a:rPr lang="en-US" dirty="0" err="1" smtClean="0"/>
              <a:t>hhu</a:t>
            </a:r>
            <a:r>
              <a:rPr lang="en-US" dirty="0" smtClean="0"/>
              <a:t> for an unsigned char.</a:t>
            </a:r>
          </a:p>
          <a:p>
            <a:r>
              <a:rPr lang="en-US" dirty="0" smtClean="0"/>
              <a:t>    %f : Scan a floating-point number in normal (fixed-point) notation.</a:t>
            </a:r>
          </a:p>
          <a:p>
            <a:r>
              <a:rPr lang="en-US" dirty="0" smtClean="0"/>
              <a:t>    %g, %G : Scan a floating-point number in either normal or exponential notation. %g uses lower-case letters and %G uses upper-case.</a:t>
            </a:r>
          </a:p>
          <a:p>
            <a:r>
              <a:rPr lang="en-US" dirty="0" smtClean="0"/>
              <a:t>    %x, %X : Scan an integer as an unsigned hexadecimal number.</a:t>
            </a:r>
          </a:p>
          <a:p>
            <a:r>
              <a:rPr lang="en-US" dirty="0" smtClean="0"/>
              <a:t>    %o : Scan an integer as an octal number.</a:t>
            </a:r>
          </a:p>
          <a:p>
            <a:r>
              <a:rPr lang="en-US" dirty="0" smtClean="0"/>
              <a:t>    %s : Scan a character string. The scan terminates at whitespace. A null character is stored at the end of the string, which means that the buffer supplied must be at least one character longer than the specified input length.</a:t>
            </a:r>
          </a:p>
          <a:p>
            <a:r>
              <a:rPr lang="en-US" dirty="0" smtClean="0"/>
              <a:t>    %c : Scan a character (char). No null character is added.</a:t>
            </a:r>
          </a:p>
          <a:p>
            <a:r>
              <a:rPr lang="en-US" dirty="0" smtClean="0"/>
              <a:t>    whitespace: Any whitespace characters trigger a scan for zero or more whitespace characters. The number and type of whitespace characters do not need to match in either direction.</a:t>
            </a:r>
          </a:p>
          <a:p>
            <a:r>
              <a:rPr lang="en-US" dirty="0" smtClean="0"/>
              <a:t>    %lf : Scan as a double floating-point number. "Float" format with the "long" specifier.</a:t>
            </a:r>
          </a:p>
          <a:p>
            <a:r>
              <a:rPr lang="en-US" dirty="0" smtClean="0"/>
              <a:t>    %Lf : Scan as a long double floating-point number. "Float" format the "long </a:t>
            </a:r>
            <a:r>
              <a:rPr lang="en-US" dirty="0" err="1" smtClean="0"/>
              <a:t>long</a:t>
            </a:r>
            <a:r>
              <a:rPr lang="en-US" dirty="0" smtClean="0"/>
              <a:t>" specifier.</a:t>
            </a:r>
          </a:p>
          <a:p>
            <a:r>
              <a:rPr lang="en-US" dirty="0" smtClean="0"/>
              <a:t>    %n : Nothing is expected. The number of characters consumed thus far from the input is stored through the next pointer, which must be a pointer to int. This is not a conversion and does not increase the count returned by the function.</a:t>
            </a: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5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6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8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9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729072" y="1065213"/>
            <a:ext cx="76858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6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Code::Blocks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/>
              <a:t>CLion</a:t>
            </a:r>
            <a:endParaRPr lang="en-US" sz="28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VS Code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/>
              <a:t> 		&lt;Qualifier&gt; &lt;Type&gt; &lt;Identifier&gt;;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&lt;Qualifier&gt;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&lt;Type&gt;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&lt;Identifier&gt;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378"/>
              </p:ext>
            </p:extLst>
          </p:nvPr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5976" y="350100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44354"/>
              </p:ext>
            </p:extLst>
          </p:nvPr>
        </p:nvGraphicFramePr>
        <p:xfrm>
          <a:off x="4340315" y="436490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315" y="4364905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83"/>
              </p:ext>
            </p:extLst>
          </p:nvPr>
        </p:nvGraphicFramePr>
        <p:xfrm>
          <a:off x="6428184" y="4429696"/>
          <a:ext cx="2217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184" y="4429696"/>
                        <a:ext cx="2217738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Type: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#include &lt;</a:t>
            </a:r>
            <a:r>
              <a:rPr lang="en-US" sz="3600" dirty="0" err="1"/>
              <a:t>stdbool.h</a:t>
            </a:r>
            <a:r>
              <a:rPr lang="en-US" sz="3600" dirty="0"/>
              <a:t>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Logics (Boolean):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Only two values: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 dirty="0"/>
              <a:t> ,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026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student   grade   sum  all_students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  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   32_test  wrong*  $sds$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Effect (in complied Lang.)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dirty="0">
                <a:sym typeface="Wingdings" pitchFamily="2" charset="2"/>
              </a:rPr>
              <a:t>E.g.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</a:t>
            </a:r>
            <a:r>
              <a:rPr lang="en-US" sz="3200" dirty="0" smtClean="0"/>
              <a:t>is </a:t>
            </a:r>
            <a:r>
              <a:rPr lang="en-US" sz="3200" dirty="0"/>
              <a:t>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we do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it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 dirty="0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/>
              <a:t>The coding of 01s of the value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Valid integer values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600"/>
              <a:t>	10; -20; +400; </a:t>
            </a:r>
            <a:r>
              <a:rPr lang="en-US" sz="3200"/>
              <a:t>0x12A; 011; 5000L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/>
              <a:t>  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>
                <a:solidFill>
                  <a:srgbClr val="CC0000"/>
                </a:solidFill>
              </a:rPr>
              <a:t>10.0; -+20; -40 0; 600,000; 5000 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	0.2; .5; -.67; 20.0; 60e10; 7e-2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Starts and ends with </a:t>
            </a:r>
            <a:r>
              <a:rPr lang="en-US" sz="2800" dirty="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Unix, 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//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char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</a:t>
            </a:r>
            <a:r>
              <a:rPr lang="en-US" sz="2800" dirty="0" err="1">
                <a:solidFill>
                  <a:srgbClr val="CC0000"/>
                </a:solidFill>
              </a:rPr>
              <a:t>int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double to 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to char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j 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 is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values is not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 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NAME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“Test”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AGE (20 / 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(((a)&lt;(b))?(a):(b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(((a)&gt;(b))?(a):(b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MYLIB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“Hello the CE juniors :-)”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“;”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11408</TotalTime>
  <Words>2754</Words>
  <Application>Microsoft Office PowerPoint</Application>
  <PresentationFormat>On-screen Show (4:3)</PresentationFormat>
  <Paragraphs>700</Paragraphs>
  <Slides>55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MS PGothic</vt:lpstr>
      <vt:lpstr>Arial</vt:lpstr>
      <vt:lpstr>B Nazanin</vt:lpstr>
      <vt:lpstr>Calibri</vt:lpstr>
      <vt:lpstr>Courier New</vt:lpstr>
      <vt:lpstr>新細明體</vt:lpstr>
      <vt:lpstr>Times New Roman</vt:lpstr>
      <vt:lpstr>WenQuanYi Zen Hei Sharp</vt:lpstr>
      <vt:lpstr>Wingdings</vt:lpstr>
      <vt:lpstr>Office Theme</vt:lpstr>
      <vt:lpstr>Edge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301</cp:revision>
  <cp:lastPrinted>1601-01-01T00:00:00Z</cp:lastPrinted>
  <dcterms:created xsi:type="dcterms:W3CDTF">2007-10-07T13:27:00Z</dcterms:created>
  <dcterms:modified xsi:type="dcterms:W3CDTF">2022-10-20T18:19:05Z</dcterms:modified>
</cp:coreProperties>
</file>