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</p:sldMasterIdLst>
  <p:notesMasterIdLst>
    <p:notesMasterId r:id="rId44"/>
  </p:notesMasterIdLst>
  <p:sldIdLst>
    <p:sldId id="29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</p:sldIdLst>
  <p:sldSz cx="9144000" cy="6858000" type="screen4x3"/>
  <p:notesSz cx="7315200" cy="9601200"/>
  <p:custDataLst>
    <p:tags r:id="rId45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02">
          <p15:clr>
            <a:srgbClr val="A4A3A4"/>
          </p15:clr>
        </p15:guide>
        <p15:guide id="2" pos="2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73" autoAdjust="0"/>
  </p:normalViewPr>
  <p:slideViewPr>
    <p:cSldViewPr>
      <p:cViewPr varScale="1">
        <p:scale>
          <a:sx n="75" d="100"/>
          <a:sy n="75" d="100"/>
        </p:scale>
        <p:origin x="1666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02"/>
        <p:guide pos="22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0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1FDA9F1-86B9-481F-9F38-222ECF9F4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0F4664-4F69-40DE-A4AE-5A3842D818CC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DDF6B44-CCF4-4715-A236-7CF12BAD3A6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89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CC6CF6-BACB-420C-8A1E-9C9AFB7B6E4D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232F84F-38B6-44CD-B2EB-8BFF30F8740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45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69252A-3836-4CC9-800B-A949F84C263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BB2823C-A2B3-4437-A247-EF63FD426CC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80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CF2AB4-16C9-4BBF-B40F-04895460BF62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FD8B8AA-573A-4BF0-B1DB-B0DBCACB4A6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65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B31330-9CDF-4055-A478-8B6DD65C6B1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100C0F-C147-41FB-9263-772924D3B33C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11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FAB123-E43A-4F60-999C-D313A4F6327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5C939EE-7610-4833-8FD9-093A6D36991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5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065044-54FB-4AC0-8AA4-31C8558E017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1CC257F-67D8-4196-A2BE-7C70EB37278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61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9BCF3C-5829-4EB1-AB9A-097F5AB78967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9A05771-7012-44EE-9D9F-CF213C89D97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12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591C10-CF6C-48D7-BBEE-CCDF18A9DD7D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3F1E2D-59B7-484B-96C1-A8B6A0E9381A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08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557587-730F-4E1A-BA77-A1CB730F5DD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BF4E5D1-D5C1-4861-9BA6-2DC5EF87997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9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B3E22B-6B9E-4AAE-863D-BE0604BD55C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336D5D8-1739-40A5-9BCC-1448C743CF4B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03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5FBE21-4A5C-4E2F-B927-333E602A4C1A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A2B12B4-535D-460F-A5C9-55868A82465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39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2ADA8F-47A1-4C28-A5C3-EA02E4DFF97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4F40A71-C7F3-49BB-8FA1-04E9EA2EC41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29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E143786-7700-4277-8A23-CC0DBD34345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8C11B85-DEB5-4A33-A772-6812959C7C5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667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7AF704-1BC0-4028-BC5F-37F65F2E042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00A904-620B-4B33-B788-83CE5C086B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27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15AEBD-C035-46B7-B8E3-467B0A182AD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58E4E4-ADC8-4417-94C1-A96F2C00D47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8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E7C87E-D489-4E49-8EB5-9381B6629224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CE5B116-C859-43C3-A5E9-7144B899BEF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latin typeface="Arial" charset="0"/>
                <a:cs typeface="Arial" charset="0"/>
              </a:rPr>
              <a:t>According to C99 Standards, the </a:t>
            </a:r>
            <a:r>
              <a:rPr lang="en-US" dirty="0" err="1" smtClean="0">
                <a:latin typeface="Arial" charset="0"/>
                <a:cs typeface="Arial" charset="0"/>
              </a:rPr>
              <a:t>sizeof</a:t>
            </a:r>
            <a:r>
              <a:rPr lang="en-US" dirty="0" smtClean="0">
                <a:latin typeface="Arial" charset="0"/>
                <a:cs typeface="Arial" charset="0"/>
              </a:rPr>
              <a:t>() operator only takes into account the type of the operand, which may be an expression or the name of a type (</a:t>
            </a:r>
            <a:r>
              <a:rPr lang="en-US" dirty="0" err="1" smtClean="0">
                <a:latin typeface="Arial" charset="0"/>
                <a:cs typeface="Arial" charset="0"/>
              </a:rPr>
              <a:t>i.e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int</a:t>
            </a:r>
            <a:r>
              <a:rPr lang="en-US" dirty="0" smtClean="0">
                <a:latin typeface="Arial" charset="0"/>
                <a:cs typeface="Arial" charset="0"/>
              </a:rPr>
              <a:t>, double, float </a:t>
            </a:r>
            <a:r>
              <a:rPr lang="en-US" dirty="0" err="1" smtClean="0">
                <a:latin typeface="Arial" charset="0"/>
                <a:cs typeface="Arial" charset="0"/>
              </a:rPr>
              <a:t>etc</a:t>
            </a:r>
            <a:r>
              <a:rPr lang="en-US" dirty="0" smtClean="0">
                <a:latin typeface="Arial" charset="0"/>
                <a:cs typeface="Arial" charset="0"/>
              </a:rPr>
              <a:t>) and not the value obtained on evaluating the expression. Hence, the operand inside the </a:t>
            </a:r>
            <a:r>
              <a:rPr lang="en-US" dirty="0" err="1" smtClean="0">
                <a:latin typeface="Arial" charset="0"/>
                <a:cs typeface="Arial" charset="0"/>
              </a:rPr>
              <a:t>sizeof</a:t>
            </a:r>
            <a:r>
              <a:rPr lang="en-US" dirty="0" smtClean="0">
                <a:latin typeface="Arial" charset="0"/>
                <a:cs typeface="Arial" charset="0"/>
              </a:rPr>
              <a:t>() operator is not evaluated.</a:t>
            </a:r>
            <a:r>
              <a:rPr lang="fa-IR" smtClean="0">
                <a:latin typeface="Arial" charset="0"/>
                <a:cs typeface="Arial" charset="0"/>
              </a:rPr>
              <a:t> </a:t>
            </a:r>
            <a:r>
              <a:rPr lang="en-US" smtClean="0"/>
              <a:t>It </a:t>
            </a:r>
            <a:r>
              <a:rPr lang="en-US" dirty="0" smtClean="0"/>
              <a:t>is evaluated only if the type of the operand is variable length array because in that case, the size can be determined only after the expression is evaluated.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51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27E263-39D1-4C8F-9C29-5EF8051BBB6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3A5DD45-977A-4CF2-9012-762D3A5D5F0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79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7C7590-4710-4BF7-B169-56451C147523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7AD314-DE3D-4A07-8084-964572A7A8B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9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E201E0-5B6E-4D08-8AFE-F15E44A4882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028E64C-E97A-43BC-A40A-B2B34C7F549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latin typeface="Arial" charset="0"/>
                <a:cs typeface="Arial" charset="0"/>
              </a:rPr>
              <a:t>Linux</a:t>
            </a:r>
            <a:r>
              <a:rPr lang="en-US" baseline="0" dirty="0">
                <a:latin typeface="Arial" charset="0"/>
                <a:cs typeface="Arial" charset="0"/>
              </a:rPr>
              <a:t> GCC &amp; Code::Blocks outputs are different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924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ECB759-AC76-4549-B4B0-CBDC7ACE781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C58A9EF-5078-4BD0-B9B1-3915605BDBE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7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BA64D9-ECFF-4740-A8E7-7EA6D72DA2B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9D0506-C4D1-4027-958A-B1108054FDD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544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D001C4-10C3-44C8-8F79-6154EF482A90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93A8EA-6D8B-4EA5-A109-0826092DAA6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74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AC3E05-1F81-4FFA-8A77-3485D5DDD23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D2DEDF8-2A55-4E2D-8547-07CD24407B4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573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57D14E-E98C-4A1E-A62F-52A8E98B78C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D4647DB-8C00-4C69-AA59-E7865E3F789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461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98A62B-80F0-4F71-B306-A502303BEC6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3758D5-E014-4035-A3E6-66B3CEBAC7FB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41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AAA749-19F8-4AE9-8404-1FDD1EF9386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468C6D9-FB03-4CF3-9C99-5DE066E147B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233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3BAC11-13CD-4F7F-8ECF-90ECD36DACE7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72E5A23-0C1B-4362-94DF-BD075A94D9C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35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1C0AC8-2D4A-4E8F-A645-8D6E83F474FE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B71FF5-85DB-4975-B111-078029AECD2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500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1ED069-6C6F-467A-BADA-4DCAA1A4F92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B710C23-1EB4-4B87-BAA3-9FC558FE905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822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23211A-2975-47D3-A773-B1AA9591F3D4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DA67B26-6294-4118-85C4-89F701325C8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627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D4A825-C3D8-45A4-A44A-D011A29103E3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2C92596-FB20-4183-BFBE-9CE2A6AFE8E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7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6916E9-AD0B-45BA-A203-3A5EB75728D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465300-9658-413C-A189-1992DFD71D3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27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537C2F-D760-498B-B690-D89C6801784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F3479DD-49D3-4CAB-BCD3-B7738ACC9FC3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41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5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51CB42-191B-4210-9ADF-0008E5A9522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6F87C6-7377-4811-B739-2B05F1641E4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3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B7D7FC-CE62-472E-AC53-E6D4DD85F2F0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ABFD2A-3B51-46F7-AC5F-600D23EA18B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8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0F0F61-8A97-4CF2-8745-50DE3A92397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2E6BD12-E70A-4E18-8E07-B4EE21C2E84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08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41C2C2-9885-43B8-AA78-9E449B3660F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E9CD692-EB95-4E9B-AABF-B973E78D6BC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7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9F8D05-9526-491F-9B33-4EEDA05792C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C56492-9FCB-4443-8D07-339F3D53529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0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D3634-5DBB-41A9-BAF6-C83EFA156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3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BFF74-97DB-426A-90DD-AC9A09B55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4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3913" cy="6148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8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A591B-48AD-4B26-82D7-3A3A5D028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7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1990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163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1811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180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1802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5378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900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234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8BDA3-B792-45F4-BE1D-E52095F24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61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3865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805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814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29F75-D3F4-440A-A5CC-1FBD312F5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32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044575"/>
            <a:ext cx="41148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BDD79-4ED1-4998-AECF-B1540B1047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0C3D2-7E82-4060-8294-3F1CACB92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7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E2EA6-5D76-4AD6-A054-A5DFBA93D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1B7EC-22D6-4905-8D0B-CB8435681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0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F1633-964D-4B00-B21E-97177A727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6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A47CE-790D-4992-95C6-69D8D7014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92321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0413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2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8013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D215FAA-FEC9-4236-A7EB-9A8C607CF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34667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Calculations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Fall 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Arial"/>
              </a:rPr>
              <a:t>2022</a:t>
            </a:r>
            <a:endParaRPr lang="en-US" sz="24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232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106FD34-39F3-42AC-822D-15987D1D697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Effect of types 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Type of operands determines the type of the result</a:t>
            </a:r>
          </a:p>
          <a:p>
            <a:pPr lvl="1" eaLnBrk="1" hangingPunct="1"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type of output is the type of operands (after conversion)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&lt;op&gt;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endParaRPr lang="en-US" sz="26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&lt;op&gt; long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long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float &lt;op&gt; float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float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float &lt;op&gt;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float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double &lt;op&gt; float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double 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5400"/>
            <a:ext cx="8839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748547-3D45-4C34-8A7C-91B52F65BB7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Effect of types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34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both operand of division (/) is </a:t>
            </a:r>
            <a:r>
              <a:rPr lang="en-US" sz="3200">
                <a:solidFill>
                  <a:srgbClr val="C5000B"/>
                </a:solidFill>
              </a:rPr>
              <a:t>int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>
                <a:solidFill>
                  <a:srgbClr val="000000"/>
                </a:solidFill>
              </a:rPr>
              <a:t> data lost 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49538"/>
            <a:ext cx="8382000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8B3F73-0330-49DB-B02A-C16A603DB4C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Effect of types &amp; Explicit casts 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		</a:t>
            </a:r>
            <a:r>
              <a:rPr lang="en-US" sz="3200" i="1">
                <a:solidFill>
                  <a:srgbClr val="000000"/>
                </a:solidFill>
              </a:rPr>
              <a:t>Expression</a:t>
            </a:r>
            <a:r>
              <a:rPr lang="en-US" sz="3200">
                <a:solidFill>
                  <a:srgbClr val="000000"/>
                </a:solidFill>
              </a:rPr>
              <a:t> 		</a:t>
            </a:r>
            <a:r>
              <a:rPr lang="en-US" sz="3200" i="1">
                <a:solidFill>
                  <a:srgbClr val="000000"/>
                </a:solidFill>
              </a:rPr>
              <a:t>Type of result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ts val="125"/>
              </a:spcBef>
              <a:buClrTx/>
              <a:buFontTx/>
              <a:buNone/>
            </a:pPr>
            <a:endParaRPr lang="en-US" sz="2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(double) 1 + 2.0f 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3.0   	double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(int) 2.69 + 4 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6		int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(double) 1 / 2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0.5	double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1 / (int) 2.0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		int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(double) (1 / 2)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0.0	double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(int)((double) 1 / 2)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 		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A79A13A-DC73-4D5B-9281-ACB81F00CEF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5EEA21E-E1F4-47B2-A175-434DB7B6C26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  <a:cs typeface="B Nazanin" pitchFamily="2" charset="-78"/>
              </a:rPr>
              <a:t>Precedence (</a:t>
            </a:r>
            <a:r>
              <a:rPr lang="ar-SA" sz="4000" b="1" dirty="0" smtClean="0">
                <a:solidFill>
                  <a:srgbClr val="293A83"/>
                </a:solidFill>
                <a:cs typeface="B Nazanin" pitchFamily="2" charset="-78"/>
              </a:rPr>
              <a:t>ا</a:t>
            </a:r>
            <a:r>
              <a:rPr lang="fa-IR" sz="4000" b="1" dirty="0" smtClean="0">
                <a:solidFill>
                  <a:srgbClr val="293A83"/>
                </a:solidFill>
                <a:cs typeface="B Nazanin" pitchFamily="2" charset="-78"/>
              </a:rPr>
              <a:t>و</a:t>
            </a:r>
            <a:r>
              <a:rPr lang="ar-SA" sz="4000" b="1" dirty="0" smtClean="0">
                <a:solidFill>
                  <a:srgbClr val="293A83"/>
                </a:solidFill>
                <a:cs typeface="B Nazanin" pitchFamily="2" charset="-78"/>
              </a:rPr>
              <a:t>لويت</a:t>
            </a:r>
            <a:r>
              <a:rPr lang="en-US" sz="4000" dirty="0">
                <a:solidFill>
                  <a:srgbClr val="293A83"/>
                </a:solidFill>
                <a:cs typeface="B Nazanin" pitchFamily="2" charset="-78"/>
              </a:rPr>
              <a:t>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1) Parenthesis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2) U</a:t>
            </a:r>
            <a:r>
              <a:rPr lang="en-US" sz="2400" dirty="0" smtClean="0">
                <a:solidFill>
                  <a:srgbClr val="000000"/>
                </a:solidFill>
              </a:rPr>
              <a:t>nary </a:t>
            </a:r>
            <a:r>
              <a:rPr lang="en-US" sz="2400" dirty="0">
                <a:solidFill>
                  <a:srgbClr val="000000"/>
                </a:solidFill>
              </a:rPr>
              <a:t>+ - (for sign):  +4, -8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3) Explicit casting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4) / * %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5) Binary + -: 4+8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6) If multiple + - or / * %: from left to right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-5 + 2 / 4.0 * (-7 / 8)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-5 + 2 / 4.0 *  (0)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 -5 + 0.5 * 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 -5 + 0.0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 -5.0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103698-1DD9-4B59-A0DC-1D2D9AB8186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Precedence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(7 + (float) (2 +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1.005)) 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20	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(7 + (float) (2 + 1)) 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20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(7 + (float) (3)) 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20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(7 + 3.0) 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20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10.0 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20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 dirty="0">
                <a:solidFill>
                  <a:srgbClr val="000000"/>
                </a:solidFill>
              </a:rPr>
              <a:t>  0.5 		 	// Result is float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endParaRPr lang="en-US" sz="23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5 + (double)(7 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8.5 / 7.0 * 6)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5 + (double)(7 / 8 / 7.0 * 6)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5 + (double)(0 / 7.0 * 6)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5 + (double)(</a:t>
            </a:r>
            <a:r>
              <a:rPr lang="en-US" sz="2300" dirty="0" smtClean="0">
                <a:solidFill>
                  <a:srgbClr val="000000"/>
                </a:solidFill>
              </a:rPr>
              <a:t>0.0 </a:t>
            </a:r>
            <a:r>
              <a:rPr lang="en-US" sz="2300" dirty="0">
                <a:solidFill>
                  <a:srgbClr val="000000"/>
                </a:solidFill>
              </a:rPr>
              <a:t>* 6)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 dirty="0">
                <a:solidFill>
                  <a:srgbClr val="000000"/>
                </a:solidFill>
              </a:rPr>
              <a:t> 5 + 0.0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 dirty="0">
                <a:solidFill>
                  <a:srgbClr val="000000"/>
                </a:solidFill>
              </a:rPr>
              <a:t> 5.0  // Result is double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795619-E25A-4399-888D-69C29BAA32E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چاپ جمع قسمت صحيح دو عدد اعشاري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30580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fa-IR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float num1, num2; //</a:t>
            </a:r>
            <a:r>
              <a:rPr lang="fa-I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a-IR" sz="17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ورودي‌ها</a:t>
            </a:r>
            <a:r>
              <a:rPr lang="fa-IR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sum;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a-I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a-IR" sz="17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حاصل‌ جمع</a:t>
            </a:r>
            <a:r>
              <a:rPr lang="fa-IR" sz="17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2 number: \n");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=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)num1 +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sum);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DEE10B2-2A64-4D44-8021-E65291D630F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چاپ جمع قسمت اعشاري دو عدد اعشاري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55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float num1, num2, fpart1, fpart2, sum;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2 number: \n");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fpart1 = num1 -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)num1;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fpart2 = num2 -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= fpart1 + fpart2;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sum);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28C7A01-86FE-40CE-8394-B4FD6A772E2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Advanced mathematical operations</a:t>
            </a:r>
            <a:r>
              <a:rPr lang="en-US" sz="3200" dirty="0">
                <a:solidFill>
                  <a:srgbClr val="C2C2C2"/>
                </a:solidFill>
              </a:rPr>
              <a:t>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B6B2E0C-C089-410E-BC74-0FBC1CAD025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Increment &amp; Decrement of </a:t>
            </a:r>
            <a:r>
              <a:rPr lang="en-US" sz="3800">
                <a:solidFill>
                  <a:srgbClr val="CC0000"/>
                </a:solidFill>
              </a:rPr>
              <a:t>Variables</a:t>
            </a:r>
            <a:r>
              <a:rPr lang="en-US" sz="4000">
                <a:solidFill>
                  <a:srgbClr val="293A83"/>
                </a:solidFill>
              </a:rPr>
              <a:t>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Unary operators only for variables 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++ : increase by one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-- : decrease by one 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+ 1; 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12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13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12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- 1;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250250-FE0E-4C16-A3C4-D225F7A5683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CE1888-7108-447C-974D-526C53E6EA8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Increment &amp; Decrement (cont’d)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CC0000"/>
                </a:solidFill>
              </a:rPr>
              <a:t>Postfix</a:t>
            </a:r>
            <a:r>
              <a:rPr lang="en-US" sz="3000" dirty="0">
                <a:solidFill>
                  <a:srgbClr val="000000"/>
                </a:solidFill>
              </a:rPr>
              <a:t>: Use the value then apply the operator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CC0000"/>
                </a:solidFill>
              </a:rPr>
              <a:t>Prefix</a:t>
            </a:r>
            <a:r>
              <a:rPr lang="en-US" sz="3000" dirty="0">
                <a:solidFill>
                  <a:srgbClr val="000000"/>
                </a:solidFill>
              </a:rPr>
              <a:t>: Apply the operator then use the value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10,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+ 1; 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11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11, j = 10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++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12, j = 12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11, j = 12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--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10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- 1;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9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2E3EBA-782F-4BE8-8458-2FF1957F861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dirty="0">
                <a:solidFill>
                  <a:srgbClr val="293A83"/>
                </a:solidFill>
              </a:rPr>
              <a:t>Assignment Combined with Operation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8392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These are equal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&lt;variable&gt; &lt;op&gt;= &lt;expression&gt;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&lt;variable&gt; = &lt;variable&gt; &lt;op&gt; (&lt;expression&gt;)</a:t>
            </a:r>
          </a:p>
          <a:p>
            <a:pPr eaLnBrk="1" hangingPunct="1"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9, j = 20;</a:t>
            </a: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1;		//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+ 1; 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/=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// j = j /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j = 2</a:t>
            </a:r>
          </a:p>
          <a:p>
            <a:pPr eaLnBrk="1" hangingPunct="1"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*=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j - 6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 j;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j - 6 + 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 j));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110*/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C1B62C9-3C62-4B0A-BBB1-0A3316FBE2F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Multiple assignment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More than one assignment in a statement 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From right to left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k, l;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= j = k = l = 1;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--k -= 3 / l;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--k -=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-=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3)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[k = -2]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[k = -3]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-3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[j = -3]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-3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-2]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-2, j = -3, k = -3, l = 1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59D660-92EE-4615-84C3-ECB53498561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Precedence 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18353"/>
              </p:ext>
            </p:extLst>
          </p:nvPr>
        </p:nvGraphicFramePr>
        <p:xfrm>
          <a:off x="570706" y="1397000"/>
          <a:ext cx="8002588" cy="3708402"/>
        </p:xfrm>
        <a:graphic>
          <a:graphicData uri="http://schemas.openxmlformats.org/drawingml/2006/table">
            <a:tbl>
              <a:tblPr/>
              <a:tblGrid>
                <a:gridCol w="475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Operator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Direction 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)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 + ++ --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(type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 / %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add. sub.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 +=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-=  *=  /= %=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Right to left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83D497-6434-430E-9B19-B566E8E1B57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Arithmetic on characters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9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3200">
                <a:solidFill>
                  <a:srgbClr val="000000"/>
                </a:solidFill>
              </a:rPr>
              <a:t> can be used as 8-bit integer 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All arithmetic operation can be used with characters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A: 65, B: 66, C: 67, … */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 = 'A', ch;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i;	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c++;		// c = 66, c = 'B'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 = c;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 += 3;	// ch = 69, ch = 'E'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= c - ch + 'X' - 'Z'; // i = -5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9C686D-8519-4F5D-B476-9BBF439710C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>
                <a:solidFill>
                  <a:srgbClr val="293A83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4000">
                <a:solidFill>
                  <a:srgbClr val="293A83"/>
                </a:solidFill>
              </a:rPr>
              <a:t> operator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3200">
                <a:solidFill>
                  <a:srgbClr val="000000"/>
                </a:solidFill>
              </a:rPr>
              <a:t> is a unary operator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  <a:cs typeface="Courier New" pitchFamily="49" charset="0"/>
              </a:rPr>
              <a:t>Return the size of operand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  <a:cs typeface="Courier New" pitchFamily="49" charset="0"/>
              </a:rPr>
              <a:t>Operand can be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  <a:cs typeface="Courier New" pitchFamily="49" charset="0"/>
              </a:rPr>
              <a:t>Variable, value or type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size, i = 10;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 i;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sizeof(i);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sizeof(2000);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sizeof(char)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B39A3AC-92EA-40F6-B70A-D13FB214915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Precedence </a:t>
            </a:r>
          </a:p>
        </p:txBody>
      </p:sp>
      <p:graphicFrame>
        <p:nvGraphicFramePr>
          <p:cNvPr id="307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30368"/>
              </p:ext>
            </p:extLst>
          </p:nvPr>
        </p:nvGraphicFramePr>
        <p:xfrm>
          <a:off x="570706" y="1397000"/>
          <a:ext cx="8002588" cy="3708402"/>
        </p:xfrm>
        <a:graphic>
          <a:graphicData uri="http://schemas.openxmlformats.org/drawingml/2006/table">
            <a:tbl>
              <a:tblPr/>
              <a:tblGrid>
                <a:gridCol w="475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Operator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Direction 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)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 + ++ --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(type)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sizeof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 / %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add. sub.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 +=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-=  *=  /= %=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Right to left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C51FB5B-1145-4671-8806-A3A9DEBAFEA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Complicated examples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k, n;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k = n = 1;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(char)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10;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					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//i:9 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k = n = 1;   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j * k++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					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//i:6 j:1 k:2 n:1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k = n = 2;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+ (k = ++n);		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//i:5 j:2 k:3 n:3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18891B-213A-4D8F-AE83-107A3AA45B7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Undefined Statements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58272" y="1124744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When standard does </a:t>
            </a:r>
            <a:r>
              <a:rPr lang="en-US" sz="3000" dirty="0">
                <a:solidFill>
                  <a:srgbClr val="CC0000"/>
                </a:solidFill>
              </a:rPr>
              <a:t>not</a:t>
            </a:r>
            <a:r>
              <a:rPr lang="en-US" sz="3000" dirty="0">
                <a:solidFill>
                  <a:srgbClr val="000000"/>
                </a:solidFill>
              </a:rPr>
              <a:t> tell what will happen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Examples</a:t>
            </a: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=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k +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//j = 29 or 30?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10;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+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	//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 or 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20?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33A73F9-C5D0-4690-B4AA-135EE977FC3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Overflow and Underflow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1679575" indent="-3381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1367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5939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0511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5083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Computer’s precision is limited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CC0000"/>
                </a:solidFill>
              </a:rPr>
              <a:t>The number of bits</a:t>
            </a:r>
            <a:r>
              <a:rPr lang="en-US" sz="2400">
                <a:solidFill>
                  <a:srgbClr val="000000"/>
                </a:solidFill>
              </a:rPr>
              <a:t> in each type is limited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double [-1e308, 1e308]</a:t>
            </a:r>
          </a:p>
          <a:p>
            <a:pPr lvl="4" eaLnBrk="1" hangingPunct="1">
              <a:lnSpc>
                <a:spcPct val="90000"/>
              </a:lnSpc>
              <a:spcBef>
                <a:spcPts val="450"/>
              </a:spcBef>
              <a:buClr>
                <a:srgbClr val="CC9900"/>
              </a:buClr>
              <a:buSzPct val="75000"/>
              <a:buFont typeface="Wingdings" pitchFamily="2" charset="2"/>
              <a:buNone/>
            </a:pPr>
            <a:endParaRPr 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Overflow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When result is larger than specified ranges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1e300 * 1e200</a:t>
            </a:r>
          </a:p>
          <a:p>
            <a:pPr lvl="4" eaLnBrk="1" hangingPunct="1">
              <a:lnSpc>
                <a:spcPct val="90000"/>
              </a:lnSpc>
              <a:spcBef>
                <a:spcPts val="450"/>
              </a:spcBef>
              <a:buClr>
                <a:srgbClr val="CC9900"/>
              </a:buClr>
              <a:buSzPct val="75000"/>
              <a:buFont typeface="Wingdings" pitchFamily="2" charset="2"/>
              <a:buNone/>
            </a:pPr>
            <a:endParaRPr 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Underflow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When the result is too smaller than precision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   1e-300 * 1e-200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0E94D7-133F-4FFB-A184-2E8A6E3754D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Basic operations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71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71772"/>
              </p:ext>
            </p:extLst>
          </p:nvPr>
        </p:nvGraphicFramePr>
        <p:xfrm>
          <a:off x="1524000" y="2057400"/>
          <a:ext cx="6097588" cy="3124200"/>
        </p:xfrm>
        <a:graphic>
          <a:graphicData uri="http://schemas.openxmlformats.org/drawingml/2006/table">
            <a:tbl>
              <a:tblPr/>
              <a:tblGrid>
                <a:gridCol w="304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مفهوم محاسباتي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عملگر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جمع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+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تفريق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-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تقسيم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/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ضرب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*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باقيمانده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%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155EB5-ABDE-40DC-8902-EED79C4F5DA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محاسبه</a:t>
            </a: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 معادله درجه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دو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float a, b, c, x, result;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a, b, c, x: ");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&amp;a);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&amp;b);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&amp;c);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&amp;x);        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result = a * x * x + b * x + c;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result);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   return 0;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2CEC63-CD21-4024-AEA1-73559A044EE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Mathematic library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0375A81-5346-47D3-A466-EEBB77AB87D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Math </a:t>
            </a:r>
            <a:r>
              <a:rPr lang="en-US" sz="4000" dirty="0" smtClean="0">
                <a:solidFill>
                  <a:srgbClr val="293A83"/>
                </a:solidFill>
              </a:rPr>
              <a:t>Library 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f = 36;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(-f) 		36.000000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(f)		6.00000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(f, 0.5)		6.000000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(-10.2)		-10.000000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(10.2)		11.000000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floor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(-10.2)		-11.000000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floor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(10.2)		10.000000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fmax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(10.1, 20.2)	20.2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fmin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(10.1, 20.2)	10.1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(10.2)		10.0		</a:t>
            </a: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(-10.2)		-10.0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(20.6)		21		</a:t>
            </a: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(-20.6)		-21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endParaRPr lang="en-US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3F09B2-270B-44D8-8835-82E25F75188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Math Library 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fr-F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double PI = 3.141592653589793;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fr-F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double E = 2.7182818284590451;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Tx/>
              <a:buFontTx/>
              <a:buNone/>
            </a:pPr>
            <a:endParaRPr lang="fr-FR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sin</a:t>
            </a:r>
            <a:r>
              <a:rPr lang="es-E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(PI) 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s-E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(PI/2) 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acos</a:t>
            </a:r>
            <a:r>
              <a:rPr lang="es-E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		1.000000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(10)		2.30258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pt-B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		2.718282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محاسبه محيط و مساحت دايره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04800" y="1000125"/>
            <a:ext cx="8382000" cy="59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#define PI 3.141592653589793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        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float r;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shoa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&amp;r);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double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masahat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PI *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(r, 2);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mohit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2 * PI * r;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masahat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%f\n",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masahat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mohit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%f\n",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mohit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2A76D1B-0CF4-4B38-9673-B917202A871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حل معادله درجه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دو (</a:t>
            </a: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با فرض وجود ريشه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)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float a, b, c, delta, root1, root2;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a, b, c: ");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&amp;a);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&amp;b);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&amp;c);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6121384-89BC-4807-B350-2C4F2CF2C94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حل معادله درجه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دو (</a:t>
            </a: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با فرض وجود ريشه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)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657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delta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((b * b) - (4 * a * c));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root1 = (-b + delta) / (2 * a);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root2 = (-b - delta) / (2 * a);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("root1 = ");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root1);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("root2 = ");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root2);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   return 0;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F73A65-35A7-4121-8525-CB6C85D7AAB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3A660B-FE02-4370-8DB7-B3F778A721C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Random Numbers 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rand();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 random number in [0, RAND_MAX]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How does it work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Start from a </a:t>
            </a:r>
            <a:r>
              <a:rPr lang="en-US" sz="2800">
                <a:solidFill>
                  <a:srgbClr val="CC0000"/>
                </a:solidFill>
              </a:rPr>
              <a:t>seed</a:t>
            </a:r>
            <a:r>
              <a:rPr lang="en-US" sz="2800">
                <a:solidFill>
                  <a:srgbClr val="000000"/>
                </a:solidFill>
              </a:rPr>
              <a:t> number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X0 </a:t>
            </a:r>
            <a:r>
              <a:rPr lang="en-US" sz="260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n-US" sz="2600">
                <a:solidFill>
                  <a:srgbClr val="000000"/>
                </a:solidFill>
              </a:rPr>
              <a:t> F(seed number)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Xn+1 = F(Xn)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Same seed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Same random number sequence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04800" y="1143000"/>
            <a:ext cx="8382000" cy="665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usually want different random number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Run 1: 10, 20, 17, 1000, 23, 345, 30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Run 2: 23, 904, 23, 346, 85,  234, 63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should use different seed in each run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How?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Initialize seed by system time </a:t>
            </a:r>
          </a:p>
          <a:p>
            <a:pPr lvl="1" eaLnBrk="1" hangingPunct="1">
              <a:spcBef>
                <a:spcPts val="275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110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pt-BR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&lt;time.h&gt;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pt-BR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time_t t = time(NULL);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pt-BR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srand(t);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pt-BR" sz="3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pt-BR" sz="3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5BD029E-1A2C-43A8-A7D1-36D263A2E27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Random Numbers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30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348CB90-5EEF-42C7-B4A4-6E3D3228121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Random Numbers 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4800600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&lt;time.h&gt;</a:t>
            </a:r>
          </a:p>
          <a:p>
            <a:pPr eaLnBrk="1" hangingPunct="1">
              <a:lnSpc>
                <a:spcPct val="80000"/>
              </a:lnSpc>
              <a:spcBef>
                <a:spcPts val="250"/>
              </a:spcBef>
              <a:buClrTx/>
              <a:buFontTx/>
              <a:buNone/>
            </a:pPr>
            <a:endParaRPr lang="pt-BR" sz="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r1, r2;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srand(0);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r1 = rand();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printf("r1 = %d\n", r1);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time_t t = time(NULL);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srand(</a:t>
            </a:r>
            <a:r>
              <a:rPr lang="pt-BR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r2 = rand();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printf("r2 = %d\n", r2);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172200" y="1143000"/>
            <a:ext cx="20574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First Run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r2 = 1873</a:t>
            </a:r>
          </a:p>
          <a:p>
            <a:pPr eaLnBrk="1" hangingPunct="1"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Second Run 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r2 = 1866</a:t>
            </a:r>
          </a:p>
          <a:p>
            <a:pPr eaLnBrk="1" hangingPunct="1"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Third Run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r2 = 1860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A6FCA98-6CF7-4425-8269-7228DEDA51E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Example 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 + 2 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3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 + 2 + 3 + 4 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3 + 3 + 4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6 + 4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10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10 * 20 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200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100 / 20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برنامه‌ چاپ يك عدد اعشاري تصادفي در بازه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</a:t>
            </a:r>
            <a:r>
              <a:rPr lang="hi-IN" sz="3600" dirty="0">
                <a:solidFill>
                  <a:srgbClr val="293A83"/>
                </a:solidFill>
                <a:cs typeface="Zar" pitchFamily="2" charset="-78"/>
              </a:rPr>
              <a:t> </a:t>
            </a:r>
            <a:r>
              <a:rPr lang="en-US" sz="3600" dirty="0">
                <a:solidFill>
                  <a:srgbClr val="293A83"/>
                </a:solidFill>
                <a:cs typeface="B Nazanin" pitchFamily="2" charset="-78"/>
              </a:rPr>
              <a:t>(0, 1)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105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time_t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 = time(NULL);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srand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rand();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+ 1) / (RAND_MAX + 2.0);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105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BECCEF3-4605-4A76-A229-0E2D496ECDB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 dirty="0" smtClean="0">
                <a:solidFill>
                  <a:srgbClr val="000000"/>
                </a:solidFill>
                <a:latin typeface="+mj-lt"/>
              </a:rPr>
              <a:t>Section 2.1 to 2.5 of Chapter 2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158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FB42BCB-62FB-4FB7-9A2D-BC8D0181122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Modulo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%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Only can be used by </a:t>
            </a: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operands</a:t>
            </a:r>
            <a:endParaRPr lang="en-US" sz="3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5 % 4 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1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7 % 88 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7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-20 % 7 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-6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20 % -7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6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-20 % -7 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-6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B351B1-A119-4606-93F9-0F890E1F5A0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Parenthesis   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1052736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2 + 5) * (7 – 1)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(7) * (6)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42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1 * (2 + (3  * (4 + 5)))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1 * (2 + (3  * (9)))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1 * (2 + (27))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1 * (29)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29</a:t>
            </a:r>
          </a:p>
          <a:p>
            <a:pPr eaLnBrk="1" hangingPunct="1"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(((1 * 2) + 3)  * 4) + 5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(((2) + 3)  * 4)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((5)  * 4)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(20)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25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چاپ ميانگين سه عدد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313"/>
              </a:spcBef>
              <a:buClrTx/>
              <a:buFontTx/>
              <a:buNone/>
            </a:pPr>
            <a:endParaRPr lang="en-US" sz="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float num1, num2, num3, sum, average;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3 number: \n");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("%f",&amp;num3);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= num1 + num2 + num3;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average = sum / 3;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Miangin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");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average);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1C856D-4B52-4845-B6B9-EF9B46F5BF2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9032E1-D07E-4A1B-97B7-20F54C59878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AA8C98B-2EEC-45C3-B7D9-BA933351A48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 of type conversion  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If either operand is </a:t>
            </a:r>
            <a:r>
              <a:rPr lang="en-US" sz="3000">
                <a:solidFill>
                  <a:srgbClr val="CC0000"/>
                </a:solidFill>
              </a:rPr>
              <a:t>long double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long double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Otherwise, if either operand is </a:t>
            </a:r>
            <a:r>
              <a:rPr lang="en-US" sz="3000">
                <a:solidFill>
                  <a:srgbClr val="CC0000"/>
                </a:solidFill>
              </a:rPr>
              <a:t>double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double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Otherwise, if either operand is </a:t>
            </a:r>
            <a:r>
              <a:rPr lang="en-US" sz="3000">
                <a:solidFill>
                  <a:srgbClr val="CC0000"/>
                </a:solidFill>
              </a:rPr>
              <a:t>float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float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Otherwise, convert </a:t>
            </a:r>
            <a:r>
              <a:rPr lang="en-US" sz="3000">
                <a:solidFill>
                  <a:srgbClr val="CC0000"/>
                </a:solidFill>
              </a:rPr>
              <a:t>char</a:t>
            </a:r>
            <a:r>
              <a:rPr lang="en-US" sz="3000">
                <a:solidFill>
                  <a:srgbClr val="000000"/>
                </a:solidFill>
              </a:rPr>
              <a:t> and </a:t>
            </a:r>
            <a:r>
              <a:rPr lang="en-US" sz="3000">
                <a:solidFill>
                  <a:srgbClr val="CC0000"/>
                </a:solidFill>
              </a:rPr>
              <a:t>short</a:t>
            </a:r>
            <a:r>
              <a:rPr lang="en-US" sz="3000">
                <a:solidFill>
                  <a:srgbClr val="000000"/>
                </a:solidFill>
              </a:rPr>
              <a:t> to </a:t>
            </a:r>
            <a:r>
              <a:rPr lang="en-US" sz="3000">
                <a:solidFill>
                  <a:srgbClr val="CC0000"/>
                </a:solidFill>
              </a:rPr>
              <a:t>int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Then, if either operand is </a:t>
            </a:r>
            <a:r>
              <a:rPr lang="en-US" sz="3000">
                <a:solidFill>
                  <a:srgbClr val="CC0000"/>
                </a:solidFill>
              </a:rPr>
              <a:t>long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long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8738f2a1c7bf7f5369f8ada051421cfbce90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18199</TotalTime>
  <Words>1606</Words>
  <Application>Microsoft Office PowerPoint</Application>
  <PresentationFormat>On-screen Show (4:3)</PresentationFormat>
  <Paragraphs>566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MS PGothic</vt:lpstr>
      <vt:lpstr>Arial</vt:lpstr>
      <vt:lpstr>B Nazanin</vt:lpstr>
      <vt:lpstr>Calibri</vt:lpstr>
      <vt:lpstr>Courier New</vt:lpstr>
      <vt:lpstr>Tahoma</vt:lpstr>
      <vt:lpstr>Times New Roman</vt:lpstr>
      <vt:lpstr>Wingdings</vt:lpstr>
      <vt:lpstr>Zar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384</cp:revision>
  <cp:lastPrinted>2014-10-18T04:03:53Z</cp:lastPrinted>
  <dcterms:created xsi:type="dcterms:W3CDTF">2007-10-07T13:27:00Z</dcterms:created>
  <dcterms:modified xsi:type="dcterms:W3CDTF">2022-10-20T20:41:23Z</dcterms:modified>
</cp:coreProperties>
</file>