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53" r:id="rId2"/>
  </p:sldMasterIdLst>
  <p:notesMasterIdLst>
    <p:notesMasterId r:id="rId38"/>
  </p:notesMasterIdLst>
  <p:sldIdLst>
    <p:sldId id="375" r:id="rId3"/>
    <p:sldId id="320" r:id="rId4"/>
    <p:sldId id="341" r:id="rId5"/>
    <p:sldId id="321" r:id="rId6"/>
    <p:sldId id="323" r:id="rId7"/>
    <p:sldId id="343" r:id="rId8"/>
    <p:sldId id="324" r:id="rId9"/>
    <p:sldId id="357" r:id="rId10"/>
    <p:sldId id="373" r:id="rId11"/>
    <p:sldId id="331" r:id="rId12"/>
    <p:sldId id="360" r:id="rId13"/>
    <p:sldId id="358" r:id="rId14"/>
    <p:sldId id="362" r:id="rId15"/>
    <p:sldId id="363" r:id="rId16"/>
    <p:sldId id="364" r:id="rId17"/>
    <p:sldId id="359" r:id="rId18"/>
    <p:sldId id="376" r:id="rId19"/>
    <p:sldId id="330" r:id="rId20"/>
    <p:sldId id="342" r:id="rId21"/>
    <p:sldId id="327" r:id="rId22"/>
    <p:sldId id="328" r:id="rId23"/>
    <p:sldId id="352" r:id="rId24"/>
    <p:sldId id="329" r:id="rId25"/>
    <p:sldId id="371" r:id="rId26"/>
    <p:sldId id="332" r:id="rId27"/>
    <p:sldId id="353" r:id="rId28"/>
    <p:sldId id="355" r:id="rId29"/>
    <p:sldId id="367" r:id="rId30"/>
    <p:sldId id="370" r:id="rId31"/>
    <p:sldId id="354" r:id="rId32"/>
    <p:sldId id="369" r:id="rId33"/>
    <p:sldId id="368" r:id="rId34"/>
    <p:sldId id="333" r:id="rId35"/>
    <p:sldId id="356" r:id="rId36"/>
    <p:sldId id="374" r:id="rId37"/>
  </p:sldIdLst>
  <p:sldSz cx="9144000" cy="6858000" type="screen4x3"/>
  <p:notesSz cx="7315200" cy="96012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0000"/>
    <a:srgbClr val="00CC00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67" autoAdjust="0"/>
  </p:normalViewPr>
  <p:slideViewPr>
    <p:cSldViewPr>
      <p:cViewPr varScale="1">
        <p:scale>
          <a:sx n="70" d="100"/>
          <a:sy n="70" d="100"/>
        </p:scale>
        <p:origin x="181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245C4CE-6FD8-43EB-BDE3-E181E272D6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5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defTabSz="457200" eaLnBrk="1" hangingPunct="1">
              <a:buSzPct val="100000"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defTabSz="457200" eaLnBrk="1" hangingPunct="1">
                <a:buSzPct val="100000"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2D9CF5-787C-4216-952E-D7F5F9D9DCDA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10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A14A61-B55E-4646-9C3A-EEB555C0E545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1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6AB60AA-5C4A-42D2-AA91-60657C1B9E51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37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F912851-A374-4B8E-B98E-8670B147823E}" type="slidenum">
              <a:rPr lang="en-US" smtClean="0"/>
              <a:pPr eaLnBrk="1" hangingPunct="1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59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F77980-B7E7-4A19-84A7-9A03AAF277E7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93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CEBFB5-F677-4BC9-91AA-8EFA17982F98}" type="slidenum">
              <a:rPr lang="en-US" smtClean="0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08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6A62FAE-D481-4E6C-B30A-447A5328A462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4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5CA41B-A113-4283-B83F-DC37ECA82341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81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5782360-6E9B-48E4-B650-158FF0A2874E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10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071008C-ECA2-408D-9C0E-5D90295113FA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Discuss about</a:t>
            </a:r>
            <a:r>
              <a:rPr lang="en-US" baseline="0" dirty="0"/>
              <a:t> the role of input buffer</a:t>
            </a:r>
          </a:p>
          <a:p>
            <a:pPr eaLnBrk="1" hangingPunct="1"/>
            <a:r>
              <a:rPr lang="en-US" baseline="0" dirty="0"/>
              <a:t>All inputs go in to the buffer from keyboard</a:t>
            </a:r>
          </a:p>
          <a:p>
            <a:pPr eaLnBrk="1" hangingPunct="1"/>
            <a:r>
              <a:rPr lang="en-US" baseline="0" dirty="0" err="1"/>
              <a:t>scanf</a:t>
            </a:r>
            <a:r>
              <a:rPr lang="en-US" baseline="0" dirty="0"/>
              <a:t> is blocked if the buffer empty</a:t>
            </a:r>
          </a:p>
          <a:p>
            <a:pPr eaLnBrk="1" hangingPunct="1"/>
            <a:r>
              <a:rPr lang="en-US" baseline="0" dirty="0" err="1"/>
              <a:t>scanf</a:t>
            </a:r>
            <a:r>
              <a:rPr lang="en-US" baseline="0" dirty="0"/>
              <a:t> does not know whether some characters go in buffer or not until Enter</a:t>
            </a:r>
          </a:p>
          <a:p>
            <a:pPr eaLnBrk="1" hangingPunct="1"/>
            <a:r>
              <a:rPr lang="en-US" baseline="0" dirty="0"/>
              <a:t>After Enter OS inform the </a:t>
            </a:r>
            <a:r>
              <a:rPr lang="en-US" baseline="0" dirty="0" err="1"/>
              <a:t>scanf</a:t>
            </a:r>
            <a:r>
              <a:rPr lang="en-US" baseline="0" dirty="0"/>
              <a:t> and </a:t>
            </a:r>
            <a:r>
              <a:rPr lang="en-US" baseline="0" dirty="0" err="1"/>
              <a:t>scanf</a:t>
            </a:r>
            <a:r>
              <a:rPr lang="en-US" baseline="0" dirty="0"/>
              <a:t> start reading the buffer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4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AC3FB2-7CD3-4ACD-BBD1-B2B80DBA5573}" type="slidenum">
              <a:rPr lang="en-US" smtClean="0"/>
              <a:pPr eaLnBrk="1" hangingPunct="1"/>
              <a:t>2</a:t>
            </a:fld>
            <a:endParaRPr lang="en-US" dirty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aseline="0" dirty="0"/>
              <a:t>Different kinds of interactions</a:t>
            </a:r>
          </a:p>
          <a:p>
            <a:pPr eaLnBrk="1" hangingPunct="1"/>
            <a:r>
              <a:rPr lang="en-US" baseline="0" dirty="0"/>
              <a:t>Input: Directly from keyboard, Mouse in GUI, Microphone, Joystick, …</a:t>
            </a:r>
          </a:p>
          <a:p>
            <a:pPr eaLnBrk="1" hangingPunct="1"/>
            <a:r>
              <a:rPr lang="en-US" baseline="0" dirty="0"/>
              <a:t>Output: Directly message on screen, Windows in GUI, Sound card, …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In this course we use the simple method (directly read from keyboard and write to screen) </a:t>
            </a:r>
            <a:r>
              <a:rPr lang="en-US" baseline="0" dirty="0">
                <a:sym typeface="Wingdings" pitchFamily="2" charset="2"/>
              </a:rPr>
              <a:t> which is called “console”</a:t>
            </a:r>
          </a:p>
          <a:p>
            <a:pPr eaLnBrk="1" hangingPunct="1"/>
            <a:r>
              <a:rPr lang="en-US" baseline="0" dirty="0">
                <a:sym typeface="Wingdings" pitchFamily="2" charset="2"/>
              </a:rPr>
              <a:t>In Graphical OS (like Windows), the console is simulated by OS in a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15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7E87F3-45A4-4BF8-BEDD-EA18BDB130A1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4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9C00D4E-62AE-42A4-9F88-E59070334EA5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%</a:t>
            </a:r>
            <a:r>
              <a:rPr lang="en-US" baseline="0" dirty="0" err="1"/>
              <a:t>i</a:t>
            </a:r>
            <a:r>
              <a:rPr lang="en-US" baseline="0" dirty="0"/>
              <a:t> can recognize!!!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82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48E8CB6-6CB8-4343-858E-EF95E8AAC903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76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71E1149-809A-49DA-8167-095884FB17C5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79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DA00F36-B2E2-4A21-B4B7-795A180C7AFC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17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726B1E0-6AC8-46A0-BBD3-247B77A0BDAF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12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F0C631-B5EE-434E-AFD4-E7F8AAAD2644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In </a:t>
            </a:r>
            <a:r>
              <a:rPr lang="en-US" dirty="0" err="1"/>
              <a:t>scanf</a:t>
            </a:r>
            <a:r>
              <a:rPr lang="en-US" baseline="0" dirty="0"/>
              <a:t> while input characters are inserted into buffer they are also displayed on console </a:t>
            </a:r>
          </a:p>
          <a:p>
            <a:pPr eaLnBrk="1" hangingPunct="1"/>
            <a:r>
              <a:rPr lang="en-US" baseline="0" dirty="0"/>
              <a:t>However, </a:t>
            </a:r>
            <a:r>
              <a:rPr lang="en-US" baseline="0" dirty="0" err="1"/>
              <a:t>getch</a:t>
            </a:r>
            <a:r>
              <a:rPr lang="en-US" baseline="0" dirty="0"/>
              <a:t> prevents displaying the inputs on </a:t>
            </a:r>
            <a:r>
              <a:rPr lang="en-US" baseline="0" dirty="0" smtClean="0"/>
              <a:t>console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dirty="0" smtClean="0"/>
              <a:t>The function </a:t>
            </a:r>
            <a:r>
              <a:rPr lang="en-US" dirty="0" err="1" smtClean="0"/>
              <a:t>getch</a:t>
            </a:r>
            <a:r>
              <a:rPr lang="en-US" dirty="0" smtClean="0"/>
              <a:t>() is a non-standard function. It is declared in “</a:t>
            </a:r>
            <a:r>
              <a:rPr lang="en-US" dirty="0" err="1" smtClean="0"/>
              <a:t>conio.h</a:t>
            </a:r>
            <a:r>
              <a:rPr lang="en-US" dirty="0" smtClean="0"/>
              <a:t>” header file. Mostly it is used by Turbo C. It is not a part of C standard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96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771868-5ACA-4416-B8DB-EB1EC3748AF3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865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53AA2F-CAC9-4840-9C28-60ACD784C7E8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9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DCDFD76-BA46-46DE-9D8C-3C67F4EAB921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55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575A7C-DA0D-49A0-9B2F-9C09F5DE57A1}" type="slidenum">
              <a:rPr lang="en-US" smtClean="0"/>
              <a:pPr eaLnBrk="1" hangingPunct="1"/>
              <a:t>3</a:t>
            </a:fld>
            <a:endParaRPr lang="en-US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276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0ED545F-0CEA-41BF-BE0D-C919CCA82635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81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E537F5-1BB1-42E4-8062-AAD1130A302A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RETURN VALUE</a:t>
            </a:r>
          </a:p>
          <a:p>
            <a:pPr eaLnBrk="1" hangingPunct="1"/>
            <a:r>
              <a:rPr lang="en-US" dirty="0" smtClean="0"/>
              <a:t>       These functions return the number of input items  successfully  matched</a:t>
            </a:r>
          </a:p>
          <a:p>
            <a:pPr eaLnBrk="1" hangingPunct="1"/>
            <a:r>
              <a:rPr lang="en-US" dirty="0" smtClean="0"/>
              <a:t>       and assigned, which can be fewer than provided for, or even zero in the</a:t>
            </a:r>
          </a:p>
          <a:p>
            <a:pPr eaLnBrk="1" hangingPunct="1"/>
            <a:r>
              <a:rPr lang="en-US" dirty="0" smtClean="0"/>
              <a:t>       event of an early matching failure.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       The value EOF is returned if the end of input is reached before  either</a:t>
            </a:r>
          </a:p>
          <a:p>
            <a:pPr eaLnBrk="1" hangingPunct="1"/>
            <a:r>
              <a:rPr lang="en-US" dirty="0" smtClean="0"/>
              <a:t>       the  first  successful conversion or a matching failure occurs.  EOF is</a:t>
            </a:r>
          </a:p>
          <a:p>
            <a:pPr eaLnBrk="1" hangingPunct="1"/>
            <a:r>
              <a:rPr lang="en-US" dirty="0" smtClean="0"/>
              <a:t>       also returned if a read error occurs, in which case the error indicator</a:t>
            </a:r>
          </a:p>
          <a:p>
            <a:pPr eaLnBrk="1" hangingPunct="1"/>
            <a:r>
              <a:rPr lang="en-US" dirty="0" smtClean="0"/>
              <a:t>       for  the  stream  (see </a:t>
            </a:r>
            <a:r>
              <a:rPr lang="en-US" dirty="0" err="1" smtClean="0"/>
              <a:t>ferror</a:t>
            </a:r>
            <a:r>
              <a:rPr lang="en-US" dirty="0" smtClean="0"/>
              <a:t>(3)) is set, and </a:t>
            </a:r>
            <a:r>
              <a:rPr lang="en-US" dirty="0" err="1" smtClean="0"/>
              <a:t>errno</a:t>
            </a:r>
            <a:r>
              <a:rPr lang="en-US" dirty="0" smtClean="0"/>
              <a:t> is set indicate the</a:t>
            </a:r>
          </a:p>
          <a:p>
            <a:pPr eaLnBrk="1" hangingPunct="1"/>
            <a:r>
              <a:rPr lang="en-US" dirty="0" smtClean="0"/>
              <a:t>      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883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65DB47-42D7-4D9A-B2FF-2A31E7D30C66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015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6DCDB66-F521-43C8-A846-0D16A7AF62CF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637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28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B1F91C-428A-458C-979B-EB99ED30D6EB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9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81D32DD-C2E7-45F3-9BD8-014A77ABDECB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Q:</a:t>
            </a:r>
            <a:r>
              <a:rPr lang="en-US" baseline="0" dirty="0"/>
              <a:t> </a:t>
            </a:r>
            <a:r>
              <a:rPr lang="en-US" dirty="0"/>
              <a:t>What is the difference between %d and %</a:t>
            </a:r>
            <a:r>
              <a:rPr lang="en-US" dirty="0" err="1"/>
              <a:t>i</a:t>
            </a:r>
            <a:r>
              <a:rPr lang="en-US" dirty="0"/>
              <a:t> when used as format </a:t>
            </a:r>
            <a:r>
              <a:rPr lang="en-US" dirty="0" err="1"/>
              <a:t>specifiers</a:t>
            </a:r>
            <a:r>
              <a:rPr lang="en-US" dirty="0"/>
              <a:t> in </a:t>
            </a:r>
            <a:r>
              <a:rPr lang="en-US" dirty="0" err="1"/>
              <a:t>printf</a:t>
            </a:r>
            <a:r>
              <a:rPr lang="en-US" dirty="0"/>
              <a:t>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A: They are the same when used for output, e.g. with </a:t>
            </a:r>
            <a:r>
              <a:rPr lang="en-US" dirty="0" err="1"/>
              <a:t>printf</a:t>
            </a:r>
            <a:r>
              <a:rPr lang="en-US" dirty="0"/>
              <a:t>, but different when used as input </a:t>
            </a:r>
            <a:r>
              <a:rPr lang="en-US" dirty="0" err="1"/>
              <a:t>specifier</a:t>
            </a:r>
            <a:r>
              <a:rPr lang="en-US" dirty="0"/>
              <a:t> e.g. with </a:t>
            </a:r>
            <a:r>
              <a:rPr lang="en-US" dirty="0" err="1"/>
              <a:t>scanf</a:t>
            </a:r>
            <a:r>
              <a:rPr lang="en-US" dirty="0"/>
              <a:t>, where %d scans an integer as a signed decimal number, but %</a:t>
            </a:r>
            <a:r>
              <a:rPr lang="en-US" dirty="0" err="1"/>
              <a:t>i</a:t>
            </a:r>
            <a:r>
              <a:rPr lang="en-US" dirty="0"/>
              <a:t> defaults to decimal but also allows hexadecimal (if preceded by "0x") and octal if preceded by "0".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(One difference between %</a:t>
            </a:r>
            <a:r>
              <a:rPr lang="en-US" dirty="0" err="1"/>
              <a:t>i</a:t>
            </a:r>
            <a:r>
              <a:rPr lang="en-US" dirty="0"/>
              <a:t> and %d is that when used with </a:t>
            </a:r>
            <a:r>
              <a:rPr lang="en-US" dirty="0" err="1"/>
              <a:t>scanf</a:t>
            </a:r>
            <a:r>
              <a:rPr lang="en-US" dirty="0"/>
              <a:t>(), then %d always expects a decimal integer, whereas %</a:t>
            </a:r>
            <a:r>
              <a:rPr lang="en-US" dirty="0" err="1"/>
              <a:t>i</a:t>
            </a:r>
            <a:r>
              <a:rPr lang="en-US" dirty="0"/>
              <a:t> recognizes the 0 and 0x prefixes as octal and hexadecimal, but no sane programmer uses </a:t>
            </a:r>
            <a:r>
              <a:rPr lang="en-US" dirty="0" err="1"/>
              <a:t>scanf</a:t>
            </a:r>
            <a:r>
              <a:rPr lang="en-US" dirty="0"/>
              <a:t>() anyway so this should not be a concern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So "033" would be 27 with %</a:t>
            </a:r>
            <a:r>
              <a:rPr lang="en-US" dirty="0" err="1"/>
              <a:t>i</a:t>
            </a:r>
            <a:r>
              <a:rPr lang="en-US" dirty="0"/>
              <a:t> but 33 with %d.)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3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6B24B0-7A7C-4BE4-96E1-BF9495201FAD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We have also</a:t>
            </a:r>
            <a:r>
              <a:rPr lang="en-US" baseline="0" dirty="0" smtClean="0"/>
              <a:t> h before d for indicating short numbers.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00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5CE5DD-85BB-4E0C-BFBE-ADBE6E1F325E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e/E for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exponential notation.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01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28C7374-C01B-4BFD-8428-CC96FCFBB289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98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96D0D29-20BF-4E54-9253-8CB90DDB3FEB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1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2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E8023-B523-476F-B056-1A8E941F90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5500" cy="6149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9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E9053-3676-489C-A752-F4481A08B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69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2495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7759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0169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8958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9830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41386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623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865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DA85C-250F-4B6C-A42E-65E27BDF2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666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4484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4237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759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BE12F-36DE-4FF2-8C3A-16ED7E0376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9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C0179-14FE-4A37-839F-25331DFF0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2602B-5F48-4205-BF65-B868541A1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2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D0154-58CB-4EB9-A7DC-20E117BEE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9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C776E-CC30-4E91-B610-FA45345242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6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4AE1A-A114-4EB6-A687-A822D8A2E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6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8F03E-A99D-4A98-B2FD-851EA23C2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9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F0E84D29-446E-4D31-86BF-AC8F1BC74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12489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2192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defTabSz="457200" eaLnBrk="1" hangingPunct="1">
              <a:buSzPct val="100000"/>
            </a:pPr>
            <a:r>
              <a:rPr lang="en-US" sz="660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Interaction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777686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Fall 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Arial"/>
              </a:rPr>
              <a:t>202</a:t>
            </a:r>
            <a:r>
              <a:rPr lang="fa-IR" sz="2400" kern="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en-US" sz="2400" kern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Hossein Zeinali</a:t>
            </a:r>
            <a:endParaRPr lang="en-US" sz="2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Slides by Dr. Bahador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CE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Department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, Amirkabir University of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Technology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5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45AF22E-2D31-456E-8C65-C066AB9251DC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Printing Strings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%s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("This is message");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This is message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("This is %s", "message");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This is message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str1[20] = "This is message";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("%s", str1);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This is message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762000"/>
          </a:xfrm>
        </p:spPr>
        <p:txBody>
          <a:bodyPr/>
          <a:lstStyle/>
          <a:p>
            <a:r>
              <a:rPr lang="en-US"/>
              <a:t>Field length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181600"/>
          </a:xfrm>
        </p:spPr>
        <p:txBody>
          <a:bodyPr/>
          <a:lstStyle/>
          <a:p>
            <a:r>
              <a:rPr lang="en-US" dirty="0"/>
              <a:t>Field length is a </a:t>
            </a:r>
            <a:r>
              <a:rPr lang="en-US" dirty="0">
                <a:solidFill>
                  <a:srgbClr val="CC0000"/>
                </a:solidFill>
              </a:rPr>
              <a:t>number</a:t>
            </a:r>
          </a:p>
          <a:p>
            <a:r>
              <a:rPr lang="en-US" dirty="0"/>
              <a:t>Comes after % (and before the type char)</a:t>
            </a:r>
          </a:p>
          <a:p>
            <a:r>
              <a:rPr lang="en-US" dirty="0"/>
              <a:t>It is the </a:t>
            </a:r>
            <a:r>
              <a:rPr lang="en-US" dirty="0">
                <a:solidFill>
                  <a:srgbClr val="C00000"/>
                </a:solidFill>
              </a:rPr>
              <a:t>minimum</a:t>
            </a:r>
            <a:r>
              <a:rPr lang="en-US" dirty="0"/>
              <a:t> space reserved for print</a:t>
            </a:r>
          </a:p>
          <a:p>
            <a:pPr lvl="1"/>
            <a:r>
              <a:rPr lang="en-US" dirty="0"/>
              <a:t>If value is smaller than the space</a:t>
            </a:r>
          </a:p>
          <a:p>
            <a:pPr lvl="2"/>
            <a:r>
              <a:rPr lang="en-US" dirty="0"/>
              <a:t>Empty space</a:t>
            </a:r>
          </a:p>
          <a:p>
            <a:pPr lvl="1"/>
            <a:r>
              <a:rPr lang="en-US" dirty="0"/>
              <a:t>If value is larger than the space</a:t>
            </a:r>
          </a:p>
          <a:p>
            <a:pPr lvl="2"/>
            <a:r>
              <a:rPr lang="en-US" dirty="0"/>
              <a:t>No effect 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B2067AD-FDAE-4668-8355-D1607E64ADFB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EB0B82-B22A-434C-ACC9-B5F9F09A80FE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Field length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94488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("|%4d|\n", 1);		//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|   1|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  </a:t>
            </a:r>
            <a:endParaRPr lang="en-US" sz="23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("|%4d|\n", 12345);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|12345|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("|%4d|\n", -12345);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|-12345|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("|%4f|\n", 1234.0);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|1234.000000|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("|%15f|\n", 1234.0); 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    1234.000000|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("|%4c|\n", 'A');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   A|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("|%-4c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|\n", 'A');		// </a:t>
            </a:r>
            <a:r>
              <a:rPr lang="en-US" sz="23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|A   |</a:t>
            </a:r>
            <a:endParaRPr lang="en-US" sz="23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("|%4s|\n", "ABC");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 ABC|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("|%4s|\n", "ABCDE");	// </a:t>
            </a:r>
            <a:r>
              <a:rPr lang="en-US" sz="23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|ABCDE|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3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("|%6d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|\n",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1234);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23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  1234|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3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("|%-6d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|\n",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1234);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3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1234  |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3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00" b="1" dirty="0" smtClean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762000"/>
          </a:xfrm>
        </p:spPr>
        <p:txBody>
          <a:bodyPr/>
          <a:lstStyle/>
          <a:p>
            <a:r>
              <a:rPr lang="en-US"/>
              <a:t>Precision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r>
              <a:rPr lang="en-US" dirty="0"/>
              <a:t>Precision is a </a:t>
            </a:r>
            <a:r>
              <a:rPr lang="en-US" dirty="0">
                <a:solidFill>
                  <a:srgbClr val="CC0000"/>
                </a:solidFill>
              </a:rPr>
              <a:t>.number </a:t>
            </a:r>
            <a:r>
              <a:rPr lang="en-US" dirty="0"/>
              <a:t>and comes after %</a:t>
            </a:r>
          </a:p>
          <a:p>
            <a:r>
              <a:rPr lang="en-US" dirty="0"/>
              <a:t>For Integer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minimum</a:t>
            </a:r>
            <a:r>
              <a:rPr lang="en-US" dirty="0"/>
              <a:t> number of digits</a:t>
            </a:r>
          </a:p>
          <a:p>
            <a:pPr lvl="2"/>
            <a:r>
              <a:rPr lang="en-US" dirty="0"/>
              <a:t>If (# of digits &lt; precision) </a:t>
            </a:r>
            <a:r>
              <a:rPr lang="en-US" dirty="0">
                <a:sym typeface="Wingdings" panose="05000000000000000000" pitchFamily="2" charset="2"/>
              </a:rPr>
              <a:t> empty space = 0</a:t>
            </a:r>
            <a:endParaRPr lang="en-US" dirty="0"/>
          </a:p>
          <a:p>
            <a:r>
              <a:rPr lang="en-US" dirty="0"/>
              <a:t>For floats</a:t>
            </a:r>
          </a:p>
          <a:p>
            <a:pPr lvl="1"/>
            <a:r>
              <a:rPr lang="en-US" dirty="0"/>
              <a:t>With %f, %e</a:t>
            </a:r>
          </a:p>
          <a:p>
            <a:pPr lvl="2"/>
            <a:r>
              <a:rPr lang="en-US" sz="2800" dirty="0"/>
              <a:t>The number of digits </a:t>
            </a:r>
            <a:r>
              <a:rPr lang="en-US" sz="2800" dirty="0">
                <a:solidFill>
                  <a:srgbClr val="C00000"/>
                </a:solidFill>
              </a:rPr>
              <a:t>after .</a:t>
            </a:r>
          </a:p>
          <a:p>
            <a:r>
              <a:rPr lang="en-US" dirty="0"/>
              <a:t>For strings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maximum</a:t>
            </a:r>
            <a:r>
              <a:rPr lang="en-US" dirty="0"/>
              <a:t> number of characters </a:t>
            </a:r>
          </a:p>
          <a:p>
            <a:endParaRPr lang="en-US" sz="36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11CAD5-BDD5-49AC-BB2E-022C35CB3261}" type="slidenum">
              <a:rPr lang="en-US" smtClean="0"/>
              <a:pPr eaLnBrk="1" hangingPunct="1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D6A40C-36D1-49AD-8F84-EE3D7998B0FF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Precision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94488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("|%.4d|\n", 1);		//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|0001|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  </a:t>
            </a:r>
            <a:endParaRPr lang="en-US" sz="23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("|%.4d|\n", 12345);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|12345|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("|%.4d|\n", -12345);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|-12345|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("|%.4f|\n", 1234.0);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|1234.0000|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("|%.10f|\n", 1234.0);//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|1234.0000000000|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("|%.4s|\n", "ABC");	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|ABC|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("|%.4s|\n", "ABCDEF");	// 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|ABCD|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762000"/>
          </a:xfrm>
        </p:spPr>
        <p:txBody>
          <a:bodyPr/>
          <a:lstStyle/>
          <a:p>
            <a:r>
              <a:rPr lang="en-US"/>
              <a:t>Field length and Precision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181600"/>
          </a:xfrm>
        </p:spPr>
        <p:txBody>
          <a:bodyPr/>
          <a:lstStyle/>
          <a:p>
            <a:r>
              <a:rPr lang="en-US"/>
              <a:t>This is a number with format </a:t>
            </a:r>
            <a:r>
              <a:rPr lang="en-US">
                <a:solidFill>
                  <a:srgbClr val="CC0000"/>
                </a:solidFill>
              </a:rPr>
              <a:t>a.b</a:t>
            </a:r>
          </a:p>
          <a:p>
            <a:pPr lvl="1"/>
            <a:r>
              <a:rPr lang="en-US"/>
              <a:t>Comes after %</a:t>
            </a:r>
          </a:p>
          <a:p>
            <a:r>
              <a:rPr lang="en-US"/>
              <a:t>First </a:t>
            </a:r>
            <a:r>
              <a:rPr lang="en-US">
                <a:solidFill>
                  <a:srgbClr val="CC0000"/>
                </a:solidFill>
              </a:rPr>
              <a:t>b</a:t>
            </a:r>
            <a:r>
              <a:rPr lang="en-US"/>
              <a:t> determines the precision</a:t>
            </a:r>
          </a:p>
          <a:p>
            <a:r>
              <a:rPr lang="en-US"/>
              <a:t>Then </a:t>
            </a:r>
            <a:r>
              <a:rPr lang="en-US">
                <a:solidFill>
                  <a:srgbClr val="CC0000"/>
                </a:solidFill>
              </a:rPr>
              <a:t>a</a:t>
            </a:r>
            <a:r>
              <a:rPr lang="en-US"/>
              <a:t> specifies the field length 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54EE62-C44E-47E2-8F26-0F6BD2B6CA73}" type="slidenum">
              <a:rPr lang="en-US" smtClean="0"/>
              <a:pPr eaLnBrk="1" hangingPunct="1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BB4C0D-2527-448B-85F0-B3081BDFAFD4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Field length and Precision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printf("|%10.5d|\n", 12);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     00012|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printf("|%3.5d|\n", 12);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|00012|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printf("|%10.5f|\n", 1.234567890123);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   1.23457|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printf("|%0.5f|\n", 1.234567890123);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|1.23457|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printf("|%15.10s|\n", "Hello, world");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     Hello, wor|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latin typeface="Courier New" pitchFamily="49" charset="0"/>
                <a:cs typeface="Courier New" pitchFamily="49" charset="0"/>
              </a:rPr>
              <a:t>printf("|%5.10s|\n", "Hello, world");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|Hello, wor|</a:t>
            </a:r>
            <a:endParaRPr lang="en-US" sz="2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06B7-D5ED-4320-AB5D-A615D4226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382000" cy="762000"/>
          </a:xfrm>
        </p:spPr>
        <p:txBody>
          <a:bodyPr/>
          <a:lstStyle/>
          <a:p>
            <a:r>
              <a:rPr lang="en-US" dirty="0"/>
              <a:t>Variable Field Length &amp; Precision : 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BFE4D-5E1A-4E06-AA33-A5CF4480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can be used to specify field length and precision which is replaced by a variable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30;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int j = 2;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float f = 1.23456789;</a:t>
            </a:r>
          </a:p>
          <a:p>
            <a:pPr marL="0" indent="0"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("%0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*.*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f\n",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, j, f); </a:t>
            </a:r>
          </a:p>
          <a:p>
            <a:pPr marL="0" indent="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000000000000000000000000001.23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3271C-2080-42FD-8594-B0137A334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DA85C-250F-4B6C-A42E-65E27BDF290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4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91D941-F1FD-4061-8994-8EF974ECBF32}" type="slidenum">
              <a:rPr lang="en-US" smtClean="0"/>
              <a:pPr eaLnBrk="1" hangingPunct="1"/>
              <a:t>18</a:t>
            </a:fld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dirty="0"/>
              <a:t>Cast in printing (</a:t>
            </a:r>
            <a:r>
              <a:rPr lang="en-US" dirty="0">
                <a:solidFill>
                  <a:srgbClr val="CC0000"/>
                </a:solidFill>
              </a:rPr>
              <a:t>do NOT use</a:t>
            </a:r>
            <a:r>
              <a:rPr lang="en-US" dirty="0"/>
              <a:t>)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 -60;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unsigned int j = 4147482648;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float f = -700.05;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 %</a:t>
            </a:r>
            <a:r>
              <a:rPr lang="en-US" sz="19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19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 0.000000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 %</a:t>
            </a:r>
            <a:r>
              <a:rPr lang="en-US" sz="19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19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 4294967236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("j = %</a:t>
            </a:r>
            <a:r>
              <a:rPr lang="en-US" sz="19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19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j = -147484648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5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("f = %</a:t>
            </a:r>
            <a:r>
              <a:rPr lang="en-US" sz="19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19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f = 1610612736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0A8382-4853-47D7-A62A-A1FFAEF44E49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sz="4800"/>
              <a:t>Interaction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r>
              <a:rPr lang="en-US" sz="3900">
                <a:solidFill>
                  <a:srgbClr val="C2C2C2"/>
                </a:solidFill>
              </a:rPr>
              <a:t>Produce output </a:t>
            </a:r>
          </a:p>
          <a:p>
            <a:pPr eaLnBrk="1" hangingPunct="1"/>
            <a:endParaRPr lang="en-US" sz="3900">
              <a:solidFill>
                <a:srgbClr val="C2C2C2"/>
              </a:solidFill>
            </a:endParaRPr>
          </a:p>
          <a:p>
            <a:pPr eaLnBrk="1" hangingPunct="1"/>
            <a:r>
              <a:rPr lang="en-US" sz="3900"/>
              <a:t>Get input values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FC682B-5031-44FE-B42E-0FBE54EA6E06}" type="slidenum">
              <a:rPr lang="en-US" smtClean="0"/>
              <a:pPr eaLnBrk="1" hangingPunct="1"/>
              <a:t>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sz="4800" dirty="0"/>
              <a:t>Interaction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3900" dirty="0"/>
              <a:t>Produce output </a:t>
            </a:r>
          </a:p>
          <a:p>
            <a:pPr eaLnBrk="1" hangingPunct="1"/>
            <a:endParaRPr lang="en-US" sz="3900" dirty="0"/>
          </a:p>
          <a:p>
            <a:pPr eaLnBrk="1" hangingPunct="1"/>
            <a:r>
              <a:rPr lang="en-US" sz="3900" dirty="0"/>
              <a:t>Get input values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C80DCD-BED6-45F5-915F-5CC8ADB08070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1875"/>
            <a:ext cx="8686800" cy="5216525"/>
          </a:xfrm>
        </p:spPr>
        <p:txBody>
          <a:bodyPr/>
          <a:lstStyle/>
          <a:p>
            <a:pPr eaLnBrk="1" hangingPunct="1"/>
            <a:r>
              <a:rPr lang="en-US" sz="2800" dirty="0"/>
              <a:t>Read from keyboard (console)</a:t>
            </a:r>
          </a:p>
          <a:p>
            <a:pPr eaLnBrk="1" hangingPunct="1"/>
            <a:r>
              <a:rPr lang="en-US" sz="2800" dirty="0"/>
              <a:t>What should be determined in reading</a:t>
            </a:r>
          </a:p>
          <a:p>
            <a:pPr lvl="1" eaLnBrk="1" hangingPunct="1"/>
            <a:r>
              <a:rPr lang="en-US" sz="2000" dirty="0"/>
              <a:t>Keyboard enters “characters”, so, how to read </a:t>
            </a:r>
            <a:r>
              <a:rPr lang="en-US" sz="2000" dirty="0" err="1"/>
              <a:t>int</a:t>
            </a:r>
            <a:r>
              <a:rPr lang="en-US" sz="2000" dirty="0"/>
              <a:t>, char, …?</a:t>
            </a:r>
          </a:p>
          <a:p>
            <a:pPr lvl="2" eaLnBrk="1" hangingPunct="1"/>
            <a:r>
              <a:rPr lang="en-US" sz="1800" dirty="0"/>
              <a:t>Which type the chars should be converted?</a:t>
            </a:r>
          </a:p>
          <a:p>
            <a:pPr lvl="1" eaLnBrk="1" hangingPunct="1"/>
            <a:r>
              <a:rPr lang="en-US" sz="2000" dirty="0"/>
              <a:t>Where should be saved?</a:t>
            </a:r>
          </a:p>
          <a:p>
            <a:pPr eaLnBrk="1" hangingPunct="1"/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>
                <a:solidFill>
                  <a:srgbClr val="C00000"/>
                </a:solidFill>
              </a:rPr>
              <a:t>(“format”, parameters)</a:t>
            </a:r>
          </a:p>
          <a:p>
            <a:pPr lvl="1" eaLnBrk="1" hangingPunct="1"/>
            <a:r>
              <a:rPr lang="en-US" sz="2000" dirty="0"/>
              <a:t>Format: The type that input should be converted to</a:t>
            </a:r>
          </a:p>
          <a:p>
            <a:pPr lvl="1" eaLnBrk="1" hangingPunct="1"/>
            <a:r>
              <a:rPr lang="en-US" sz="2000" dirty="0"/>
              <a:t>Parameters: Where should be saved</a:t>
            </a:r>
          </a:p>
          <a:p>
            <a:pPr eaLnBrk="1" hangingPunct="1"/>
            <a:r>
              <a:rPr lang="en-US" sz="2800" dirty="0" err="1"/>
              <a:t>scanf</a:t>
            </a:r>
            <a:r>
              <a:rPr lang="en-US" sz="2800" dirty="0"/>
              <a:t> blocks until ‘Enter’ at the end of input (why?!)</a:t>
            </a:r>
          </a:p>
          <a:p>
            <a:pPr eaLnBrk="1" hangingPunct="1"/>
            <a:r>
              <a:rPr lang="en-US" sz="2800" dirty="0"/>
              <a:t>Reads from beginning until to white spaces (except reading chars)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21468F-59DE-45D4-8725-7D8A9CDA9FAC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Integers (base 10)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%d, %u, %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lu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j;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("%d", </a:t>
            </a:r>
            <a:r>
              <a:rPr lang="en-US" sz="21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("%u", </a:t>
            </a:r>
            <a:r>
              <a:rPr lang="en-US" sz="21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j);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21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-90		</a:t>
            </a:r>
            <a:r>
              <a:rPr lang="en-US" sz="21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-90 is saved in memory location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78	 60L 	</a:t>
            </a:r>
            <a:r>
              <a:rPr lang="en-US" sz="21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78 is saved in memory location j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1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60 is saved in memory location 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Spaces at the beginning are ignored 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551E7E-CA02-49AD-B35B-1101851EAABD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Integers (cont’d)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>
                <a:latin typeface="Courier New" pitchFamily="49" charset="0"/>
                <a:cs typeface="Courier New" pitchFamily="49" charset="0"/>
              </a:rPr>
              <a:t>%o, %x, %X, %i</a:t>
            </a:r>
          </a:p>
          <a:p>
            <a:pPr lvl="1" eaLnBrk="1" hangingPunct="1">
              <a:lnSpc>
                <a:spcPct val="80000"/>
              </a:lnSpc>
            </a:pPr>
            <a:endParaRPr lang="en-US" sz="180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scanf("%o", &amp;i);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/>
              <a:t>	</a:t>
            </a:r>
            <a:r>
              <a:rPr lang="en-US" sz="2400" b="1"/>
              <a:t>Input:</a:t>
            </a:r>
            <a:r>
              <a:rPr lang="en-US" sz="2400" b="1">
                <a:solidFill>
                  <a:srgbClr val="0033CC"/>
                </a:solidFill>
              </a:rPr>
              <a:t> 12</a:t>
            </a:r>
            <a:r>
              <a:rPr lang="en-US" sz="2400"/>
              <a:t>		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>
                <a:solidFill>
                  <a:srgbClr val="CC0000"/>
                </a:solidFill>
                <a:sym typeface="Wingdings" pitchFamily="2" charset="2"/>
              </a:rPr>
              <a:t>i = 10</a:t>
            </a:r>
            <a:endParaRPr lang="en-US" sz="240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100" b="1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scanf("%x", &amp;i);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	Input:</a:t>
            </a:r>
            <a:r>
              <a:rPr lang="en-US" sz="2400" b="1">
                <a:solidFill>
                  <a:srgbClr val="0033CC"/>
                </a:solidFill>
              </a:rPr>
              <a:t> 1a</a:t>
            </a:r>
            <a:r>
              <a:rPr lang="en-US" sz="2400"/>
              <a:t>		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>
                <a:solidFill>
                  <a:srgbClr val="CC0000"/>
                </a:solidFill>
                <a:sym typeface="Wingdings" pitchFamily="2" charset="2"/>
              </a:rPr>
              <a:t>i = 26</a:t>
            </a:r>
            <a:endParaRPr lang="en-US" sz="240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500" b="1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scanf("%i", &amp;i);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	Input:</a:t>
            </a:r>
            <a:r>
              <a:rPr lang="en-US" sz="2400" b="1">
                <a:solidFill>
                  <a:srgbClr val="0033CC"/>
                </a:solidFill>
              </a:rPr>
              <a:t> 12</a:t>
            </a:r>
            <a:r>
              <a:rPr lang="en-US" sz="2400"/>
              <a:t>		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>
                <a:solidFill>
                  <a:srgbClr val="CC0000"/>
                </a:solidFill>
                <a:sym typeface="Wingdings" pitchFamily="2" charset="2"/>
              </a:rPr>
              <a:t>i = 12</a:t>
            </a:r>
            <a:endParaRPr lang="en-US" sz="2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	Input:</a:t>
            </a:r>
            <a:r>
              <a:rPr lang="en-US" sz="2400" b="1">
                <a:solidFill>
                  <a:srgbClr val="0033CC"/>
                </a:solidFill>
              </a:rPr>
              <a:t> 012</a:t>
            </a:r>
            <a:r>
              <a:rPr lang="en-US" sz="2400"/>
              <a:t>		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>
                <a:solidFill>
                  <a:srgbClr val="CC0000"/>
                </a:solidFill>
                <a:sym typeface="Wingdings" pitchFamily="2" charset="2"/>
              </a:rPr>
              <a:t>i = 10 (It reads in base 8)</a:t>
            </a:r>
            <a:endParaRPr lang="en-US" sz="2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	Input:</a:t>
            </a:r>
            <a:r>
              <a:rPr lang="en-US" sz="2400" b="1">
                <a:solidFill>
                  <a:srgbClr val="0033CC"/>
                </a:solidFill>
              </a:rPr>
              <a:t> 0x12</a:t>
            </a:r>
            <a:r>
              <a:rPr lang="en-US" sz="2400"/>
              <a:t>	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>
                <a:solidFill>
                  <a:srgbClr val="CC0000"/>
                </a:solidFill>
                <a:sym typeface="Wingdings" pitchFamily="2" charset="2"/>
              </a:rPr>
              <a:t>i = 18 (It reads in base 16)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4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4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B366394-3347-40EB-92FD-034E85C0EB7E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floats and doubles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75"/>
            <a:ext cx="8229600" cy="5216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%f, %lf, %e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double d;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3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", &amp;f);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3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lf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", &amp;d);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90.9  		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90.9 is saved in memory f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88.123456789 	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88.123456789 saved in 				   memory 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Spaces at the beginning are ignored</a:t>
            </a:r>
            <a:endParaRPr lang="en-US" sz="21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37B42C4-92D6-40FE-A295-9FDE22244CB4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floats and doubles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75"/>
            <a:ext cx="8229600" cy="5216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float f1, f2;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scanf("%</a:t>
            </a:r>
            <a:r>
              <a:rPr lang="en-US" sz="3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000" b="1">
                <a:latin typeface="Courier New" pitchFamily="49" charset="0"/>
                <a:cs typeface="Courier New" pitchFamily="49" charset="0"/>
              </a:rPr>
              <a:t>", &amp;f1);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scanf("%</a:t>
            </a:r>
            <a:r>
              <a:rPr lang="en-US" sz="3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3000" b="1">
                <a:latin typeface="Courier New" pitchFamily="49" charset="0"/>
                <a:cs typeface="Courier New" pitchFamily="49" charset="0"/>
              </a:rPr>
              <a:t>", &amp;f2);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1.23  	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f1 = 1.23</a:t>
            </a: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4.56	 	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f2 = 4.56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1.23e+1	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f1 = 12.3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4.56e-1	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f2 = 0.456</a:t>
            </a:r>
            <a:endParaRPr lang="en-US" sz="2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E00B34-7056-4658-8473-777B7B787550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chars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c1, c2, c3;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("%c",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c1);  </a:t>
            </a:r>
            <a:r>
              <a:rPr lang="en-US" sz="21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spaces */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("%c",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c2);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("%c",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c3);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azb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		c1 = 'a'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		c2 = 'z'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		c3 = 'b'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Spaces at the beginning are NOT ignored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F599563-63AE-46CC-B660-BC6800FCE171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chars (cont’d)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White spaces (space, tab, enter) are </a:t>
            </a:r>
            <a:r>
              <a:rPr lang="en-US" dirty="0">
                <a:solidFill>
                  <a:srgbClr val="CC0000"/>
                </a:solidFill>
              </a:rPr>
              <a:t>not</a:t>
            </a:r>
            <a:r>
              <a:rPr lang="en-US" dirty="0"/>
              <a:t> ignored when reading char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To ignore white spaces, use “ “ before %c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3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 sz="2800" dirty="0"/>
              <a:t>	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scanf("%d%c%d", &amp;i, &amp;c, &amp;j);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Input:</a:t>
            </a:r>
            <a:r>
              <a:rPr lang="en-US" sz="2400" b="1" dirty="0">
                <a:solidFill>
                  <a:srgbClr val="0033CC"/>
                </a:solidFill>
              </a:rPr>
              <a:t> 123  45</a:t>
            </a:r>
            <a:r>
              <a:rPr lang="en-US" sz="2400" dirty="0"/>
              <a:t>	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I = 123   c = ‘ ‘   j = 45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it-IT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 sz="2800" dirty="0"/>
              <a:t>	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scanf("%d %c%d", &amp;i, &amp;c, &amp;j);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Input:</a:t>
            </a:r>
            <a:r>
              <a:rPr lang="en-US" sz="2400" b="1" dirty="0">
                <a:solidFill>
                  <a:srgbClr val="0033CC"/>
                </a:solidFill>
              </a:rPr>
              <a:t> 123    4      56</a:t>
            </a:r>
            <a:r>
              <a:rPr lang="en-US" sz="2400" dirty="0"/>
              <a:t>	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I = 123   c = ‘4’   j = 56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Input:</a:t>
            </a:r>
            <a:r>
              <a:rPr lang="en-US" sz="2400" b="1" dirty="0">
                <a:solidFill>
                  <a:srgbClr val="0033CC"/>
                </a:solidFill>
              </a:rPr>
              <a:t> 123      456</a:t>
            </a:r>
            <a:r>
              <a:rPr lang="en-US" sz="2400" dirty="0"/>
              <a:t>	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I = 123   c = ‘4’   j = 56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E4E265-EBD6-4180-87AF-F70EF3B8220D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chars (cont’d)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11725"/>
          </a:xfrm>
        </p:spPr>
        <p:txBody>
          <a:bodyPr/>
          <a:lstStyle/>
          <a:p>
            <a:pPr eaLnBrk="1" hangingPunct="1"/>
            <a:r>
              <a:rPr lang="en-US" sz="2700" b="1">
                <a:latin typeface="Courier New" pitchFamily="49" charset="0"/>
                <a:cs typeface="Courier New" pitchFamily="49" charset="0"/>
              </a:rPr>
              <a:t>getchar()</a:t>
            </a:r>
          </a:p>
          <a:p>
            <a:pPr lvl="1" eaLnBrk="1" hangingPunct="1"/>
            <a:r>
              <a:rPr lang="en-US"/>
              <a:t>Read char after Enter </a:t>
            </a:r>
          </a:p>
          <a:p>
            <a:pPr lvl="1" eaLnBrk="1" hangingPunct="1"/>
            <a:endParaRPr lang="en-US" sz="1000"/>
          </a:p>
          <a:p>
            <a:pPr eaLnBrk="1" hangingPunct="1"/>
            <a:r>
              <a:rPr lang="en-US" sz="2700" b="1">
                <a:latin typeface="Courier New" pitchFamily="49" charset="0"/>
                <a:cs typeface="Courier New" pitchFamily="49" charset="0"/>
              </a:rPr>
              <a:t>getch()</a:t>
            </a:r>
          </a:p>
          <a:p>
            <a:pPr lvl="1" eaLnBrk="1" hangingPunct="1"/>
            <a:r>
              <a:rPr lang="en-US"/>
              <a:t>Read char without Enter, does NOT show the char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 sz="2700" b="1">
                <a:latin typeface="Courier New" pitchFamily="49" charset="0"/>
                <a:cs typeface="Courier New" pitchFamily="49" charset="0"/>
              </a:rPr>
              <a:t>getche()</a:t>
            </a:r>
          </a:p>
          <a:p>
            <a:pPr lvl="1" eaLnBrk="1" hangingPunct="1"/>
            <a:r>
              <a:rPr lang="en-US"/>
              <a:t>Read char without Enter, shows the char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C9EE23-16B2-480B-B05E-B45D36242FB7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Strings 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>
                <a:latin typeface="Courier New" pitchFamily="49" charset="0"/>
                <a:cs typeface="Courier New" pitchFamily="49" charset="0"/>
              </a:rPr>
              <a:t>%s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char str[20];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scanf("%s", str);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ABC		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str = "ABC"</a:t>
            </a: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scanf("%s", str);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AB C		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str = "AB"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8DF0561-3654-4162-A183-BF73DC1DED2C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Reading Strings 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+mj-lt"/>
                <a:cs typeface="Courier New" pitchFamily="49" charset="0"/>
              </a:rPr>
              <a:t>How to read a line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+mj-lt"/>
                <a:cs typeface="Courier New" pitchFamily="49" charset="0"/>
              </a:rPr>
              <a:t>Contains spaces (read until end of line)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gets(s)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gets(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ABC DEF	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"ABC DEF"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3310241-40D0-417A-855A-60ED0C8440E0}" type="slidenum">
              <a:rPr lang="en-US" smtClean="0"/>
              <a:pPr eaLnBrk="1" hangingPunct="1"/>
              <a:t>3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sz="4800" dirty="0"/>
              <a:t>Interaction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3900" dirty="0"/>
              <a:t>Produce output </a:t>
            </a:r>
          </a:p>
          <a:p>
            <a:pPr eaLnBrk="1" hangingPunct="1"/>
            <a:endParaRPr lang="en-US" sz="3900" dirty="0"/>
          </a:p>
          <a:p>
            <a:pPr eaLnBrk="1" hangingPunct="1"/>
            <a:r>
              <a:rPr lang="en-US" sz="3900" dirty="0">
                <a:solidFill>
                  <a:srgbClr val="C2C2C2"/>
                </a:solidFill>
              </a:rPr>
              <a:t>Get input values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857DD9-C2FD-419A-A89C-509C28B22907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Field length in scanf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Field length specifies the </a:t>
            </a:r>
            <a:r>
              <a:rPr lang="en-US" sz="2800" dirty="0">
                <a:solidFill>
                  <a:srgbClr val="CC0000"/>
                </a:solidFill>
              </a:rPr>
              <a:t>maximum</a:t>
            </a:r>
            <a:r>
              <a:rPr lang="en-US" sz="2800" dirty="0"/>
              <a:t> number of input characters (in the buffer) used for scanning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-IT" sz="2000" b="1" dirty="0">
                <a:latin typeface="Courier New" pitchFamily="49" charset="0"/>
                <a:cs typeface="Courier New" pitchFamily="49" charset="0"/>
              </a:rPr>
              <a:t>scanf("%5d", &amp;i);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Input:</a:t>
            </a:r>
            <a:r>
              <a:rPr lang="en-US" sz="2000" b="1" dirty="0">
                <a:solidFill>
                  <a:srgbClr val="0033CC"/>
                </a:solidFill>
              </a:rPr>
              <a:t> 122</a:t>
            </a:r>
            <a:r>
              <a:rPr lang="en-US" sz="2000" dirty="0"/>
              <a:t>		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olidFill>
                  <a:srgbClr val="CC0000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 = 122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ym typeface="Wingdings" pitchFamily="2" charset="2"/>
              </a:rPr>
              <a:t>Input:</a:t>
            </a:r>
            <a:r>
              <a:rPr lang="en-US" sz="2000" b="1" dirty="0">
                <a:solidFill>
                  <a:srgbClr val="0033CC"/>
                </a:solidFill>
                <a:sym typeface="Wingdings" pitchFamily="2" charset="2"/>
              </a:rPr>
              <a:t> 1234567</a:t>
            </a:r>
            <a:r>
              <a:rPr lang="en-US" sz="2000" dirty="0">
                <a:sym typeface="Wingdings" pitchFamily="2" charset="2"/>
              </a:rPr>
              <a:t>		 </a:t>
            </a:r>
            <a:r>
              <a:rPr lang="en-US" sz="2000" dirty="0" err="1">
                <a:solidFill>
                  <a:srgbClr val="CC0000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 = 12345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solidFill>
                <a:srgbClr val="CC0000"/>
              </a:solidFill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("%5d%d", 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&amp;j);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ym typeface="Wingdings" pitchFamily="2" charset="2"/>
              </a:rPr>
              <a:t>Input:</a:t>
            </a:r>
            <a:r>
              <a:rPr lang="en-US" sz="2000" b="1" dirty="0">
                <a:solidFill>
                  <a:srgbClr val="0033CC"/>
                </a:solidFill>
                <a:sym typeface="Wingdings" pitchFamily="2" charset="2"/>
              </a:rPr>
              <a:t> 1 2</a:t>
            </a:r>
            <a:r>
              <a:rPr lang="en-US" sz="2000" dirty="0">
                <a:sym typeface="Wingdings" pitchFamily="2" charset="2"/>
              </a:rPr>
              <a:t>		 </a:t>
            </a:r>
            <a:r>
              <a:rPr lang="en-US" sz="2000" dirty="0" err="1">
                <a:solidFill>
                  <a:srgbClr val="CC0000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 = 1, j = 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ym typeface="Wingdings" pitchFamily="2" charset="2"/>
              </a:rPr>
              <a:t>Input:</a:t>
            </a:r>
            <a:r>
              <a:rPr lang="en-US" sz="2000" b="1" dirty="0">
                <a:solidFill>
                  <a:srgbClr val="0033CC"/>
                </a:solidFill>
                <a:sym typeface="Wingdings" pitchFamily="2" charset="2"/>
              </a:rPr>
              <a:t> 1234567	</a:t>
            </a:r>
            <a:r>
              <a:rPr lang="en-US" sz="2000" dirty="0">
                <a:sym typeface="Wingdings" pitchFamily="2" charset="2"/>
              </a:rPr>
              <a:t>	 </a:t>
            </a:r>
            <a:r>
              <a:rPr lang="en-US" sz="2000" dirty="0" err="1">
                <a:solidFill>
                  <a:srgbClr val="CC0000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 = 12345, j = 67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ym typeface="Wingdings" pitchFamily="2" charset="2"/>
              </a:rPr>
              <a:t>Input:</a:t>
            </a:r>
            <a:r>
              <a:rPr lang="en-US" sz="2000" b="1" dirty="0">
                <a:solidFill>
                  <a:srgbClr val="0033CC"/>
                </a:solidFill>
                <a:sym typeface="Wingdings" pitchFamily="2" charset="2"/>
              </a:rPr>
              <a:t> 123456  7</a:t>
            </a:r>
            <a:r>
              <a:rPr lang="en-US" sz="2000" dirty="0">
                <a:sym typeface="Wingdings" pitchFamily="2" charset="2"/>
              </a:rPr>
              <a:t>	 </a:t>
            </a:r>
            <a:r>
              <a:rPr lang="en-US" sz="2000" dirty="0" err="1">
                <a:solidFill>
                  <a:srgbClr val="CC0000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 = 12345, j =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7ED74D-AADE-4FD3-87D0-3C24486C7AF7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Special input format 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If input data has special format with extra characters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err="1"/>
              <a:t>scanf</a:t>
            </a:r>
            <a:r>
              <a:rPr lang="en-US" dirty="0"/>
              <a:t> can ignore them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mah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rooz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%d", &amp;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mah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rooz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1389/12/1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sal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1389,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mah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12,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rooz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C7459E-0529-4DBD-A65B-8BFA1D7E74F9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Format of actual input data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4575"/>
            <a:ext cx="8501270" cy="5181600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defRPr/>
            </a:pPr>
            <a:r>
              <a:rPr lang="en-US" dirty="0">
                <a:latin typeface="+mj-lt"/>
                <a:cs typeface="Courier New" pitchFamily="49" charset="0"/>
              </a:rPr>
              <a:t>The format of actual input data MUST match with the format of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a, b;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("%d--%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d%f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", &amp;a, &amp;b, &amp;f);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1--2 3.0  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a = 1, b = 2, f = 3.0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Input: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1-2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3.0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a = 1,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b, f without change</a:t>
            </a:r>
            <a:endParaRPr lang="en-US" sz="2400" b="1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eaLnBrk="1" hangingPunct="1">
              <a:spcAft>
                <a:spcPct val="20000"/>
              </a:spcAft>
              <a:buNone/>
              <a:defRPr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Input: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1.0--2 3.0  a = 1, b, f without change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15CF213-A79C-46A8-BA8B-C66F36DE8E7D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-228600"/>
            <a:ext cx="8458200" cy="7315200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j;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unsigned long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k;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 c;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 lvl="1" eaLnBrk="1" hangingPunct="1">
              <a:lnSpc>
                <a:spcPct val="80000"/>
              </a:lnSpc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("Enter a char:\n");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&amp;c);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("Enter an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&amp;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("Enter an unsigned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%u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&amp;j);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("Enter an unsigned long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lu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&amp;k);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("Enter a float:\n");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", &amp;f);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("Your input are:\n");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unsigned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%u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unsigned long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lu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",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j, k);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("char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and float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\n", c, f);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4876800" y="533400"/>
            <a:ext cx="3886200" cy="124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كه با توليد پيغام‌هاي مناسب ورودي‌هاي را از كاربر بگيرد و در انتها ليست ورودي‌ها را به كاربر نشان دهد.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8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8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83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83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83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83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83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832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832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832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832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8329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8329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8329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8329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3E1A93E-A60A-4709-87AA-994E39229787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Common Bugs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4575"/>
            <a:ext cx="8229600" cy="5181600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sz="2800" dirty="0"/>
              <a:t>Casting in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/>
              <a:t>or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spcAft>
                <a:spcPct val="20000"/>
              </a:spcAft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("%d", 120.23);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double d;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("%f", &amp;d);</a:t>
            </a:r>
          </a:p>
          <a:p>
            <a:pPr eaLnBrk="1" hangingPunct="1">
              <a:spcAft>
                <a:spcPct val="20000"/>
              </a:spcAft>
            </a:pPr>
            <a:r>
              <a:rPr lang="en-US" sz="2800" dirty="0"/>
              <a:t>Mismatch between format and the number of expressions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 %d", 10);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("%d", 10, 20);</a:t>
            </a:r>
          </a:p>
          <a:p>
            <a:pPr eaLnBrk="1" hangingPunct="1">
              <a:spcAft>
                <a:spcPct val="20000"/>
              </a:spcAft>
            </a:pPr>
            <a:r>
              <a:rPr lang="en-US" sz="2800" dirty="0"/>
              <a:t>Using name of variable instead of </a:t>
            </a:r>
            <a:r>
              <a:rPr lang="en-US" sz="2800" dirty="0">
                <a:solidFill>
                  <a:srgbClr val="C00000"/>
                </a:solidFill>
              </a:rPr>
              <a:t>address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3200" kern="0">
                <a:solidFill>
                  <a:srgbClr val="000000"/>
                </a:solidFill>
                <a:latin typeface="+mj-lt"/>
              </a:rPr>
              <a:t>Chapter 9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1044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6DEAE4A-9A11-4B59-B385-FC4DD15CC70D}" type="slidenum">
              <a:rPr lang="en-US" smtClean="0"/>
              <a:pPr eaLnBrk="1" hangingPunct="1"/>
              <a:t>4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dirty="0"/>
              <a:t>Printing 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90678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Printing messages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("This is message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5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000" dirty="0"/>
              <a:t>Printing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parameters);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char c = 'a'; </a:t>
            </a:r>
            <a:r>
              <a:rPr lang="en-US" sz="2400" dirty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c);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5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is %d and char is %c",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'6');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3CD09A-BF65-41FA-A311-D156E9D18EAB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dirty="0"/>
              <a:t>Printing Integers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%d,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ld</a:t>
            </a:r>
            <a:endParaRPr lang="en-US" sz="1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100);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%d, %d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+1000, -100);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1000, -100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100);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+1000, -100);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1000, -100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9EECA2-949E-41AD-829D-52237E691EBF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dirty="0"/>
              <a:t>Printing </a:t>
            </a:r>
            <a:r>
              <a:rPr lang="en-US" dirty="0">
                <a:solidFill>
                  <a:srgbClr val="C00000"/>
                </a:solidFill>
              </a:rPr>
              <a:t>Unsigned</a:t>
            </a:r>
            <a:r>
              <a:rPr lang="en-US" dirty="0"/>
              <a:t> Integers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%u </a:t>
            </a:r>
            <a:r>
              <a:rPr lang="en-US" dirty="0"/>
              <a:t>(base 10)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%o</a:t>
            </a:r>
            <a:r>
              <a:rPr lang="en-US" dirty="0"/>
              <a:t> (base 8)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%x</a:t>
            </a:r>
            <a:r>
              <a:rPr lang="en-US" dirty="0"/>
              <a:t> (base 16)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%X</a:t>
            </a:r>
            <a:r>
              <a:rPr lang="en-US" dirty="0"/>
              <a:t> (base 16)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	unsigned int i = 26;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	printf("%u\n", i);		//</a:t>
            </a:r>
            <a:r>
              <a:rPr lang="pt-BR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26</a:t>
            </a:r>
            <a:endParaRPr lang="en-US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	printf("%o\n", i);		//</a:t>
            </a:r>
            <a:r>
              <a:rPr lang="pt-BR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32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	printf("%x\n", i);		//</a:t>
            </a:r>
            <a:r>
              <a:rPr lang="pt-BR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	printf("%X\n", i);		//</a:t>
            </a:r>
            <a:r>
              <a:rPr lang="pt-BR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8614FB-F218-41F0-9DBD-10F6A4BFD70C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Printing Floats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>
                <a:latin typeface="Courier New" pitchFamily="49" charset="0"/>
                <a:cs typeface="Courier New" pitchFamily="49" charset="0"/>
              </a:rPr>
              <a:t>%f, %e, %E, %lf </a:t>
            </a:r>
          </a:p>
          <a:p>
            <a:pPr eaLnBrk="1" hangingPunct="1">
              <a:lnSpc>
                <a:spcPct val="80000"/>
              </a:lnSpc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100.5f);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100.500000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float f = -2;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double d = 100;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%f, %f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f, d);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-2.000000, 100.000000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%f, %e</a:t>
            </a:r>
            <a:r>
              <a:rPr lang="en-US" sz="2400"/>
              <a:t>"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1e3, 1e3);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1000.000000, 1.000000e+003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A4B542B-A371-4255-A25B-7BC15A553892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Printing Chars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%c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'a');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%c, %c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'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a','b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a,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c1 = 'a';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%c, %c, %c</a:t>
            </a:r>
            <a:r>
              <a:rPr lang="en-US" sz="2400" dirty="0"/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c1, 'b', 65);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a, b, 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AEB50B-2AAD-4996-B4B8-FA46C72757D5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Special Character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Characters in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>
                <a:latin typeface="+mj-lt"/>
                <a:cs typeface="Courier New" pitchFamily="49" charset="0"/>
              </a:rPr>
              <a:t> 		result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			\n				newline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			\r				carriage return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			\b				backspace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			\"				"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			%%				%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			\%				%	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4629d1acff76b6dbbddfc74ca371a17fef35e076"/>
  <p:tag name="ISPRING_RESOURCE_PATHS_HASH_PRESENTER" val="f628803667972f96b4ae9ec7c4887943c373446c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10671</TotalTime>
  <Words>1946</Words>
  <Application>Microsoft Office PowerPoint</Application>
  <PresentationFormat>On-screen Show (4:3)</PresentationFormat>
  <Paragraphs>458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MS PGothic</vt:lpstr>
      <vt:lpstr>Arial</vt:lpstr>
      <vt:lpstr>B Nazanin</vt:lpstr>
      <vt:lpstr>Calibri</vt:lpstr>
      <vt:lpstr>Courier New</vt:lpstr>
      <vt:lpstr>Times New Roman</vt:lpstr>
      <vt:lpstr>Wingdings</vt:lpstr>
      <vt:lpstr>Edge</vt:lpstr>
      <vt:lpstr>1_Office Theme</vt:lpstr>
      <vt:lpstr>PowerPoint Presentation</vt:lpstr>
      <vt:lpstr>Interaction </vt:lpstr>
      <vt:lpstr>Interaction </vt:lpstr>
      <vt:lpstr>Printing </vt:lpstr>
      <vt:lpstr>Printing Integers</vt:lpstr>
      <vt:lpstr>Printing Unsigned Integers </vt:lpstr>
      <vt:lpstr>Printing Floats</vt:lpstr>
      <vt:lpstr>Printing Chars</vt:lpstr>
      <vt:lpstr>Special Character</vt:lpstr>
      <vt:lpstr>Printing Strings</vt:lpstr>
      <vt:lpstr>Field length </vt:lpstr>
      <vt:lpstr>Field length</vt:lpstr>
      <vt:lpstr>Precision</vt:lpstr>
      <vt:lpstr>Precision </vt:lpstr>
      <vt:lpstr>Field length and Precision</vt:lpstr>
      <vt:lpstr>Field length and Precision</vt:lpstr>
      <vt:lpstr>Variable Field Length &amp; Precision : *</vt:lpstr>
      <vt:lpstr>Cast in printing (do NOT use) </vt:lpstr>
      <vt:lpstr>Interaction </vt:lpstr>
      <vt:lpstr>Reading </vt:lpstr>
      <vt:lpstr>Reading Integers (base 10)</vt:lpstr>
      <vt:lpstr>Reading Integers (cont’d)</vt:lpstr>
      <vt:lpstr>Reading floats and doubles </vt:lpstr>
      <vt:lpstr>Reading floats and doubles </vt:lpstr>
      <vt:lpstr>Reading chars</vt:lpstr>
      <vt:lpstr>Reading chars (cont’d)</vt:lpstr>
      <vt:lpstr>Reading chars (cont’d)</vt:lpstr>
      <vt:lpstr>Reading Strings </vt:lpstr>
      <vt:lpstr>Reading Strings </vt:lpstr>
      <vt:lpstr>Field length in scanf</vt:lpstr>
      <vt:lpstr>Special input format </vt:lpstr>
      <vt:lpstr>Format of actual input data</vt:lpstr>
      <vt:lpstr>PowerPoint Presentation</vt:lpstr>
      <vt:lpstr>Common Bugs</vt:lpstr>
      <vt:lpstr>PowerPoint Presentation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Hossein Zeinali</cp:lastModifiedBy>
  <cp:revision>313</cp:revision>
  <dcterms:created xsi:type="dcterms:W3CDTF">2007-10-07T13:27:00Z</dcterms:created>
  <dcterms:modified xsi:type="dcterms:W3CDTF">2022-10-23T14:55:17Z</dcterms:modified>
</cp:coreProperties>
</file>