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65" r:id="rId2"/>
  </p:sldMasterIdLst>
  <p:notesMasterIdLst>
    <p:notesMasterId r:id="rId58"/>
  </p:notesMasterIdLst>
  <p:sldIdLst>
    <p:sldId id="328" r:id="rId3"/>
    <p:sldId id="283" r:id="rId4"/>
    <p:sldId id="257" r:id="rId5"/>
    <p:sldId id="258" r:id="rId6"/>
    <p:sldId id="259" r:id="rId7"/>
    <p:sldId id="293" r:id="rId8"/>
    <p:sldId id="294" r:id="rId9"/>
    <p:sldId id="295" r:id="rId10"/>
    <p:sldId id="304" r:id="rId11"/>
    <p:sldId id="305" r:id="rId12"/>
    <p:sldId id="306" r:id="rId13"/>
    <p:sldId id="307" r:id="rId14"/>
    <p:sldId id="296" r:id="rId15"/>
    <p:sldId id="298" r:id="rId16"/>
    <p:sldId id="309" r:id="rId17"/>
    <p:sldId id="261" r:id="rId18"/>
    <p:sldId id="262" r:id="rId19"/>
    <p:sldId id="282" r:id="rId20"/>
    <p:sldId id="263" r:id="rId21"/>
    <p:sldId id="265" r:id="rId22"/>
    <p:sldId id="269" r:id="rId23"/>
    <p:sldId id="311" r:id="rId24"/>
    <p:sldId id="322" r:id="rId25"/>
    <p:sldId id="325" r:id="rId26"/>
    <p:sldId id="312" r:id="rId27"/>
    <p:sldId id="323" r:id="rId28"/>
    <p:sldId id="324" r:id="rId29"/>
    <p:sldId id="310" r:id="rId30"/>
    <p:sldId id="271" r:id="rId31"/>
    <p:sldId id="272" r:id="rId32"/>
    <p:sldId id="273" r:id="rId33"/>
    <p:sldId id="316" r:id="rId34"/>
    <p:sldId id="315" r:id="rId35"/>
    <p:sldId id="300" r:id="rId36"/>
    <p:sldId id="274" r:id="rId37"/>
    <p:sldId id="275" r:id="rId38"/>
    <p:sldId id="276" r:id="rId39"/>
    <p:sldId id="277" r:id="rId40"/>
    <p:sldId id="292" r:id="rId41"/>
    <p:sldId id="290" r:id="rId42"/>
    <p:sldId id="303" r:id="rId43"/>
    <p:sldId id="278" r:id="rId44"/>
    <p:sldId id="289" r:id="rId45"/>
    <p:sldId id="308" r:id="rId46"/>
    <p:sldId id="301" r:id="rId47"/>
    <p:sldId id="279" r:id="rId48"/>
    <p:sldId id="280" r:id="rId49"/>
    <p:sldId id="318" r:id="rId50"/>
    <p:sldId id="319" r:id="rId51"/>
    <p:sldId id="320" r:id="rId52"/>
    <p:sldId id="321" r:id="rId53"/>
    <p:sldId id="327" r:id="rId54"/>
    <p:sldId id="329" r:id="rId55"/>
    <p:sldId id="284" r:id="rId56"/>
    <p:sldId id="326" r:id="rId57"/>
  </p:sldIdLst>
  <p:sldSz cx="9144000" cy="6858000" type="screen4x3"/>
  <p:notesSz cx="7315200" cy="9601200"/>
  <p:custDataLst>
    <p:tags r:id="rId5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CC00"/>
    <a:srgbClr val="0033CC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73" autoAdjust="0"/>
  </p:normalViewPr>
  <p:slideViewPr>
    <p:cSldViewPr>
      <p:cViewPr varScale="1">
        <p:scale>
          <a:sx n="68" d="100"/>
          <a:sy n="68" d="100"/>
        </p:scale>
        <p:origin x="188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2A6D57FF-95ED-4901-ABF6-F9E00A24F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09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defTabSz="457200" eaLnBrk="1" hangingPunct="1">
              <a:buSzPct val="100000"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defTabSz="457200" eaLnBrk="1" hangingPunct="1">
                <a:buSzPct val="100000"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A568D2-E45B-449F-84FE-0703D5349B08}" type="slidenum">
              <a:rPr lang="en-US" smtClean="0"/>
              <a:pPr eaLnBrk="1" hangingPunct="1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72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23099A-6DE0-404B-9E7A-B6BDFB6FA61D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9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5A8089E-ED8E-4190-99CA-769E474B5991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07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7ACFC85-2B97-47C3-B16C-5192087EBABA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D705B1-8FC4-4098-B01A-50657F71581A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2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38B99B-2D2D-41D3-ACA1-B8ABED5AA16A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27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EC7B70-27DD-427D-89B8-B7FCE2BEDCFE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2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E78B5B-4C17-41F1-8247-7CEDB94FF5E0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49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909E3F-6A12-4EAE-A54F-55C7118E72D9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9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63517F-5E61-4759-84F0-BCCC8F492DD1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9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697747-F77E-42DC-B4E1-82FBB770109E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FFAAEC-15BB-430E-889F-72DE79C493CF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31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D3212F-1AF1-456A-9CC3-8EC0A0D1851E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5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D3212F-1AF1-456A-9CC3-8EC0A0D1851E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6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09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DC80A1-75C6-4F6E-8C6D-76AD2D5EAA6D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7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39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5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950DBA-16DA-45A8-820D-1F32D99FE83F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Tree of branches</a:t>
            </a:r>
          </a:p>
          <a:p>
            <a:pPr eaLnBrk="1" hangingPunct="1"/>
            <a:r>
              <a:rPr lang="en-US"/>
              <a:t>Equality in conditions </a:t>
            </a:r>
          </a:p>
        </p:txBody>
      </p:sp>
    </p:spTree>
    <p:extLst>
      <p:ext uri="{BB962C8B-B14F-4D97-AF65-F5344CB8AC3E}">
        <p14:creationId xmlns:p14="http://schemas.microsoft.com/office/powerpoint/2010/main" val="713630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3FC414-F856-471E-B5CE-A017B14C9EAA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You can use the incomplete branch to motivate about the close off and empty statements </a:t>
            </a:r>
          </a:p>
        </p:txBody>
      </p:sp>
    </p:spTree>
    <p:extLst>
      <p:ext uri="{BB962C8B-B14F-4D97-AF65-F5344CB8AC3E}">
        <p14:creationId xmlns:p14="http://schemas.microsoft.com/office/powerpoint/2010/main" val="19982121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628751-4635-474A-9D7A-10FA8EACCC31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54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71E277-0CCC-4B46-A9DE-31F922811FF2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757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60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9231E05-D5F9-42F0-886D-F24E26C8678B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75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B02F8A-208D-46FB-BD50-E7CD3F722964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946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A91AE9-56A6-4A5A-8D52-D01A0C8ADC3E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97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F72B14-4A8A-491A-8AFA-95075601EA5B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3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5850DA-7CEE-418D-A1EE-5C811487186E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93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DE45A5-2D7B-4854-9DF2-DEC3D8AC5898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3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619875-08D8-4479-9D8F-D2BC42CD348A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52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A11380-12F5-4D9D-B13F-644290F8991F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843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6ED7F7-D233-4D3A-87B9-E1BEB7130C48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AC2005-2559-4D3F-A64A-E37E62D9DE8A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398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A51C83-7F51-4238-AEB4-325278BFB933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76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5D8EEB-B347-4937-8D04-0BDC93B78824}" type="slidenum">
              <a:rPr lang="en-US" smtClean="0"/>
              <a:pPr eaLnBrk="1" hangingPunct="1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519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859174-0ED1-4EE3-AA09-656904D88189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487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101DC4-BC54-477E-8A48-82FBE53F7D52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03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B7D07F2-C5AF-40E5-85B5-C6B1E6A63B9A}" type="slidenum">
              <a:rPr lang="en-US" smtClean="0"/>
              <a:pPr eaLnBrk="1" hangingPunct="1"/>
              <a:t>47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1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یک قاعده ساده (نه خیلی دقیق):</a:t>
            </a:r>
          </a:p>
          <a:p>
            <a:pPr algn="r" rtl="1"/>
            <a:r>
              <a:rPr lang="fa-IR" dirty="0" smtClean="0"/>
              <a:t>اگر عدد به صورت نماد علمی نوشته شود (قبل از ممیز بین</a:t>
            </a:r>
            <a:r>
              <a:rPr lang="fa-IR" baseline="0" dirty="0" smtClean="0"/>
              <a:t> ۱ تا ۹ باشد) برای </a:t>
            </a:r>
            <a:r>
              <a:rPr lang="en-US" baseline="0" dirty="0" smtClean="0"/>
              <a:t>float</a:t>
            </a:r>
            <a:r>
              <a:rPr lang="fa-IR" baseline="0" dirty="0" smtClean="0"/>
              <a:t> تا ۶ رقم بعد از ممیز معتبر است. برای </a:t>
            </a:r>
            <a:r>
              <a:rPr lang="en-US" baseline="0" dirty="0" smtClean="0"/>
              <a:t>double</a:t>
            </a:r>
            <a:r>
              <a:rPr lang="fa-IR" baseline="0" dirty="0" smtClean="0"/>
              <a:t> این تعداد به ۱۵ رقم می‌رسد.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599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DD40AA-4790-4C9E-8F3B-26207D688A11}" type="slidenum">
              <a:rPr lang="en-US" smtClean="0"/>
              <a:pPr eaLnBrk="1" hangingPunct="1"/>
              <a:t>50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27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A5D0E09-E4B1-41AD-92C9-DA3DE6DE3A27}" type="slidenum">
              <a:rPr lang="en-US" smtClean="0"/>
              <a:pPr eaLnBrk="1" hangingPunct="1"/>
              <a:t>51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76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AA27CA-66E0-4101-BF96-36ABCFDF862C}" type="slidenum">
              <a:rPr lang="en-US" smtClean="0"/>
              <a:pPr eaLnBrk="1" hangingPunct="1"/>
              <a:t>54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416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31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7975C4-4395-496A-A329-B06B3198FA9B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EFFF54-7180-4EA3-B18E-E31047B240D9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D33D17-CB76-4D76-9FBA-0795EBBC2DC3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72CAC0-0E54-4E57-B4F8-3D9209274411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06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DC62D0-292C-423F-922A-BB5082608733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8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6481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A1310-28C6-4323-9E8B-26A777618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955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341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CBB3-A085-4D09-9D00-BAFE0C477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19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84995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69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02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619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599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7714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732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753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4AC47-E4FC-4742-80A1-A2D651CD6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94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485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956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65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57B4F-3D35-41E2-866C-EA4B47AA2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1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F37B5-E6BB-49A9-A1DE-13DDB9EA9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87429-8336-4C04-87B4-4D14B54B4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FEFDA-61E3-4B67-B31D-85AC9A6F5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5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11E1B-FA0B-4A0F-9622-BA6715E77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8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F9724-E7AE-4C5F-86F3-D530F97C5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D594C-78C4-4B94-B2A2-5DDA0A7FB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69C9761A-37CB-4E10-AE2F-ACF96C3A6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61581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1049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457200" eaLnBrk="1" hangingPunct="1">
              <a:buSzPct val="100000"/>
            </a:pPr>
            <a:r>
              <a:rPr lang="en-US" sz="66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Making Decisions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Fall 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Arial"/>
              </a:rPr>
              <a:t>2022</a:t>
            </a:r>
            <a:endParaRPr lang="en-US" sz="240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Slides by Dr. Bahador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95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logical operations</a:t>
            </a:r>
          </a:p>
          <a:p>
            <a:pPr lvl="1"/>
            <a:r>
              <a:rPr lang="en-US" sz="2400" dirty="0"/>
              <a:t>0 </a:t>
            </a:r>
            <a:r>
              <a:rPr lang="en-US" sz="2400" dirty="0">
                <a:sym typeface="Wingdings" pitchFamily="2" charset="2"/>
              </a:rPr>
              <a:t> False,  non-zero  True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</a:rPr>
              <a:t>In mathematical &amp; comparison operations</a:t>
            </a:r>
            <a:endParaRPr lang="en-US" sz="2800" dirty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False  0 , True  1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bool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b1, b2;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0, j = 20;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b1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&amp;&amp; j;				//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b1 = false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b2 = j || j;				//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b2 = true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b1 + b2;				//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1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j 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&lt; j) + (b1 &amp;&amp; b2);		//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j = 1</a:t>
            </a:r>
          </a:p>
          <a:p>
            <a:pPr>
              <a:buFont typeface="Wingdings" pitchFamily="2" charset="2"/>
              <a:buNone/>
            </a:pPr>
            <a:endParaRPr lang="en-US" sz="2800" dirty="0">
              <a:sym typeface="Wingdings" pitchFamily="2" charset="2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BFA6C9-5BAF-4ACA-A0A5-6DB9CA8368A4}" type="slidenum">
              <a:rPr lang="en-US" smtClean="0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800">
                <a:sym typeface="Symbol" pitchFamily="18" charset="2"/>
              </a:rPr>
              <a:t>x [10 , 20]</a:t>
            </a:r>
          </a:p>
          <a:p>
            <a:r>
              <a:rPr lang="en-US" sz="2800">
                <a:solidFill>
                  <a:srgbClr val="CC0000"/>
                </a:solidFill>
              </a:rPr>
              <a:t>Wrong Version</a:t>
            </a:r>
          </a:p>
          <a:p>
            <a:pPr lvl="1"/>
            <a:r>
              <a:rPr lang="en-US" sz="2400">
                <a:solidFill>
                  <a:srgbClr val="CC0000"/>
                </a:solidFill>
              </a:rPr>
              <a:t> 10 &lt;= x &lt;= 20</a:t>
            </a:r>
          </a:p>
          <a:p>
            <a:pPr lvl="1"/>
            <a:r>
              <a:rPr lang="en-US" sz="2400"/>
              <a:t>Let x = 30 </a:t>
            </a:r>
          </a:p>
          <a:p>
            <a:pPr lvl="2"/>
            <a:r>
              <a:rPr lang="en-US" sz="2400"/>
              <a:t>10 &lt;= 30 &lt;=20 </a:t>
            </a:r>
            <a:r>
              <a:rPr lang="en-US" sz="2400">
                <a:sym typeface="Wingdings" pitchFamily="2" charset="2"/>
              </a:rPr>
              <a:t> (10 &lt;= 30) &lt;= 20</a:t>
            </a:r>
          </a:p>
          <a:p>
            <a:pPr lvl="2">
              <a:buFont typeface="Wingdings" pitchFamily="2" charset="2"/>
              <a:buNone/>
            </a:pPr>
            <a:r>
              <a:rPr lang="en-US" sz="2400">
                <a:sym typeface="Wingdings" pitchFamily="2" charset="2"/>
              </a:rPr>
              <a:t>			       true &lt;= 20  1 &lt;= 20  true!!!</a:t>
            </a:r>
          </a:p>
          <a:p>
            <a:r>
              <a:rPr lang="en-US" sz="2800"/>
              <a:t>Correct Version</a:t>
            </a:r>
          </a:p>
          <a:p>
            <a:pPr lvl="1"/>
            <a:r>
              <a:rPr lang="en-US" sz="2400"/>
              <a:t> (10 &lt;= x) &amp;&amp; (x &lt;= 20)</a:t>
            </a:r>
          </a:p>
          <a:p>
            <a:pPr lvl="1"/>
            <a:r>
              <a:rPr lang="en-US" sz="2400"/>
              <a:t>Let x = 30 </a:t>
            </a:r>
          </a:p>
          <a:p>
            <a:pPr lvl="2"/>
            <a:r>
              <a:rPr lang="en-US" sz="2400"/>
              <a:t>(10 &lt;= 30) &amp;&amp; (30 &lt;= 20) </a:t>
            </a:r>
            <a:r>
              <a:rPr lang="en-US" sz="2400">
                <a:sym typeface="Wingdings" pitchFamily="2" charset="2"/>
              </a:rPr>
              <a:t> true &amp;&amp; false  false</a:t>
            </a:r>
            <a:endParaRPr lang="en-US" sz="2400"/>
          </a:p>
          <a:p>
            <a:pPr lvl="2">
              <a:buFont typeface="Wingdings" pitchFamily="2" charset="2"/>
              <a:buNone/>
            </a:pPr>
            <a:endParaRPr lang="en-US" sz="2400">
              <a:sym typeface="Wingdings" pitchFamily="2" charset="2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878F5F-E352-4B5A-A5C4-FC9F43E6BE27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a,b &gt; 0</a:t>
            </a:r>
          </a:p>
          <a:p>
            <a:r>
              <a:rPr lang="en-US" sz="2800">
                <a:solidFill>
                  <a:srgbClr val="CC0000"/>
                </a:solidFill>
              </a:rPr>
              <a:t>Wrong version</a:t>
            </a:r>
          </a:p>
          <a:p>
            <a:pPr lvl="1"/>
            <a:r>
              <a:rPr lang="en-US" sz="2400">
                <a:solidFill>
                  <a:srgbClr val="CC0000"/>
                </a:solidFill>
              </a:rPr>
              <a:t>a &amp;&amp; b &gt; 0</a:t>
            </a:r>
          </a:p>
          <a:p>
            <a:pPr lvl="1"/>
            <a:r>
              <a:rPr lang="en-US" sz="2400"/>
              <a:t>Let a = -10, b = 20</a:t>
            </a:r>
          </a:p>
          <a:p>
            <a:pPr lvl="2"/>
            <a:r>
              <a:rPr lang="en-US" sz="2400"/>
              <a:t>-10 &amp;&amp; 20 &gt; 0 </a:t>
            </a:r>
            <a:r>
              <a:rPr lang="en-US" sz="2400">
                <a:sym typeface="Wingdings" pitchFamily="2" charset="2"/>
              </a:rPr>
              <a:t> -10 &amp;&amp; (20 &gt; 0) </a:t>
            </a:r>
          </a:p>
          <a:p>
            <a:pPr lvl="2">
              <a:buFont typeface="Wingdings" pitchFamily="2" charset="2"/>
              <a:buNone/>
            </a:pPr>
            <a:r>
              <a:rPr lang="en-US" sz="2400">
                <a:sym typeface="Wingdings" pitchFamily="2" charset="2"/>
              </a:rPr>
              <a:t> -10 &amp;&amp; true  true &amp;&amp; true  true !!!</a:t>
            </a:r>
          </a:p>
          <a:p>
            <a:r>
              <a:rPr lang="en-US" sz="2800"/>
              <a:t>Correct version</a:t>
            </a:r>
          </a:p>
          <a:p>
            <a:pPr lvl="1"/>
            <a:r>
              <a:rPr lang="en-US" sz="2400"/>
              <a:t>(a &gt; 0) &amp;&amp; (b &gt; 0)</a:t>
            </a:r>
          </a:p>
          <a:p>
            <a:pPr lvl="1"/>
            <a:r>
              <a:rPr lang="en-US" sz="2400"/>
              <a:t>Let a = -10, b = 20</a:t>
            </a:r>
          </a:p>
          <a:p>
            <a:pPr lvl="2"/>
            <a:r>
              <a:rPr lang="en-US" sz="2400"/>
              <a:t>(-10 &gt; 0) &amp;&amp; (20 &gt; 0) </a:t>
            </a:r>
            <a:r>
              <a:rPr lang="en-US" sz="2400">
                <a:sym typeface="Wingdings" pitchFamily="2" charset="2"/>
              </a:rPr>
              <a:t> false &amp;&amp; true  false</a:t>
            </a:r>
            <a:endParaRPr lang="en-US" sz="2400"/>
          </a:p>
          <a:p>
            <a:pPr lvl="2">
              <a:buFont typeface="Wingdings" pitchFamily="2" charset="2"/>
              <a:buNone/>
            </a:pPr>
            <a:endParaRPr lang="en-US">
              <a:sym typeface="Wingdings" pitchFamily="2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6EEE70-F819-4EAF-87D4-DF312944A0BF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B43078-DFF3-4614-B050-BFB0E1D5562A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Lazy evaluation 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sz="3600"/>
              <a:t>When final result is found, does not evaluate remaining</a:t>
            </a:r>
            <a:r>
              <a:rPr lang="en-US" sz="280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int i;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bool a = true, b = false, c = true;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bool d =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 ||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 b || 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bool d =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&amp;&amp;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 (a || c)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bool d =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(i &gt; 0) &amp;&amp;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 (sqrt(i) &gt; 5.6)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3E75E8-E7C9-44C0-894A-77967D1B7A75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2C2C2"/>
                </a:solidFill>
              </a:rPr>
              <a:t>Introduction 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Conditions and Boolean operations</a:t>
            </a:r>
            <a:r>
              <a:rPr lang="en-US"/>
              <a:t> 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/>
              <a:t> statement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Conditional expressions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of statements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/>
              <a:t>Expression statement</a:t>
            </a:r>
            <a:r>
              <a:rPr lang="en-US" dirty="0">
                <a:cs typeface="B Nazanin" pitchFamily="2" charset="-78"/>
              </a:rPr>
              <a:t> (</a:t>
            </a:r>
            <a:r>
              <a:rPr lang="fa-IR" sz="3600" dirty="0">
                <a:cs typeface="B Nazanin" pitchFamily="2" charset="-78"/>
              </a:rPr>
              <a:t>دستور عبارتي</a:t>
            </a:r>
            <a:r>
              <a:rPr lang="en-US" dirty="0">
                <a:cs typeface="B Nazanin" pitchFamily="2" charset="-78"/>
              </a:rPr>
              <a:t>)</a:t>
            </a:r>
          </a:p>
          <a:p>
            <a:pPr lvl="1"/>
            <a:r>
              <a:rPr lang="en-US" dirty="0"/>
              <a:t>Single statements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y + 10;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cs typeface="B Nazanin" pitchFamily="2" charset="-78"/>
              </a:rPr>
              <a:t>Control statement (</a:t>
            </a:r>
            <a:r>
              <a:rPr lang="fa-IR" sz="3600" dirty="0">
                <a:cs typeface="B Nazanin" pitchFamily="2" charset="-78"/>
              </a:rPr>
              <a:t>دستور كنترلي</a:t>
            </a:r>
            <a:r>
              <a:rPr lang="en-US" dirty="0">
                <a:cs typeface="B Nazanin" pitchFamily="2" charset="-78"/>
              </a:rPr>
              <a:t>)</a:t>
            </a:r>
          </a:p>
          <a:p>
            <a:pPr lvl="1"/>
            <a:r>
              <a:rPr lang="en-US" dirty="0"/>
              <a:t>Control the flow of program</a:t>
            </a:r>
          </a:p>
          <a:p>
            <a:pPr lvl="2"/>
            <a:r>
              <a:rPr lang="en-US" dirty="0"/>
              <a:t>Decisions and loops </a:t>
            </a:r>
          </a:p>
          <a:p>
            <a:r>
              <a:rPr lang="en-US" dirty="0"/>
              <a:t>Compound statement</a:t>
            </a:r>
            <a:r>
              <a:rPr lang="en-US" dirty="0">
                <a:cs typeface="B Nazanin" pitchFamily="2" charset="-78"/>
              </a:rPr>
              <a:t> (</a:t>
            </a:r>
            <a:r>
              <a:rPr lang="fa-IR" sz="3600" dirty="0">
                <a:cs typeface="B Nazanin" pitchFamily="2" charset="-78"/>
              </a:rPr>
              <a:t>دستور مركب</a:t>
            </a:r>
            <a:r>
              <a:rPr lang="en-US" dirty="0">
                <a:cs typeface="B Nazanin" pitchFamily="2" charset="-78"/>
              </a:rPr>
              <a:t>)</a:t>
            </a:r>
          </a:p>
          <a:p>
            <a:pPr lvl="1"/>
            <a:r>
              <a:rPr lang="en-US" dirty="0"/>
              <a:t>Starts with { and ends with }</a:t>
            </a:r>
          </a:p>
          <a:p>
            <a:pPr lvl="1"/>
            <a:r>
              <a:rPr lang="en-US" dirty="0"/>
              <a:t>All statements can be between { and 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CA0FDC-EDC3-4260-910D-951DA642341C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91F3C2-B6C2-49D7-B520-6EDAAF7C305D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if statement 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Decision making in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if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&lt;expression&gt;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&lt;statements1&gt;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	&lt;statements2&gt;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/>
              <a:t>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A boolean statement: 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a &lt;=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A mathematical statement: 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a + b </a:t>
            </a:r>
            <a:r>
              <a:rPr lang="en-US" sz="2200"/>
              <a:t>or a variable: 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20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/>
              <a:t>zero </a:t>
            </a:r>
            <a:r>
              <a:rPr lang="en-US" sz="2200">
                <a:sym typeface="Wingdings" pitchFamily="2" charset="2"/>
              </a:rPr>
              <a:t> false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/>
              <a:t>Non-zero </a:t>
            </a:r>
            <a:r>
              <a:rPr lang="en-US" sz="2200">
                <a:sym typeface="Wingdings" pitchFamily="2" charset="2"/>
              </a:rPr>
              <a:t>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5EAC0E-40F4-457E-97D6-CDCF3B51AAE8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Flowchart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11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500"/>
              <a:t>	if(&lt;expression&gt;)			if(&lt;expression&gt;) 	&lt;statement&gt;				&lt;statement1&gt;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500"/>
              <a:t>						else									&lt;statement2&gt;</a:t>
            </a:r>
            <a:r>
              <a:rPr lang="en-US"/>
              <a:t>					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09875"/>
            <a:ext cx="41338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3733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1B282C-51E3-4B5C-AE7D-3B89ABE4A615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number_to_test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remainder;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("Enter your number to be tested: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number_to_test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remainder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number_to_test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% 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if(remainder == 0)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("The number is even.\n");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("The number is odd.\n");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381000" y="341313"/>
            <a:ext cx="8305800" cy="4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fa-IR" sz="2400" dirty="0">
                <a:cs typeface="B Nazanin" pitchFamily="2" charset="-78"/>
              </a:rPr>
              <a:t>برنامه‌اي كه يك عدد را از كاربر مي‌گيرد و مشخص مي‌كند كه اين عدد فرد است يا زوج</a:t>
            </a:r>
            <a:endParaRPr lang="en-US" sz="24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1C528B-1D03-4B9A-8A3B-0D1640F95D0B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Statements in if-else 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Empty statement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if(a &gt; b)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larger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1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/>
              <a:t>Block statements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if(a &lt;= b)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less than b or 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equal b\n");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greater than b\n");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310BD3-984C-44E3-99CB-E0004ADCBDA2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Introduction </a:t>
            </a:r>
          </a:p>
          <a:p>
            <a:pPr eaLnBrk="1" hangingPunct="1"/>
            <a:r>
              <a:rPr lang="en-US"/>
              <a:t>Conditions and Boolean operations 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/>
              <a:t> statement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/>
              <a:t> statement</a:t>
            </a:r>
          </a:p>
          <a:p>
            <a:pPr eaLnBrk="1" hangingPunct="1"/>
            <a:r>
              <a:rPr lang="en-US"/>
              <a:t>Conditional expressions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100511-C7F8-4385-940E-0EA95D6B0EA5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0"/>
            <a:ext cx="8686800" cy="68580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</a:pPr>
            <a:endParaRPr lang="en-US" sz="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char c;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("Enter a char: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 %c", &amp;c);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("Enter an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5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&gt; 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("Your number is larger than 0\n");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("Your number is less than or equal 0\n");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(c &gt;= '0') &amp;&amp; (c &lt;= '9')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("Your char is Numeric \n");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105400" y="384175"/>
            <a:ext cx="3657600" cy="200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كه يك حرف و يك عدد را مي‌گيرد. در مورد عدد مشخص مي‌كند كه آيا </a:t>
            </a:r>
            <a:r>
              <a:rPr lang="fa-IR" sz="2500" dirty="0" smtClean="0">
                <a:cs typeface="B Nazanin" pitchFamily="2" charset="-78"/>
              </a:rPr>
              <a:t>بزرگتر از </a:t>
            </a:r>
            <a:r>
              <a:rPr lang="fa-IR" sz="2500" dirty="0">
                <a:cs typeface="B Nazanin" pitchFamily="2" charset="-78"/>
              </a:rPr>
              <a:t>صفر است يا نه. در مورد حرف اگر حرف عددي باشد پيغام چاپ مي‌كند.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9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9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9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9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93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93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93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1A78EA-B6A3-4D6A-963A-04D45B78DD09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More than two choices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5225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If statement: 2 choices</a:t>
            </a:r>
          </a:p>
          <a:p>
            <a:pPr lvl="1" eaLnBrk="1" hangingPunct="1"/>
            <a:r>
              <a:rPr lang="en-US" dirty="0"/>
              <a:t>If conditions are true </a:t>
            </a:r>
            <a:r>
              <a:rPr lang="en-US" dirty="0">
                <a:sym typeface="Wingdings" pitchFamily="2" charset="2"/>
              </a:rPr>
              <a:t> if statements </a:t>
            </a:r>
            <a:endParaRPr lang="en-US" dirty="0"/>
          </a:p>
          <a:p>
            <a:pPr lvl="1" eaLnBrk="1" hangingPunct="1"/>
            <a:r>
              <a:rPr lang="en-US" dirty="0"/>
              <a:t>If conditions are false </a:t>
            </a:r>
            <a:r>
              <a:rPr lang="en-US" dirty="0">
                <a:sym typeface="Wingdings" pitchFamily="2" charset="2"/>
              </a:rPr>
              <a:t> else statements</a:t>
            </a:r>
            <a:r>
              <a:rPr lang="en-US" sz="2400" dirty="0"/>
              <a:t> 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dirty="0"/>
              <a:t>How to make decisions when there are multiple choices?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Map numeric grade to alphabetic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25)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'D';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&gt;= 25) &amp;&amp;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50))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'C';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&gt;= 50) &amp;&amp;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75))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'B';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&gt;= 75)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'A';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074A3E8-42B7-4434-955B-215D4F5586B1}" type="slidenum">
              <a:rPr lang="en-US" smtClean="0"/>
              <a:pPr eaLnBrk="1" hangingPunct="1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1A78EA-B6A3-4D6A-963A-04D45B78DD09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More than two choices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5225"/>
            <a:ext cx="8686800" cy="4911725"/>
          </a:xfrm>
        </p:spPr>
        <p:txBody>
          <a:bodyPr/>
          <a:lstStyle/>
          <a:p>
            <a:pPr eaLnBrk="1" hangingPunct="1"/>
            <a:r>
              <a:rPr lang="en-US" dirty="0"/>
              <a:t>To avoid repeating conditions in if statements</a:t>
            </a:r>
          </a:p>
          <a:p>
            <a:pPr eaLnBrk="1" hangingPunct="1"/>
            <a:r>
              <a:rPr lang="en-US" dirty="0"/>
              <a:t>To avoid running unnecessary statements</a:t>
            </a:r>
          </a:p>
          <a:p>
            <a:pPr eaLnBrk="1" hangingPunct="1"/>
            <a:r>
              <a:rPr lang="en-US" dirty="0">
                <a:solidFill>
                  <a:srgbClr val="CC0000"/>
                </a:solidFill>
              </a:rPr>
              <a:t>Nested</a:t>
            </a:r>
            <a:r>
              <a:rPr lang="en-US" dirty="0"/>
              <a:t> if: check multiple conditions </a:t>
            </a:r>
          </a:p>
          <a:p>
            <a:pPr lvl="1" eaLnBrk="1" hangingPunct="1"/>
            <a:r>
              <a:rPr lang="en-US" dirty="0"/>
              <a:t>&lt;Statements 1&gt; becomes an if-else statement</a:t>
            </a:r>
          </a:p>
          <a:p>
            <a:pPr lvl="1" eaLnBrk="1" hangingPunct="1"/>
            <a:r>
              <a:rPr lang="en-US" dirty="0"/>
              <a:t>&lt;Statements 2&gt; becomes an if-else statement</a:t>
            </a:r>
          </a:p>
          <a:p>
            <a:pPr lvl="1" eaLnBrk="1" hangingPunct="1"/>
            <a:r>
              <a:rPr lang="en-US" dirty="0"/>
              <a:t>Repeat it as many as needed  </a:t>
            </a:r>
          </a:p>
        </p:txBody>
      </p:sp>
    </p:spTree>
    <p:extLst>
      <p:ext uri="{BB962C8B-B14F-4D97-AF65-F5344CB8AC3E}">
        <p14:creationId xmlns:p14="http://schemas.microsoft.com/office/powerpoint/2010/main" val="1916415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762000"/>
          </a:xfrm>
        </p:spPr>
        <p:txBody>
          <a:bodyPr/>
          <a:lstStyle/>
          <a:p>
            <a:r>
              <a:rPr lang="en-US" dirty="0"/>
              <a:t>Nested if-else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410200" y="1104900"/>
            <a:ext cx="3200400" cy="5181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if(c1)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if(c2)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s1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s2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if(c3)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s3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s4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5F770C-E1BD-41AB-97DB-6A5F1179DA90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53453" y="1120775"/>
            <a:ext cx="4656221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if(c1 &amp;&amp; c2)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s1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if (c1 &amp;&amp; !(c2))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s2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if (!(c1) &amp;&amp; c3)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s3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if (!(c1) &amp;&amp; !(c3))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s4</a:t>
            </a:r>
          </a:p>
        </p:txBody>
      </p:sp>
    </p:spTree>
    <p:extLst>
      <p:ext uri="{BB962C8B-B14F-4D97-AF65-F5344CB8AC3E}">
        <p14:creationId xmlns:p14="http://schemas.microsoft.com/office/powerpoint/2010/main" val="596658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 dirty="0"/>
              <a:t>Map numeric grade to alphabetic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int numg;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char alphag;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if(numg &lt; 25)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alphag = ‘D’;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if(numg &lt; 50)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alphag = ‘C’;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if(numg &lt; 75)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	alphag = ‘B’;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else 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	alphag = ‘A’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1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1443B5-05E7-4BA9-B129-C5CB29DA9340}" type="slidenum">
              <a:rPr lang="en-US" smtClean="0"/>
              <a:pPr eaLnBrk="1" hangingPunct="1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8CB636-D5D6-4DD3-B93B-E01E1669FDB7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Nested if-else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419100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if(&lt;condition 1&gt;)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&lt;statement 1&gt;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if(&lt;condition 2&gt;)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&lt;statement 2&gt;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&lt;statement 3&gt;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4876800" y="1143000"/>
            <a:ext cx="419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if(&lt;condition 1&gt;)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&lt;statement 1&gt;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	if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(&lt;condition 2&gt;)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&lt;statement 2&gt;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&lt;statement 3&gt;</a:t>
            </a:r>
          </a:p>
        </p:txBody>
      </p:sp>
    </p:spTree>
    <p:extLst>
      <p:ext uri="{BB962C8B-B14F-4D97-AF65-F5344CB8AC3E}">
        <p14:creationId xmlns:p14="http://schemas.microsoft.com/office/powerpoint/2010/main" val="135816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 25)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'D';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 50)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'C';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 75)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'B';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'A';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2C3161-5218-484C-AE18-C89293073C32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 dirty="0"/>
              <a:t>Map numeric grade to alphabetic</a:t>
            </a:r>
          </a:p>
        </p:txBody>
      </p:sp>
    </p:spTree>
    <p:extLst>
      <p:ext uri="{BB962C8B-B14F-4D97-AF65-F5344CB8AC3E}">
        <p14:creationId xmlns:p14="http://schemas.microsoft.com/office/powerpoint/2010/main" val="3080761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Map numeric grade to alphabetic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50){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25)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'D';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'C';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75)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'B';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'A';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B2B70B-C719-4A5C-9C61-64834BCFB936}" type="slidenum">
              <a:rPr lang="en-US" smtClean="0"/>
              <a:pPr eaLnBrk="1" hangingPunct="1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507E17-E74C-40EA-AAFF-3C785586D171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788987"/>
          </a:xfrm>
        </p:spPr>
        <p:txBody>
          <a:bodyPr/>
          <a:lstStyle/>
          <a:p>
            <a:pPr eaLnBrk="1" hangingPunct="1"/>
            <a:r>
              <a:rPr lang="en-US" dirty="0"/>
              <a:t>Nested if: Example 2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Determine a char is alphabetic, Uppercase or not, numeric, less or greater than 5 or none of them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solidFill>
                  <a:srgbClr val="C00000"/>
                </a:solidFill>
              </a:rPr>
              <a:t>/* ‘0’: 48, ‘9’: 57, ‘A’: 65, ‘Z’: 90, ‘a’: 97, ‘z’: 122 */</a:t>
            </a:r>
            <a:r>
              <a:rPr lang="en-US" sz="140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if(((c &gt;= 'a') &amp;&amp; (c &lt;= 'z')) || ((c &gt;= 'A') &amp;&amp; (c &lt;= 'Z'))){</a:t>
            </a:r>
            <a:endParaRPr lang="en-US" sz="14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(c &gt;= 'a')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printf("The char is Lowercase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printf("The char is Uppercase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else if((c &gt;= '0') &amp;&amp; (c &lt;= '9')){</a:t>
            </a:r>
            <a:endParaRPr lang="en-US" sz="14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(c &gt; '5')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printf("The char is greater than 5\n");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printf("The char is less than or equal 5\n");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printf("The char is not either alphabetic or numeric");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629400" y="3316288"/>
            <a:ext cx="213360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This can be written in other 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1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1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1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1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1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CF1268-455C-44BE-9DB1-D5E17E10A756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Decision 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dirty="0"/>
              <a:t>Decisions are based on </a:t>
            </a:r>
            <a:r>
              <a:rPr lang="en-US" i="1" dirty="0">
                <a:solidFill>
                  <a:srgbClr val="C00000"/>
                </a:solidFill>
              </a:rPr>
              <a:t>conditions</a:t>
            </a:r>
          </a:p>
          <a:p>
            <a:pPr lvl="1" eaLnBrk="1" hangingPunct="1"/>
            <a:r>
              <a:rPr lang="en-US" dirty="0">
                <a:sym typeface="Wingdings" panose="05000000000000000000" pitchFamily="2" charset="2"/>
              </a:rPr>
              <a:t>If it is snowing  We will cancel the game</a:t>
            </a:r>
          </a:p>
          <a:p>
            <a:pPr lvl="1" eaLnBrk="1" hangingPunct="1"/>
            <a:r>
              <a:rPr lang="en-US" dirty="0"/>
              <a:t>If the class is not canceled </a:t>
            </a:r>
            <a:r>
              <a:rPr lang="en-US" dirty="0">
                <a:sym typeface="Wingdings" panose="05000000000000000000" pitchFamily="2" charset="2"/>
              </a:rPr>
              <a:t> I will attend </a:t>
            </a:r>
          </a:p>
          <a:p>
            <a:pPr marL="344487" lvl="1" indent="0" eaLnBrk="1" hangingPunct="1">
              <a:buNone/>
            </a:pPr>
            <a:r>
              <a:rPr lang="en-US" dirty="0">
                <a:sym typeface="Wingdings" panose="05000000000000000000" pitchFamily="2" charset="2"/>
              </a:rPr>
              <a:t>   else  I will go to gym </a:t>
            </a:r>
          </a:p>
          <a:p>
            <a:pPr lvl="4" eaLnBrk="1" hangingPunct="1">
              <a:buFont typeface="Wingdings" pitchFamily="2" charset="2"/>
              <a:buNone/>
            </a:pPr>
            <a:endParaRPr lang="en-US" sz="900" dirty="0"/>
          </a:p>
          <a:p>
            <a:pPr eaLnBrk="1" hangingPunct="1"/>
            <a:r>
              <a:rPr lang="en-US" dirty="0"/>
              <a:t>In programming</a:t>
            </a:r>
          </a:p>
          <a:p>
            <a:pPr lvl="1" eaLnBrk="1" hangingPunct="1"/>
            <a:r>
              <a:rPr lang="en-US" dirty="0"/>
              <a:t>Do statements based on conditions</a:t>
            </a:r>
          </a:p>
          <a:p>
            <a:pPr lvl="2" eaLnBrk="1" hangingPunct="1"/>
            <a:r>
              <a:rPr lang="en-US" sz="2800" dirty="0">
                <a:solidFill>
                  <a:srgbClr val="CC0000"/>
                </a:solidFill>
              </a:rPr>
              <a:t>True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The statements will be done</a:t>
            </a:r>
          </a:p>
          <a:p>
            <a:pPr lvl="2" eaLnBrk="1" hangingPunct="1"/>
            <a:r>
              <a:rPr lang="en-US" sz="2800" dirty="0">
                <a:solidFill>
                  <a:srgbClr val="CC0000"/>
                </a:solidFill>
                <a:sym typeface="Wingdings" pitchFamily="2" charset="2"/>
              </a:rPr>
              <a:t>False</a:t>
            </a:r>
            <a:r>
              <a:rPr lang="en-US" sz="2800" dirty="0">
                <a:sym typeface="Wingdings" pitchFamily="2" charset="2"/>
              </a:rPr>
              <a:t>  The statement </a:t>
            </a:r>
            <a:r>
              <a:rPr lang="en-US" sz="2800" dirty="0" smtClean="0">
                <a:sym typeface="Wingdings" pitchFamily="2" charset="2"/>
              </a:rPr>
              <a:t>won’t </a:t>
            </a:r>
            <a:r>
              <a:rPr lang="en-US" sz="2800" dirty="0">
                <a:sym typeface="Wingdings" pitchFamily="2" charset="2"/>
              </a:rPr>
              <a:t>be done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9C2C80-9B51-4BC5-93AB-F523843876FA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Nested if: </a:t>
            </a:r>
            <a:r>
              <a:rPr lang="en-US">
                <a:solidFill>
                  <a:srgbClr val="CC0000"/>
                </a:solidFill>
              </a:rPr>
              <a:t>Incomplete</a:t>
            </a:r>
            <a:r>
              <a:rPr lang="en-US"/>
              <a:t> branch 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686800" cy="5292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1)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 dirty="0"/>
              <a:t> part is optional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2)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 dirty="0"/>
              <a:t> always associates with the </a:t>
            </a:r>
            <a:r>
              <a:rPr lang="en-US" sz="2800" dirty="0">
                <a:solidFill>
                  <a:srgbClr val="CC0000"/>
                </a:solidFill>
              </a:rPr>
              <a:t>nearest</a:t>
            </a:r>
            <a:r>
              <a:rPr lang="en-US" sz="2800" dirty="0"/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1 + 2 can be dangerous specially in incomplete </a:t>
            </a:r>
            <a:r>
              <a:rPr lang="en-US" sz="2400" dirty="0" smtClean="0"/>
              <a:t>branches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Example: Tell user to move or game over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gameIsOver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==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playerToMove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== YOU)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Your Move\n");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The game is over\n");</a:t>
            </a:r>
            <a:endParaRPr lang="en-US" sz="22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To avoid error you should</a:t>
            </a:r>
            <a:r>
              <a:rPr lang="en-US" sz="2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Close off </a:t>
            </a:r>
            <a:r>
              <a:rPr lang="en-US" sz="2400" dirty="0" smtClean="0"/>
              <a:t>your </a:t>
            </a:r>
            <a:r>
              <a:rPr lang="en-US" sz="2400" dirty="0"/>
              <a:t>code or Use Empty statements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3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CAC7E2-F681-42A9-8D73-9226803AA76A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sz="3600"/>
              <a:t>Nested if: close off &amp; empty statement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if(gameIsOver == 0)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if(playerToMove == YOU)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	printf ("Your Move\n");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printf ("The game is over\n");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//--------------------------------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if(gameIsOver == 0)</a:t>
            </a:r>
            <a:endParaRPr lang="en-US" sz="19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if(playerToMove == YOU)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	printf ("Your Move\n");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printf ("The game is over\n");</a:t>
            </a:r>
            <a:endParaRPr lang="en-US" sz="19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15000" y="1747838"/>
            <a:ext cx="25908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2060"/>
                </a:solidFill>
              </a:rPr>
              <a:t>This one is better.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8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8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</p:spPr>
        <p:txBody>
          <a:bodyPr/>
          <a:lstStyle/>
          <a:p>
            <a:r>
              <a:rPr lang="en-US"/>
              <a:t>Duplicate zero, input is 3 digit 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#include &lt;</a:t>
            </a:r>
            <a:r>
              <a:rPr lang="en-US" sz="1250" b="1" dirty="0" err="1">
                <a:latin typeface="Courier New" panose="02070309020205020404" pitchFamily="49" charset="0"/>
              </a:rPr>
              <a:t>stdio.h</a:t>
            </a:r>
            <a:r>
              <a:rPr lang="en-US" sz="1250" b="1" dirty="0">
                <a:latin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int main(void){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int n, x1, x2, x3, q1, q2,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</a:t>
            </a:r>
            <a:r>
              <a:rPr lang="en-US" sz="1250" b="1" dirty="0" err="1">
                <a:latin typeface="Courier New" panose="02070309020205020404" pitchFamily="49" charset="0"/>
              </a:rPr>
              <a:t>printf</a:t>
            </a:r>
            <a:r>
              <a:rPr lang="en-US" sz="1250" b="1" dirty="0">
                <a:latin typeface="Courier New" panose="02070309020205020404" pitchFamily="49" charset="0"/>
              </a:rPr>
              <a:t>("Enter a 3-digit number: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</a:t>
            </a:r>
            <a:r>
              <a:rPr lang="en-US" sz="1250" b="1" dirty="0" err="1">
                <a:latin typeface="Courier New" panose="02070309020205020404" pitchFamily="49" charset="0"/>
              </a:rPr>
              <a:t>scanf</a:t>
            </a:r>
            <a:r>
              <a:rPr lang="en-US" sz="1250" b="1" dirty="0">
                <a:latin typeface="Courier New" panose="02070309020205020404" pitchFamily="49" charset="0"/>
              </a:rPr>
              <a:t>("%d", &amp;n);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if((n &lt; 100) || (n &gt; 999)){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    </a:t>
            </a:r>
            <a:r>
              <a:rPr lang="en-US" sz="1250" b="1" dirty="0" err="1">
                <a:latin typeface="Courier New" panose="02070309020205020404" pitchFamily="49" charset="0"/>
              </a:rPr>
              <a:t>printf</a:t>
            </a:r>
            <a:r>
              <a:rPr lang="en-US" sz="1250" b="1" dirty="0">
                <a:latin typeface="Courier New" panose="02070309020205020404" pitchFamily="49" charset="0"/>
              </a:rPr>
              <a:t>("Wrong input\n");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 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x1 = n /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x2 = (n % 100) /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x3 = n % 10;</a:t>
            </a:r>
          </a:p>
          <a:p>
            <a:pPr marL="0" indent="0">
              <a:spcBef>
                <a:spcPts val="0"/>
              </a:spcBef>
              <a:buNone/>
            </a:pPr>
            <a:endParaRPr lang="en-US" sz="125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q1 =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q2 = 10;</a:t>
            </a:r>
          </a:p>
          <a:p>
            <a:pPr marL="0" indent="0">
              <a:spcBef>
                <a:spcPts val="0"/>
              </a:spcBef>
              <a:buNone/>
            </a:pPr>
            <a:endParaRPr lang="en-US" sz="125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if(x3 == 0){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q1 *=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q2 *=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if(x2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q1 *= 10;</a:t>
            </a:r>
          </a:p>
          <a:p>
            <a:pPr marL="0" indent="0">
              <a:spcBef>
                <a:spcPts val="0"/>
              </a:spcBef>
              <a:buNone/>
            </a:pPr>
            <a:endParaRPr lang="en-US" sz="125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result = (x1 * q1) + (x2 * q2) + x3;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</a:t>
            </a:r>
            <a:r>
              <a:rPr lang="en-US" sz="1250" b="1" dirty="0" err="1">
                <a:latin typeface="Courier New" panose="02070309020205020404" pitchFamily="49" charset="0"/>
              </a:rPr>
              <a:t>printf</a:t>
            </a:r>
            <a:r>
              <a:rPr lang="en-US" sz="1250" b="1" dirty="0">
                <a:latin typeface="Courier New" panose="02070309020205020404" pitchFamily="49" charset="0"/>
              </a:rPr>
              <a:t>("result = %d\n", result);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250" b="1" dirty="0">
              <a:latin typeface="Courier New" panose="02070309020205020404" pitchFamily="49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26BAD6-B33D-404E-AF76-417A152E6493}" type="slidenum">
              <a:rPr lang="en-US" smtClean="0"/>
              <a:pPr eaLnBrk="1" hangingPunct="1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2000"/>
          </a:xfrm>
        </p:spPr>
        <p:txBody>
          <a:bodyPr/>
          <a:lstStyle/>
          <a:p>
            <a:r>
              <a:rPr lang="en-US" dirty="0"/>
              <a:t>Print in base-2, 0 &lt;= input &lt; 16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982AE5-AC20-43FB-99D5-5C1105690DB0}" type="slidenum">
              <a:rPr lang="en-US" smtClean="0"/>
              <a:pPr eaLnBrk="1" hangingPunct="1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379F4D-AE3F-46E8-BF46-17F1797C1F55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2C2C2"/>
                </a:solidFill>
              </a:rPr>
              <a:t>Introduction 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Conditions and Boolean operations</a:t>
            </a:r>
            <a:r>
              <a:rPr lang="en-US"/>
              <a:t> 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if-else </a:t>
            </a:r>
            <a:r>
              <a:rPr lang="en-US">
                <a:solidFill>
                  <a:srgbClr val="C2C2C2"/>
                </a:solidFill>
              </a:rPr>
              <a:t>statement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/>
              <a:t> statement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Conditional expressions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74ACC8-5885-479C-9282-059F35EA967E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switch-case: Multiple choices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/>
              <a:t>Multiple conditions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If-else </a:t>
            </a:r>
            <a:r>
              <a:rPr lang="en-US" sz="2400" dirty="0" err="1"/>
              <a:t>if-else</a:t>
            </a:r>
            <a:r>
              <a:rPr lang="en-US" sz="2400" dirty="0"/>
              <a:t> if-….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/>
              <a:t>Select from alternative </a:t>
            </a:r>
            <a:r>
              <a:rPr lang="en-US" sz="3000" dirty="0">
                <a:solidFill>
                  <a:srgbClr val="C00000"/>
                </a:solidFill>
              </a:rPr>
              <a:t>values</a:t>
            </a:r>
            <a:r>
              <a:rPr lang="en-US" sz="3000" dirty="0"/>
              <a:t> of a </a:t>
            </a:r>
            <a:r>
              <a:rPr lang="en-US" sz="3000" dirty="0">
                <a:solidFill>
                  <a:srgbClr val="C00000"/>
                </a:solidFill>
              </a:rPr>
              <a:t>variable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switch-case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Values should be </a:t>
            </a:r>
            <a:r>
              <a:rPr lang="en-US" sz="2400" dirty="0">
                <a:solidFill>
                  <a:srgbClr val="CC0000"/>
                </a:solidFill>
              </a:rPr>
              <a:t>constant</a:t>
            </a:r>
            <a:r>
              <a:rPr lang="en-US" sz="2400" dirty="0"/>
              <a:t> not expression: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Values &amp; Variables should be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/>
              <a:t>(variable){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/>
              <a:t> value1: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&lt;statements 1&gt;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/>
              <a:t> value2: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&lt;statements 2&gt;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3CA573-ADA7-4C04-A076-77E7F180313C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How does switch-case work?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00"/>
              <a:t>Each switch-case can be rewritten by If-else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/>
              <a:t>if-else version of switch-case in the previous slide</a:t>
            </a:r>
          </a:p>
          <a:p>
            <a:pPr lvl="4" eaLnBrk="1" hangingPunct="1">
              <a:lnSpc>
                <a:spcPct val="90000"/>
              </a:lnSpc>
            </a:pPr>
            <a:endParaRPr lang="en-US" sz="90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if(variable == value1)}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&lt;statements 2&gt;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else if(variable == value2){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C41282-B1C0-4567-92B5-C84CFA91C4A3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switch-case: complete version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4038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switch(variable){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case value1: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&lt;statements 1&gt;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case value2: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&lt;statements 2&gt;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&lt;statements 3&gt;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4343400" y="1219200"/>
            <a:ext cx="46482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f(variable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== value1){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variable == value2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&lt;statements 3&gt;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D18482-81DC-40E3-A464-1220EA434848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"/>
            <a:ext cx="8686800" cy="67818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main(void){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res, opd1, opd2;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opr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("Operand1 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("%d", &amp;opd1);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("Operand2 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("%d", &amp;opd2);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("Operator 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 %c", &amp;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opr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switch(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opr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case '+':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res = opd1 + opd2;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break;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5257800" y="260350"/>
            <a:ext cx="3657600" cy="124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كه دو عدد و يك </a:t>
            </a:r>
            <a:r>
              <a:rPr lang="fa-IR" sz="2500" dirty="0" err="1">
                <a:cs typeface="B Nazanin" pitchFamily="2" charset="-78"/>
              </a:rPr>
              <a:t>عملگر</a:t>
            </a:r>
            <a:r>
              <a:rPr lang="fa-IR" sz="2500" dirty="0">
                <a:cs typeface="B Nazanin" pitchFamily="2" charset="-78"/>
              </a:rPr>
              <a:t> را مي‌گيرد، </a:t>
            </a:r>
            <a:r>
              <a:rPr lang="fa-IR" sz="2500" dirty="0" err="1">
                <a:cs typeface="B Nazanin" pitchFamily="2" charset="-78"/>
              </a:rPr>
              <a:t>عملگر</a:t>
            </a:r>
            <a:r>
              <a:rPr lang="fa-IR" sz="2500" dirty="0">
                <a:cs typeface="B Nazanin" pitchFamily="2" charset="-78"/>
              </a:rPr>
              <a:t> را بر روي اعداد اعمال و نتيجه را چاپ مي‌كند.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3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3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3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EF3388D-2119-4275-80C7-90C87EE1B45B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382000" cy="61722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case '-':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res = opd1 - opd2;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case '/':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res = opd1 / opd2;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case '*':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res = opd1 * opd2;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("Invalid operator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return -1;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("%d %c %d = %d\n", opd1,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opr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, opd2, res);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DF023E-941E-49AE-87C1-CA61B45E1BAD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Conditions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Conditions by comparisons; e.g.,  </a:t>
            </a:r>
          </a:p>
          <a:p>
            <a:pPr lvl="1" eaLnBrk="1" hangingPunct="1"/>
            <a:r>
              <a:rPr lang="en-US" dirty="0"/>
              <a:t>Weather vs. snowing</a:t>
            </a:r>
          </a:p>
          <a:p>
            <a:pPr lvl="1" eaLnBrk="1" hangingPunct="1"/>
            <a:r>
              <a:rPr lang="en-US" dirty="0"/>
              <a:t>Variable x vs. a value</a:t>
            </a:r>
          </a:p>
          <a:p>
            <a:pPr lvl="4" eaLnBrk="1" hangingPunct="1"/>
            <a:endParaRPr lang="en-US" sz="400" dirty="0"/>
          </a:p>
          <a:p>
            <a:pPr eaLnBrk="1" hangingPunct="1"/>
            <a:r>
              <a:rPr lang="en-US" dirty="0"/>
              <a:t>Comparing numbers: Relational Operators 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81400"/>
            <a:ext cx="6905625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F35A6B-384F-4181-82C5-554602F02BB5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 (cont’d) 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All values used in case should be different </a:t>
            </a:r>
          </a:p>
          <a:p>
            <a:pPr eaLnBrk="1" hangingPunct="1">
              <a:buFont typeface="Wingdings" pitchFamily="2" charset="2"/>
              <a:buNone/>
            </a:pP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switch(i){     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1: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case 2: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1: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BF1331-C60B-4388-9786-6959589EBA7A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 (cont’d) 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All values must be value, not expression of variables </a:t>
            </a:r>
          </a:p>
          <a:p>
            <a:pPr lvl="4" eaLnBrk="1" hangingPunct="1"/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switch(i){     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j: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case 2: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k+10: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0CE748-D462-4FD1-9E70-E5C37E9D017C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switch-case: multiple matches 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40386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switch(variable){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case value1: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case value2: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&lt;statements 1&gt;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case value3: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&lt;statements 2&gt;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4724400" y="1066800"/>
            <a:ext cx="4267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(variable == value1)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||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(variable == value2)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else if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(variable == value3)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CB1995-1ADE-418E-B1E5-B5FC1E29E194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 vs. if-else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sz="3100" dirty="0"/>
              <a:t> is more powerful than 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switch-case</a:t>
            </a:r>
          </a:p>
          <a:p>
            <a:pPr eaLnBrk="1" hangingPunct="1">
              <a:defRPr/>
            </a:pPr>
            <a:r>
              <a:rPr lang="en-US" sz="3100" b="1" dirty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3100" dirty="0"/>
              <a:t> is only for checking the </a:t>
            </a:r>
            <a:r>
              <a:rPr lang="en-US" sz="3100" dirty="0">
                <a:solidFill>
                  <a:srgbClr val="C00000"/>
                </a:solidFill>
              </a:rPr>
              <a:t>values of a variable</a:t>
            </a:r>
            <a:r>
              <a:rPr lang="en-US" sz="3100" dirty="0"/>
              <a:t> and the values must be </a:t>
            </a:r>
            <a:r>
              <a:rPr lang="en-US" sz="3100" dirty="0">
                <a:solidFill>
                  <a:srgbClr val="C00000"/>
                </a:solidFill>
              </a:rPr>
              <a:t>constant</a:t>
            </a:r>
            <a:endParaRPr lang="en-US" sz="2700" dirty="0"/>
          </a:p>
          <a:p>
            <a:pPr lvl="1" eaLnBrk="1" hangingPunct="1">
              <a:defRPr/>
            </a:pPr>
            <a:r>
              <a:rPr lang="en-US" sz="2700" dirty="0"/>
              <a:t>if-else is more suitable in some cases , e.g.,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double var1, var2;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if(var1 &lt;= 1.1)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if(var1 == var2)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switch-case 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4102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bool b;  //b = x &amp;&amp; y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switch (x){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case 0: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b = 0;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case 1: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switch(y){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case 0: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	b = 0;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case 1: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	b = 1;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break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7D0D9CC-8934-4196-965B-0323F61056D7}" type="slidenum">
              <a:rPr lang="en-US" smtClean="0"/>
              <a:pPr eaLnBrk="1" hangingPunct="1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0328C0-2DE0-4FFD-8311-E7A6886C6D0E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229600" cy="49117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2C2C2"/>
                </a:solidFill>
              </a:rPr>
              <a:t>Introduction 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Conditions and Boolean operations</a:t>
            </a:r>
            <a:r>
              <a:rPr lang="en-US"/>
              <a:t> 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/>
              <a:t>Conditional expressions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A739F7-BFB0-44BE-B403-68B5B9A13FE1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Conditional Expression 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92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Assign value according to conditions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A ternary</a:t>
            </a:r>
            <a:r>
              <a:rPr lang="en-US" dirty="0">
                <a:cs typeface="B Nazanin" pitchFamily="2" charset="-78"/>
              </a:rPr>
              <a:t> (</a:t>
            </a:r>
            <a:r>
              <a:rPr lang="fa-IR" sz="2800" b="1" dirty="0">
                <a:cs typeface="B Nazanin" pitchFamily="2" charset="-78"/>
              </a:rPr>
              <a:t>سه </a:t>
            </a:r>
            <a:r>
              <a:rPr lang="fa-IR" sz="2800" b="1" dirty="0" err="1">
                <a:cs typeface="B Nazanin" pitchFamily="2" charset="-78"/>
              </a:rPr>
              <a:t>تايي</a:t>
            </a:r>
            <a:r>
              <a:rPr lang="en-US" dirty="0">
                <a:cs typeface="B Nazanin" pitchFamily="2" charset="-78"/>
              </a:rPr>
              <a:t>)</a:t>
            </a:r>
            <a:r>
              <a:rPr lang="en-US" dirty="0"/>
              <a:t> operator</a:t>
            </a:r>
            <a:r>
              <a:rPr lang="en-US" sz="2000" dirty="0"/>
              <a:t> </a:t>
            </a:r>
          </a:p>
          <a:p>
            <a:pPr lvl="4" eaLnBrk="1" hangingPunct="1">
              <a:lnSpc>
                <a:spcPct val="80000"/>
              </a:lnSpc>
            </a:pPr>
            <a:endParaRPr lang="en-US" sz="1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b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j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k;	 	 /* if(b)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		  * 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j;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		  *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					  * 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  			 	 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081D4A-3B36-4248-AE4B-67F033DE8AA8}" type="slidenum">
              <a:rPr lang="en-US" smtClean="0"/>
              <a:pPr eaLnBrk="1" hangingPunct="1"/>
              <a:t>47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Conditional Expression: Examples 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863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				 y = abs(x)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	</a:t>
            </a:r>
            <a:r>
              <a:rPr lang="en-US" sz="2600" b="1">
                <a:latin typeface="Courier New" pitchFamily="49" charset="0"/>
                <a:cs typeface="Courier New" pitchFamily="49" charset="0"/>
              </a:rPr>
              <a:t>y = (x &gt; 0) ? x : -x;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/>
            <a:endParaRPr lang="en-US" sz="2000"/>
          </a:p>
          <a:p>
            <a:pPr eaLnBrk="1" hangingPunct="1"/>
            <a:endParaRPr lang="en-US"/>
          </a:p>
          <a:p>
            <a:pPr eaLnBrk="1" hangingPunct="1"/>
            <a:endParaRPr lang="en-US" sz="4400"/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signum = (x &lt; 0) ? -1 : (x &gt; 0 ? 1 : 0)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248025"/>
            <a:ext cx="49911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Map Alphabetic Grade to Numeric 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 err="1"/>
              <a:t>int</a:t>
            </a:r>
            <a:r>
              <a:rPr lang="en-US" dirty="0"/>
              <a:t> d = </a:t>
            </a:r>
            <a:r>
              <a:rPr lang="en-US" dirty="0" err="1"/>
              <a:t>numg</a:t>
            </a:r>
            <a:r>
              <a:rPr lang="en-US" dirty="0"/>
              <a:t> / 25</a:t>
            </a:r>
          </a:p>
          <a:p>
            <a:pPr>
              <a:buFont typeface="Wingdings" pitchFamily="2" charset="2"/>
              <a:buNone/>
            </a:pPr>
            <a:r>
              <a:rPr lang="en-US" dirty="0" err="1"/>
              <a:t>charg</a:t>
            </a:r>
            <a:r>
              <a:rPr lang="en-US" dirty="0"/>
              <a:t> = (d == 0) ? ‘D’ : ((d == 1) ? ‘C’ : (d == 2) ? ‘B’ : ‘A’);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AFBCF4-55DC-46C8-A1C7-0CD7CE219C95}" type="slidenum">
              <a:rPr lang="en-US" smtClean="0"/>
              <a:pPr eaLnBrk="1" hangingPunct="1"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47DC86-74B4-46DF-B41A-545A796BE2CD}" type="slidenum">
              <a:rPr lang="en-US" smtClean="0"/>
              <a:pPr eaLnBrk="1" hangingPunct="1"/>
              <a:t>49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Common Bugs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rgbClr val="003399"/>
              </a:buClr>
              <a:buFont typeface="Wingdings" pitchFamily="2" charset="2"/>
              <a:buChar char="Ø"/>
              <a:defRPr/>
            </a:pPr>
            <a:r>
              <a:rPr lang="en-US" sz="3200" kern="0" dirty="0">
                <a:latin typeface="+mn-lt"/>
                <a:cs typeface="+mn-cs"/>
              </a:rPr>
              <a:t>Equality of floating point numbers 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/>
            </a:pPr>
            <a:r>
              <a:rPr lang="en-US" sz="2800" kern="0" dirty="0">
                <a:latin typeface="+mn-lt"/>
                <a:cs typeface="+mn-cs"/>
              </a:rPr>
              <a:t>Two float numbers may or may </a:t>
            </a:r>
            <a:r>
              <a:rPr lang="en-US" sz="2800" kern="0" dirty="0">
                <a:solidFill>
                  <a:srgbClr val="CC0000"/>
                </a:solidFill>
                <a:latin typeface="+mn-lt"/>
                <a:cs typeface="+mn-cs"/>
              </a:rPr>
              <a:t>NOT</a:t>
            </a:r>
            <a:r>
              <a:rPr lang="en-US" sz="2800" kern="0" dirty="0">
                <a:latin typeface="+mn-lt"/>
                <a:cs typeface="+mn-cs"/>
              </a:rPr>
              <a:t> be equal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000" kern="0" dirty="0">
              <a:latin typeface="+mn-lt"/>
              <a:cs typeface="+mn-cs"/>
            </a:endParaRP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800" kern="0" dirty="0">
                <a:latin typeface="+mn-lt"/>
                <a:cs typeface="+mn-cs"/>
              </a:rPr>
              <a:t>	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double d1, d2;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d1 = 1e20 + 1;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d2 = 1e20 - 1;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if(d1 == d2)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4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("They are equal :-o \n");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4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("They are not equal :D \n");</a:t>
            </a:r>
            <a:endParaRPr lang="en-US" sz="2400" kern="0" dirty="0">
              <a:latin typeface="+mn-lt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95400" y="57292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</a:rPr>
              <a:t>They are equal :-o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9489E1-99C1-4858-8555-47A9B54D36B5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Relations 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/>
            <a:r>
              <a:rPr lang="en-US" sz="2800"/>
              <a:t>Relations are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/>
              <a:t> a complete statement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a, b;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== b;		//ERROR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&lt;= b;		//ERROR</a:t>
            </a:r>
          </a:p>
          <a:p>
            <a:pPr eaLnBrk="1" hangingPunct="1"/>
            <a:r>
              <a:rPr lang="en-US" sz="2800"/>
              <a:t>Relations produce a boolean value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a, b;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bool bl;			// #include &lt;stdbool.h&gt;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bl = a == b;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bl = a &lt;= b;	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E9B765F-84D6-466D-918B-4B85DD37EDCC}" type="slidenum">
              <a:rPr lang="en-US" smtClean="0"/>
              <a:pPr eaLnBrk="1" hangingPunct="1"/>
              <a:t>50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Common Bugs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9067800" cy="51816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defRPr/>
            </a:pPr>
            <a:r>
              <a:rPr lang="en-US" sz="2800" dirty="0"/>
              <a:t>Danger of empty statement</a:t>
            </a:r>
          </a:p>
          <a:p>
            <a:pPr eaLnBrk="1" hangingPunct="1">
              <a:spcAft>
                <a:spcPct val="20000"/>
              </a:spcAft>
              <a:defRPr/>
            </a:pPr>
            <a:r>
              <a:rPr lang="en-US" sz="2800" dirty="0"/>
              <a:t>Danger of assignment (=) and equality (==)</a:t>
            </a:r>
          </a:p>
          <a:p>
            <a:pPr marL="342900" lvl="1" indent="-342900" eaLnBrk="1" hangingPunct="1">
              <a:spcBef>
                <a:spcPct val="50000"/>
              </a:spcBef>
              <a:spcAft>
                <a:spcPct val="20000"/>
              </a:spcAft>
              <a:buClr>
                <a:srgbClr val="003399"/>
              </a:buClr>
              <a:buSzTx/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 = 10; </a:t>
            </a:r>
          </a:p>
          <a:p>
            <a:pPr marL="342900" lvl="1" indent="-342900" eaLnBrk="1" hangingPunct="1">
              <a:spcBef>
                <a:spcPct val="50000"/>
              </a:spcBef>
              <a:spcAft>
                <a:spcPct val="20000"/>
              </a:spcAft>
              <a:buClr>
                <a:srgbClr val="003399"/>
              </a:buClr>
              <a:buSzTx/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b = 20;</a:t>
            </a:r>
          </a:p>
          <a:p>
            <a:pPr marL="342900" lvl="1" indent="-342900" eaLnBrk="1" hangingPunct="1">
              <a:spcBef>
                <a:spcPct val="50000"/>
              </a:spcBef>
              <a:spcAft>
                <a:spcPct val="20000"/>
              </a:spcAft>
              <a:buClr>
                <a:srgbClr val="003399"/>
              </a:buClr>
              <a:buSzTx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if(a=b) // logical but not compile error!!!</a:t>
            </a:r>
            <a:endParaRPr lang="en-US" dirty="0"/>
          </a:p>
          <a:p>
            <a:pPr eaLnBrk="1" hangingPunct="1">
              <a:spcAft>
                <a:spcPct val="20000"/>
              </a:spcAft>
              <a:defRPr/>
            </a:pPr>
            <a:r>
              <a:rPr lang="en-US" sz="2800" dirty="0"/>
              <a:t>Danger of similarity between C and mathematic</a:t>
            </a:r>
          </a:p>
          <a:p>
            <a:pPr lvl="1" eaLnBrk="1" hangingPunct="1">
              <a:spcAft>
                <a:spcPct val="20000"/>
              </a:spcAft>
              <a:defRPr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if(a &lt; b &lt; c)	// Logical Error</a:t>
            </a:r>
          </a:p>
          <a:p>
            <a:pPr lvl="1" eaLnBrk="1" hangingPunct="1">
              <a:spcAft>
                <a:spcPct val="20000"/>
              </a:spcAft>
              <a:defRPr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if(a &amp;&amp; b &gt; 0)	// Logical Error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6F06D5-F848-4528-B5C7-2BB5FD826AF6}" type="slidenum">
              <a:rPr lang="en-US" smtClean="0"/>
              <a:pPr eaLnBrk="1" hangingPunct="1"/>
              <a:t>51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Avoiding Bugs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Precedence of operators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if(!a &amp;&amp; b)    </a:t>
            </a:r>
            <a:r>
              <a:rPr lang="en-US" dirty="0"/>
              <a:t> or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   if(!(a &amp;&amp; b))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Use parenthesis in conditions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Close-off code as much as you can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by 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r>
              <a:rPr lang="en-US" dirty="0"/>
              <a:t>The assert macro is defined in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assert.h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assert(</a:t>
            </a:r>
            <a:r>
              <a:rPr lang="en-US" dirty="0"/>
              <a:t>an expression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If the expression is true </a:t>
            </a:r>
            <a:r>
              <a:rPr lang="en-US" dirty="0">
                <a:sym typeface="Wingdings" panose="05000000000000000000" pitchFamily="2" charset="2"/>
              </a:rPr>
              <a:t> nothing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the expression is false  error message + halt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344487" lvl="1" indent="0">
              <a:buNone/>
            </a:pPr>
            <a:r>
              <a:rPr lang="en-US" sz="2400" b="1" dirty="0" err="1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int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 x, y, z</a:t>
            </a:r>
          </a:p>
          <a:p>
            <a:pPr marL="344487" lvl="1" indent="0">
              <a:buNone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…</a:t>
            </a:r>
          </a:p>
          <a:p>
            <a:pPr marL="344487" lvl="1" indent="0">
              <a:buNone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assert(y != 0);</a:t>
            </a:r>
          </a:p>
          <a:p>
            <a:pPr marL="344487" lvl="1" indent="0">
              <a:buNone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z = x / 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4AC47-E4FC-4742-80A1-A2D651CD665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by 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r>
              <a:rPr lang="en-US" sz="2400" dirty="0" smtClean="0"/>
              <a:t>If </a:t>
            </a:r>
            <a:r>
              <a:rPr lang="en-US" sz="2400" dirty="0">
                <a:sym typeface="Wingdings" panose="05000000000000000000" pitchFamily="2" charset="2"/>
              </a:rPr>
              <a:t>the expression is </a:t>
            </a:r>
            <a:r>
              <a:rPr lang="en-US" sz="2400" dirty="0" smtClean="0">
                <a:sym typeface="Wingdings" panose="05000000000000000000" pitchFamily="2" charset="2"/>
              </a:rPr>
              <a:t>false:</a:t>
            </a:r>
          </a:p>
          <a:p>
            <a:pPr lvl="1"/>
            <a:r>
              <a:rPr lang="en-US" sz="2000" dirty="0" smtClean="0"/>
              <a:t>Output error: </a:t>
            </a:r>
            <a:r>
              <a:rPr lang="en-US" sz="2000" dirty="0" smtClean="0">
                <a:solidFill>
                  <a:srgbClr val="FF0000"/>
                </a:solidFill>
              </a:rPr>
              <a:t>Assertion </a:t>
            </a:r>
            <a:r>
              <a:rPr lang="en-US" sz="2000" dirty="0">
                <a:solidFill>
                  <a:srgbClr val="FF0000"/>
                </a:solidFill>
              </a:rPr>
              <a:t>failed: y != 0, file </a:t>
            </a:r>
            <a:r>
              <a:rPr lang="en-US" sz="2000" dirty="0" err="1" smtClean="0">
                <a:solidFill>
                  <a:srgbClr val="FF0000"/>
                </a:solidFill>
              </a:rPr>
              <a:t>test.c</a:t>
            </a:r>
            <a:r>
              <a:rPr lang="en-US" sz="2000" dirty="0" smtClean="0">
                <a:solidFill>
                  <a:srgbClr val="FF0000"/>
                </a:solidFill>
              </a:rPr>
              <a:t>, line ??</a:t>
            </a:r>
          </a:p>
          <a:p>
            <a:r>
              <a:rPr lang="en-US" sz="2400" dirty="0"/>
              <a:t>Assertion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Vs Normal Error </a:t>
            </a:r>
            <a:r>
              <a:rPr lang="en-US" sz="2400" dirty="0" smtClean="0"/>
              <a:t>Handling</a:t>
            </a:r>
          </a:p>
          <a:p>
            <a:pPr lvl="1"/>
            <a:r>
              <a:rPr lang="en-US" sz="2000" dirty="0"/>
              <a:t>Assertions are mainly used to check logically impossible situations. </a:t>
            </a:r>
            <a:endParaRPr lang="en-US" sz="2000" dirty="0" smtClean="0"/>
          </a:p>
          <a:p>
            <a:pPr lvl="1"/>
            <a:r>
              <a:rPr lang="en-US" sz="2000" dirty="0" smtClean="0"/>
              <a:t>Assertions </a:t>
            </a:r>
            <a:r>
              <a:rPr lang="en-US" sz="2000" dirty="0"/>
              <a:t>are generally disabled at </a:t>
            </a:r>
            <a:r>
              <a:rPr lang="en-US" sz="2000" dirty="0" smtClean="0"/>
              <a:t>run-time.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Assertions can be completely removed at </a:t>
            </a:r>
            <a:r>
              <a:rPr lang="en-US" sz="2400" dirty="0"/>
              <a:t>compile time using the preprocessor </a:t>
            </a:r>
            <a:r>
              <a:rPr lang="en-US" sz="2400" dirty="0" smtClean="0"/>
              <a:t>NDEBUG.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NDEBUG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4AC47-E4FC-4742-80A1-A2D651CD6653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A72DD3-2CE8-4F1F-A997-AF9B623024AA}" type="slidenum">
              <a:rPr lang="en-US" smtClean="0"/>
              <a:pPr eaLnBrk="1" hangingPunct="1"/>
              <a:t>54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Homework 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Homework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3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1478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9F463B-F3DD-4CE1-880B-D1229B9EAF10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Boolean operations 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Multiple conditions in decision making</a:t>
            </a:r>
          </a:p>
          <a:p>
            <a:pPr eaLnBrk="1" hangingPunct="1"/>
            <a:r>
              <a:rPr lang="en-US"/>
              <a:t>Logical relation between conditions</a:t>
            </a:r>
          </a:p>
          <a:p>
            <a:pPr lvl="1" eaLnBrk="1" hangingPunct="1"/>
            <a:r>
              <a:rPr lang="en-US"/>
              <a:t>if you are student </a:t>
            </a:r>
            <a:r>
              <a:rPr lang="en-US">
                <a:solidFill>
                  <a:srgbClr val="CC0000"/>
                </a:solidFill>
              </a:rPr>
              <a:t>and</a:t>
            </a:r>
            <a:r>
              <a:rPr lang="en-US"/>
              <a:t> you have the programming course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	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You should read the book</a:t>
            </a:r>
            <a:endParaRPr lang="en-US" sz="500"/>
          </a:p>
          <a:p>
            <a:pPr eaLnBrk="1" hangingPunct="1"/>
            <a:r>
              <a:rPr lang="en-US"/>
              <a:t>C Boolean operators </a:t>
            </a:r>
          </a:p>
          <a:p>
            <a:pPr lvl="1" eaLnBrk="1" hangingPunct="1"/>
            <a:r>
              <a:rPr lang="en-US"/>
              <a:t>and 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&amp;&amp;</a:t>
            </a:r>
          </a:p>
          <a:p>
            <a:pPr lvl="1" eaLnBrk="1" hangingPunct="1"/>
            <a:r>
              <a:rPr lang="en-US"/>
              <a:t>or 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 eaLnBrk="1" hangingPunct="1"/>
            <a:r>
              <a:rPr lang="en-US"/>
              <a:t>not 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!</a:t>
            </a:r>
            <a:r>
              <a:rPr lang="en-US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38600" y="4419600"/>
          <a:ext cx="4953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&amp;&amp;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 ||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C36A46-2333-4E1D-8549-5EBC868D8018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Boolean operations (cont’d)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Examples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  bool a = true, b = false, c;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c = !a;		//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false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c = a &amp;&amp; b;	//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false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c = a || b;	//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true</a:t>
            </a:r>
            <a:r>
              <a:rPr lang="en-US" sz="26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c = !a || b;	//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false</a:t>
            </a:r>
            <a:r>
              <a:rPr lang="en-US" sz="26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600" b="1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112B13-BC01-47C7-AF64-FFF52B2BF801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Precedence 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7625"/>
            <a:ext cx="8229600" cy="4911725"/>
          </a:xfrm>
        </p:spPr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8575"/>
            <a:ext cx="84582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F4CCF9-F47D-4941-9E17-E8E905B7D515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Relations, </a:t>
            </a:r>
            <a:r>
              <a:rPr lang="en-US">
                <a:solidFill>
                  <a:srgbClr val="CC0000"/>
                </a:solidFill>
              </a:rPr>
              <a:t>No type effect</a:t>
            </a:r>
            <a:r>
              <a:rPr lang="en-US"/>
              <a:t>  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int a = 10, b = 20;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float f = 54.677f;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double d = 547.775;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char c1 = 'A', c2 = 'a';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bool b1;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a == f;			// false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a &lt;= d + 5;		// true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d &lt; c1 * 10;		// true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c1 == c2;			// false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'1' &lt; '2';			// true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c1 + f &lt; d + a;		// true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6e8ce0692732349a8d32a84fcf487d6cfbc77"/>
  <p:tag name="ISPRING_RESOURCE_PATHS_HASH_PRESENTER" val="4e6ffc6f705f76257246d48f294c12b64fca5cce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9585</TotalTime>
  <Words>1713</Words>
  <Application>Microsoft Office PowerPoint</Application>
  <PresentationFormat>On-screen Show (4:3)</PresentationFormat>
  <Paragraphs>739</Paragraphs>
  <Slides>55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MS PGothic</vt:lpstr>
      <vt:lpstr>Arial</vt:lpstr>
      <vt:lpstr>B Nazanin</vt:lpstr>
      <vt:lpstr>Calibri</vt:lpstr>
      <vt:lpstr>Courier New</vt:lpstr>
      <vt:lpstr>Symbol</vt:lpstr>
      <vt:lpstr>Times New Roman</vt:lpstr>
      <vt:lpstr>Wingdings</vt:lpstr>
      <vt:lpstr>Edge</vt:lpstr>
      <vt:lpstr>1_Office Theme</vt:lpstr>
      <vt:lpstr>PowerPoint Presentation</vt:lpstr>
      <vt:lpstr>What We Will Learn </vt:lpstr>
      <vt:lpstr>Decision </vt:lpstr>
      <vt:lpstr>Conditions</vt:lpstr>
      <vt:lpstr>Relations </vt:lpstr>
      <vt:lpstr>Boolean operations </vt:lpstr>
      <vt:lpstr>Boolean operations (cont’d)</vt:lpstr>
      <vt:lpstr>Precedence  </vt:lpstr>
      <vt:lpstr>Relations, No type effect  </vt:lpstr>
      <vt:lpstr>Casting</vt:lpstr>
      <vt:lpstr>Examples</vt:lpstr>
      <vt:lpstr>Examples </vt:lpstr>
      <vt:lpstr>Lazy evaluation </vt:lpstr>
      <vt:lpstr>What We Will Learn </vt:lpstr>
      <vt:lpstr>Type of statements </vt:lpstr>
      <vt:lpstr>if statement </vt:lpstr>
      <vt:lpstr>Flowchart </vt:lpstr>
      <vt:lpstr>PowerPoint Presentation</vt:lpstr>
      <vt:lpstr>Statements in if-else </vt:lpstr>
      <vt:lpstr>PowerPoint Presentation</vt:lpstr>
      <vt:lpstr>More than two choices </vt:lpstr>
      <vt:lpstr>Map numeric grade to alphabetic</vt:lpstr>
      <vt:lpstr>More than two choices </vt:lpstr>
      <vt:lpstr>Nested if-else</vt:lpstr>
      <vt:lpstr>Map numeric grade to alphabetic</vt:lpstr>
      <vt:lpstr>Nested if-else</vt:lpstr>
      <vt:lpstr>Map numeric grade to alphabetic</vt:lpstr>
      <vt:lpstr>Map numeric grade to alphabetic</vt:lpstr>
      <vt:lpstr>Nested if: Example 2</vt:lpstr>
      <vt:lpstr>Nested if: Incomplete branch </vt:lpstr>
      <vt:lpstr>Nested if: close off &amp; empty statement</vt:lpstr>
      <vt:lpstr>Duplicate zero, input is 3 digit </vt:lpstr>
      <vt:lpstr>Print in base-2, 0 &lt;= input &lt; 16</vt:lpstr>
      <vt:lpstr>What We Will Learn </vt:lpstr>
      <vt:lpstr>switch-case: Multiple choices </vt:lpstr>
      <vt:lpstr>How does switch-case work?</vt:lpstr>
      <vt:lpstr>switch-case: complete version </vt:lpstr>
      <vt:lpstr>PowerPoint Presentation</vt:lpstr>
      <vt:lpstr>PowerPoint Presentation</vt:lpstr>
      <vt:lpstr>switch-case (cont’d) </vt:lpstr>
      <vt:lpstr>switch-case (cont’d) </vt:lpstr>
      <vt:lpstr>switch-case: multiple matches </vt:lpstr>
      <vt:lpstr>switch-case vs. if-else</vt:lpstr>
      <vt:lpstr>Nested switch-case </vt:lpstr>
      <vt:lpstr>What We Will Learn </vt:lpstr>
      <vt:lpstr>Conditional Expression </vt:lpstr>
      <vt:lpstr>Conditional Expression: Examples </vt:lpstr>
      <vt:lpstr>Map Alphabetic Grade to Numeric </vt:lpstr>
      <vt:lpstr>Common Bugs</vt:lpstr>
      <vt:lpstr>Common Bugs</vt:lpstr>
      <vt:lpstr>Avoiding Bugs</vt:lpstr>
      <vt:lpstr>Debugging by assert</vt:lpstr>
      <vt:lpstr>Debugging by assert</vt:lpstr>
      <vt:lpstr>Homework </vt:lpstr>
      <vt:lpstr>PowerPoint Presentation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Hossein Zeinali</cp:lastModifiedBy>
  <cp:revision>504</cp:revision>
  <dcterms:created xsi:type="dcterms:W3CDTF">2007-10-07T13:27:00Z</dcterms:created>
  <dcterms:modified xsi:type="dcterms:W3CDTF">2022-10-27T06:33:15Z</dcterms:modified>
</cp:coreProperties>
</file>