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50"/>
  </p:notesMasterIdLst>
  <p:sldIdLst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150" autoAdjust="0"/>
  </p:normalViewPr>
  <p:slideViewPr>
    <p:cSldViewPr snapToGrid="0">
      <p:cViewPr varScale="1">
        <p:scale>
          <a:sx n="67" d="100"/>
          <a:sy n="67" d="100"/>
        </p:scale>
        <p:origin x="19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3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1AFDE373-7890-4288-A7CB-EC3255E20655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48E6A08-028F-4BA7-942C-ACDCABE9A14A}" type="slidenum">
              <a:rPr lang="en-US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3FC01168-2D09-4093-9D2A-C2AABF5FA852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28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731160" y="4561560"/>
            <a:ext cx="5852160" cy="431820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EAC99EFF-8E2A-4DFF-8D98-32B8E58FD4AD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10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1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1AF0248D-9B8B-4C88-B20F-6036159DB854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11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B457BB22-A157-49A9-9528-94073976E7AA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12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1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EB58E8D1-FB09-4C6A-A88E-D53C7389C5D7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13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2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6DF5ABB-CAA2-4E7D-907C-F1F8D642EC41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14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2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We should use the if(number &lt; 0) because, in do-while loops, the last iteration will be done with the value that the condition is not true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F7A82ACE-6208-425D-9714-BE6DCB10958E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15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2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213A3B4B-9B5D-4505-8C1B-3555194E5827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16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3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49D8CD0B-E24D-4336-89AF-2B3CBBAEC2AF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17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3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4C03D74F-9182-40D1-991A-DE6733A55BFC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18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3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5B6D70FA-C4AC-4877-95AD-15002D073B9C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19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3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CEFF3CE-9C09-4A42-A37D-34C16967A871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2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28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350E289B-B2E4-4EDD-AC11-BC93F9C5ABEB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20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4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3E69E118-0BDA-4425-8EFB-1BF648256201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21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4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795B323C-00E7-461A-B1EC-15AA56DEE82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22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BEA415D-BC7E-4586-8EBE-19107356469B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22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49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45DC1B2-EF52-4A85-92BD-3FC40A16F9C7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23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222E6638-E8EF-4391-B6EE-DBF960AE2D47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23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3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54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451"/>
              </a:spcBef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Indices are start from 0,</a:t>
            </a:r>
            <a:endParaRPr lang="en-US" sz="1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Element of arrays are saved in successive address, starting from the address of first element 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E0AFED4-7C4A-4DC9-BC39-6C84E7E19746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24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C2AD8CF-9E45-437B-95FF-FFD3D1F28D0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24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9B4787BD-3244-4616-B41D-0FF925F23A08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25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738A2177-8F76-4033-BD00-F02A51D316D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25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61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451"/>
              </a:spcBef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Indices are always integer while the elements’ type can be any type 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566564B-3576-4B6A-BC73-176A6D6FFF4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26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150FBE5E-AF17-4ADB-A5C2-A3D13E47AE24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26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65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66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r>
              <a:rPr lang="en-US" sz="2000" dirty="0" err="1" smtClean="0"/>
              <a:t>int</a:t>
            </a:r>
            <a:r>
              <a:rPr lang="en-US" sz="2000" dirty="0" smtClean="0"/>
              <a:t> a[10]; // global - all elements are </a:t>
            </a:r>
            <a:r>
              <a:rPr lang="en-US" sz="2000" dirty="0" err="1" smtClean="0"/>
              <a:t>initialised</a:t>
            </a:r>
            <a:r>
              <a:rPr lang="en-US" sz="2000" dirty="0" smtClean="0"/>
              <a:t> to 0</a:t>
            </a:r>
          </a:p>
          <a:p>
            <a:r>
              <a:rPr lang="en-US" sz="2000" dirty="0" smtClean="0"/>
              <a:t>void foo(void) { 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b[10]; // automatic storage - contain junk </a:t>
            </a:r>
          </a:p>
          <a:p>
            <a:r>
              <a:rPr lang="en-US" sz="2000" dirty="0" smtClean="0"/>
              <a:t>    static </a:t>
            </a:r>
            <a:r>
              <a:rPr lang="en-US" sz="2000" dirty="0" err="1" smtClean="0"/>
              <a:t>int</a:t>
            </a:r>
            <a:r>
              <a:rPr lang="en-US" sz="2000" dirty="0" smtClean="0"/>
              <a:t> c[10]; // static - </a:t>
            </a:r>
            <a:r>
              <a:rPr lang="en-US" sz="2000" dirty="0" err="1" smtClean="0"/>
              <a:t>initialised</a:t>
            </a:r>
            <a:r>
              <a:rPr lang="en-US" sz="2000" dirty="0" smtClean="0"/>
              <a:t> to 0 </a:t>
            </a:r>
          </a:p>
          <a:p>
            <a:r>
              <a:rPr lang="en-US" sz="2000" dirty="0" smtClean="0"/>
              <a:t>}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7D0243D6-18D2-4F74-85F8-8408820CD62D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27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B26DD64-D3AF-4FE4-8A09-E332B841617B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27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69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70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A13DB25-4245-4F28-B536-B7AE8692C8CA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28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33AA5CB5-E352-497C-AD1C-6A4A71F7EF40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28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73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74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984A1E2E-E4DE-4CFF-BAFE-D14E78AC4BCB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29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4A8CD0FF-DDA4-409C-9DF4-AF64E87B562C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29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7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there are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fewer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initializers than elements in the array, the remaining elements are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initialized to zero.</a:t>
            </a:r>
            <a:r>
              <a:rPr lang="en-US" sz="2000" dirty="0" smtClean="0"/>
              <a:t> 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97A767B-FE82-46A3-BC0B-44CD8673CB36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3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29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454D32AC-2C6D-49CF-9FF2-68922FB38C55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30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951E2B9C-B833-4617-AB0A-EF2696F0ACC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30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81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82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A59C4552-A20C-418A-97DD-BEF6F001AE52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31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A356813E-37C1-47B9-950C-59C639BBC967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31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85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4824254F-C378-4D5F-9649-4CAEFD81D139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32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8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92" name="CustomShape 3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734D1F74-9433-40DD-A1D6-603CE2416490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33</a:t>
            </a:fld>
            <a:endParaRPr lang="en-US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F15393A5-43B1-4EBA-BB8D-E3A305631921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34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9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98" name="CustomShape 3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3E26D52A-9F45-411D-819C-21D6B7F67A99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35</a:t>
            </a:fld>
            <a:endParaRPr lang="en-US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403B1F6-C3FB-4D76-8F48-D9FEED5C29BE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36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0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04" name="CustomShape 3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E8B88F9D-A721-4685-924F-79D1CB4A5043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37</a:t>
            </a:fld>
            <a:endParaRPr lang="en-US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E638147-193C-4512-84B3-284FB89D7DD2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38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0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F199D36-3418-4C01-BF41-A87D2CA4A4B2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39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0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1ED21481-5A6F-4E81-AABD-95062707406B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4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29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1A2F453-F344-422C-86BF-6010A6844913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40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1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0C2999BB-C197-44A3-8E34-331F23E92227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41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1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B3EE853-1B69-457C-82F5-CA420B8D1197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42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1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419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E4AD574-28AD-4DE6-8624-0306A67C0249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43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2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04DFC9AE-7ECF-4680-A7CF-8D5028B1369C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44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2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2617EAD7-8A02-4693-A200-259D42A8D9BE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45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2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428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7635E3B4-7EF7-4EC5-8FEE-19018438ED1A}" type="slidenum">
              <a:rPr lang="en-US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46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3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</p:spPr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709560" y="4862520"/>
            <a:ext cx="5679360" cy="460296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7B16E625-14DB-42AD-AE9C-0A994AFCAABC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5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29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759EE800-19A1-4140-B132-7697720DEE54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6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0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DD45852-2D04-4422-8F55-A3ED475B8DC3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7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0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1AE648B-0176-49BA-ADAA-80AAC5EE7234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8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0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4359676C-3F33-4D9A-B947-D1AFDD0EFB8F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9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0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685800" y="2394000"/>
            <a:ext cx="7771680" cy="108720"/>
          </a:xfrm>
          <a:custGeom>
            <a:avLst/>
            <a:gdLst/>
            <a:ahLst/>
            <a:cxnLst/>
            <a:rect l="l" t="t" r="r" b="b"/>
            <a:pathLst>
              <a:path w="1000" h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2"/>
          <p:cNvPicPr/>
          <p:nvPr/>
        </p:nvPicPr>
        <p:blipFill>
          <a:blip r:embed="rId14"/>
          <a:stretch/>
        </p:blipFill>
        <p:spPr>
          <a:xfrm>
            <a:off x="304920" y="6400800"/>
            <a:ext cx="456480" cy="426240"/>
          </a:xfrm>
          <a:prstGeom prst="rect">
            <a:avLst/>
          </a:prstGeom>
          <a:ln>
            <a:noFill/>
          </a:ln>
        </p:spPr>
      </p:pic>
      <p:pic>
        <p:nvPicPr>
          <p:cNvPr id="2" name="Picture 3"/>
          <p:cNvPicPr/>
          <p:nvPr/>
        </p:nvPicPr>
        <p:blipFill>
          <a:blip r:embed="rId15"/>
          <a:stretch/>
        </p:blipFill>
        <p:spPr>
          <a:xfrm>
            <a:off x="8305920" y="6346800"/>
            <a:ext cx="456480" cy="44712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04920" y="990720"/>
            <a:ext cx="8305200" cy="75600"/>
          </a:xfrm>
          <a:custGeom>
            <a:avLst/>
            <a:gdLst/>
            <a:ahLst/>
            <a:cxnLst/>
            <a:rect l="l" t="t" r="r" b="b"/>
            <a:pathLst>
              <a:path w="1000" h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Line 2"/>
          <p:cNvSpPr/>
          <p:nvPr/>
        </p:nvSpPr>
        <p:spPr>
          <a:xfrm>
            <a:off x="304560" y="6324480"/>
            <a:ext cx="8382240" cy="36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14"/>
          <p:cNvPicPr/>
          <p:nvPr/>
        </p:nvPicPr>
        <p:blipFill>
          <a:blip r:embed="rId14"/>
          <a:stretch/>
        </p:blipFill>
        <p:spPr>
          <a:xfrm>
            <a:off x="304920" y="6388200"/>
            <a:ext cx="456480" cy="426240"/>
          </a:xfrm>
          <a:prstGeom prst="rect">
            <a:avLst/>
          </a:prstGeom>
          <a:ln>
            <a:noFill/>
          </a:ln>
        </p:spPr>
      </p:pic>
      <p:pic>
        <p:nvPicPr>
          <p:cNvPr id="44" name="Picture 15"/>
          <p:cNvPicPr/>
          <p:nvPr/>
        </p:nvPicPr>
        <p:blipFill>
          <a:blip r:embed="rId15"/>
          <a:stretch/>
        </p:blipFill>
        <p:spPr>
          <a:xfrm>
            <a:off x="8305920" y="6372360"/>
            <a:ext cx="456480" cy="447120"/>
          </a:xfrm>
          <a:prstGeom prst="rect">
            <a:avLst/>
          </a:prstGeom>
          <a:ln>
            <a:noFill/>
          </a:ln>
        </p:spPr>
      </p:pic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04920" y="990720"/>
            <a:ext cx="8305200" cy="75600"/>
          </a:xfrm>
          <a:custGeom>
            <a:avLst/>
            <a:gdLst/>
            <a:ahLst/>
            <a:cxnLst/>
            <a:rect l="l" t="t" r="r" b="b"/>
            <a:pathLst>
              <a:path w="1000" h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Line 2"/>
          <p:cNvSpPr/>
          <p:nvPr/>
        </p:nvSpPr>
        <p:spPr>
          <a:xfrm>
            <a:off x="304560" y="6324480"/>
            <a:ext cx="8382240" cy="36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5" name="Picture 14"/>
          <p:cNvPicPr/>
          <p:nvPr/>
        </p:nvPicPr>
        <p:blipFill>
          <a:blip r:embed="rId14"/>
          <a:stretch/>
        </p:blipFill>
        <p:spPr>
          <a:xfrm>
            <a:off x="304920" y="6388200"/>
            <a:ext cx="456480" cy="426240"/>
          </a:xfrm>
          <a:prstGeom prst="rect">
            <a:avLst/>
          </a:prstGeom>
          <a:ln>
            <a:noFill/>
          </a:ln>
        </p:spPr>
      </p:pic>
      <p:pic>
        <p:nvPicPr>
          <p:cNvPr id="86" name="Picture 15"/>
          <p:cNvPicPr/>
          <p:nvPr/>
        </p:nvPicPr>
        <p:blipFill>
          <a:blip r:embed="rId15"/>
          <a:stretch/>
        </p:blipFill>
        <p:spPr>
          <a:xfrm>
            <a:off x="8305920" y="6372360"/>
            <a:ext cx="456480" cy="447120"/>
          </a:xfrm>
          <a:prstGeom prst="rect">
            <a:avLst/>
          </a:prstGeom>
          <a:ln>
            <a:noFill/>
          </a:ln>
        </p:spPr>
      </p:pic>
      <p:sp>
        <p:nvSpPr>
          <p:cNvPr id="87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83640" y="1065240"/>
            <a:ext cx="79264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600" b="0" strike="noStrike" spc="-1" dirty="0">
                <a:solidFill>
                  <a:srgbClr val="005000"/>
                </a:solidFill>
                <a:latin typeface="Calibri"/>
                <a:ea typeface="DejaVu Sans"/>
              </a:rPr>
              <a:t>Repeating Statements</a:t>
            </a:r>
            <a:endParaRPr lang="en-US" sz="6600" b="0" strike="noStrike" spc="-1" dirty="0">
              <a:latin typeface="Arial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3568" y="2852936"/>
            <a:ext cx="7776864" cy="33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Fall 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Arial"/>
              </a:rPr>
              <a:t>202</a:t>
            </a:r>
            <a:r>
              <a:rPr lang="fa-IR" sz="2400" kern="0" dirty="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endParaRPr lang="en-US" sz="2400" kern="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Hossein Zeinali</a:t>
            </a:r>
            <a:endParaRPr lang="en-US" sz="20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Slides by Dr. Bahador 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CE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Department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, Amirkabir University of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Technology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88662D9-15FA-4407-87E8-24386F3BFD23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265471" y="117360"/>
            <a:ext cx="8496929" cy="6739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#include &lt;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</a:rPr>
              <a:t>stdio.h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&gt;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int main(void){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	int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</a:rPr>
              <a:t>negative_num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</a:rPr>
              <a:t>positive_num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	int number;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</a:rPr>
              <a:t>negative_num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</a:rPr>
              <a:t>positive_num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 = 0;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("Enter Zero to stop \n");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CC0000"/>
                </a:solidFill>
                <a:latin typeface="Courier New"/>
              </a:rPr>
              <a:t>	</a:t>
            </a:r>
            <a:r>
              <a:rPr lang="en-US" sz="1500" b="1" strike="noStrike" spc="-1" dirty="0" err="1">
                <a:solidFill>
                  <a:srgbClr val="CC0000"/>
                </a:solidFill>
                <a:latin typeface="Courier New"/>
              </a:rPr>
              <a:t>printf</a:t>
            </a:r>
            <a:r>
              <a:rPr lang="en-US" sz="1500" b="1" strike="noStrike" spc="-1" dirty="0">
                <a:solidFill>
                  <a:srgbClr val="CC0000"/>
                </a:solidFill>
                <a:latin typeface="Courier New"/>
              </a:rPr>
              <a:t>("Enter first number: ");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CC0000"/>
                </a:solidFill>
                <a:latin typeface="Courier New"/>
              </a:rPr>
              <a:t>	</a:t>
            </a:r>
            <a:r>
              <a:rPr lang="en-US" sz="1500" b="1" strike="noStrike" spc="-1" dirty="0" err="1">
                <a:solidFill>
                  <a:srgbClr val="CC0000"/>
                </a:solidFill>
                <a:latin typeface="Courier New"/>
              </a:rPr>
              <a:t>scanf</a:t>
            </a:r>
            <a:r>
              <a:rPr lang="en-US" sz="1500" b="1" strike="noStrike" spc="-1" dirty="0">
                <a:solidFill>
                  <a:srgbClr val="CC0000"/>
                </a:solidFill>
                <a:latin typeface="Courier New"/>
              </a:rPr>
              <a:t>("%d", &amp;number);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	while(number != 0){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		if(number &gt; 0)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</a:rPr>
              <a:t>positive_num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++;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		else 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</a:rPr>
              <a:t>negative_num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++;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CC0000"/>
                </a:solidFill>
                <a:latin typeface="Courier New"/>
              </a:rPr>
              <a:t>		</a:t>
            </a:r>
            <a:r>
              <a:rPr lang="en-US" sz="1500" b="1" strike="noStrike" spc="-1" dirty="0" err="1">
                <a:solidFill>
                  <a:srgbClr val="CC0000"/>
                </a:solidFill>
                <a:latin typeface="Courier New"/>
              </a:rPr>
              <a:t>printf</a:t>
            </a:r>
            <a:r>
              <a:rPr lang="en-US" sz="1500" b="1" strike="noStrike" spc="-1" dirty="0">
                <a:solidFill>
                  <a:srgbClr val="CC0000"/>
                </a:solidFill>
                <a:latin typeface="Courier New"/>
              </a:rPr>
              <a:t>("</a:t>
            </a:r>
            <a:r>
              <a:rPr lang="en-US" sz="1500" b="1" strike="noStrike" spc="-1" dirty="0" smtClean="0">
                <a:solidFill>
                  <a:srgbClr val="CC0000"/>
                </a:solidFill>
                <a:latin typeface="Courier New"/>
              </a:rPr>
              <a:t>Enter the </a:t>
            </a:r>
            <a:r>
              <a:rPr lang="en-US" sz="1500" b="1" strike="noStrike" spc="-1" dirty="0">
                <a:solidFill>
                  <a:srgbClr val="CC0000"/>
                </a:solidFill>
                <a:latin typeface="Courier New"/>
              </a:rPr>
              <a:t>next number: ");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CC0000"/>
                </a:solidFill>
                <a:latin typeface="Courier New"/>
              </a:rPr>
              <a:t>		</a:t>
            </a:r>
            <a:r>
              <a:rPr lang="en-US" sz="1500" b="1" strike="noStrike" spc="-1" dirty="0" err="1">
                <a:solidFill>
                  <a:srgbClr val="CC0000"/>
                </a:solidFill>
                <a:latin typeface="Courier New"/>
              </a:rPr>
              <a:t>scanf</a:t>
            </a:r>
            <a:r>
              <a:rPr lang="en-US" sz="1500" b="1" strike="noStrike" spc="-1" dirty="0">
                <a:solidFill>
                  <a:srgbClr val="CC0000"/>
                </a:solidFill>
                <a:latin typeface="Courier New"/>
              </a:rPr>
              <a:t>("%d", &amp;number);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	}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("The number of positive numbers = %d\n",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</a:rPr>
              <a:t>positive_num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("The number of negative numbers = %d\n",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</a:rPr>
              <a:t>negative_num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	return 0</a:t>
            </a:r>
            <a:r>
              <a:rPr lang="en-US" sz="1500" b="1" strike="noStrike" spc="-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1500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pc="-1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163" name="CustomShape 3"/>
          <p:cNvSpPr/>
          <p:nvPr/>
        </p:nvSpPr>
        <p:spPr>
          <a:xfrm>
            <a:off x="5715000" y="152280"/>
            <a:ext cx="3276000" cy="2014482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r" rtl="1">
              <a:lnSpc>
                <a:spcPct val="100000"/>
              </a:lnSpc>
              <a:spcBef>
                <a:spcPts val="1250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بنويسيد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يك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سري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عدد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از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كاربر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بگيرد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تعداد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مثبت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منفي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آنرا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 smtClean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بشمارد</a:t>
            </a:r>
            <a:r>
              <a:rPr lang="fa-IR" sz="2500" spc="-1" dirty="0" smtClean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. </a:t>
            </a:r>
            <a:r>
              <a:rPr lang="en-US" sz="2500" b="0" strike="noStrike" spc="-1" dirty="0" err="1" smtClean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اين</a:t>
            </a:r>
            <a:r>
              <a:rPr lang="en-US" sz="2500" b="0" strike="noStrike" spc="-1" dirty="0" smtClean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سري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با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صفر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تمام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مي‌شود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.</a:t>
            </a:r>
            <a:endParaRPr lang="en-US" sz="2500" b="0" strike="noStrike" spc="-1" dirty="0">
              <a:latin typeface="Arial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1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1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1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1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1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16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8" dur="500"/>
                                        <p:tgtEl>
                                          <p:spTgt spid="16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1" dur="500"/>
                                        <p:tgtEl>
                                          <p:spTgt spid="16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4" dur="500"/>
                                        <p:tgtEl>
                                          <p:spTgt spid="16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3DB85EB-8FEE-4900-89C2-BD54A95910B4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What We Will Learn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Introduction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while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do-while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for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Arrays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Advanced loops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Bugs and avoiding them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4DF41FD4-3CC2-4F00-83F1-97F19E5ACF5B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293A83"/>
                </a:solidFill>
                <a:latin typeface="Courier New"/>
              </a:rPr>
              <a:t>do-while</a:t>
            </a: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 statement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380880" y="1108080"/>
            <a:ext cx="82288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do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	&lt;statements&gt;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while 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</a:rPr>
              <a:t>(</a:t>
            </a: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 &lt;expression&gt; 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</a:rPr>
              <a:t>);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170" name="Picture 5"/>
          <p:cNvPicPr/>
          <p:nvPr/>
        </p:nvPicPr>
        <p:blipFill>
          <a:blip r:embed="rId3"/>
          <a:stretch/>
        </p:blipFill>
        <p:spPr>
          <a:xfrm>
            <a:off x="5587200" y="3124080"/>
            <a:ext cx="3112200" cy="327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BED8D76-F151-4031-B880-D427194CA106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600" y="152280"/>
            <a:ext cx="8914680" cy="6705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#include &lt;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</a:rPr>
              <a:t>stdio.h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&gt;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550"/>
              </a:spcBef>
            </a:pP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 main(void){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 n;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	double number, sum;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("Enter n &gt; 0: ");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</a:rPr>
              <a:t>scanf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("%d", &amp;n); 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	if(n &lt; 1){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("wrong input"); return -1;}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550"/>
              </a:spcBef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endParaRPr lang="en-US" sz="11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	sum = 0;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	number = 0.0;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b="1" strike="noStrike" spc="-1" dirty="0">
                <a:solidFill>
                  <a:srgbClr val="CC0000"/>
                </a:solidFill>
                <a:latin typeface="Courier New"/>
              </a:rPr>
              <a:t>do{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CC0000"/>
                </a:solidFill>
                <a:latin typeface="Courier New"/>
              </a:rPr>
              <a:t>		number++;                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CC0000"/>
                </a:solidFill>
                <a:latin typeface="Courier New"/>
              </a:rPr>
              <a:t>		sum += number / (number + 1.0);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CC0000"/>
                </a:solidFill>
                <a:latin typeface="Courier New"/>
              </a:rPr>
              <a:t>	}while(number &lt; n);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550"/>
              </a:spcBef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endParaRPr lang="en-US" sz="11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("sum = %f\n", sum);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	return 0;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173" name="CustomShape 3"/>
          <p:cNvSpPr/>
          <p:nvPr/>
        </p:nvSpPr>
        <p:spPr>
          <a:xfrm>
            <a:off x="4424516" y="152280"/>
            <a:ext cx="4490164" cy="1339939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r" rtl="1">
              <a:lnSpc>
                <a:spcPct val="100000"/>
              </a:lnSpc>
              <a:spcBef>
                <a:spcPts val="1250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بنويسيد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عدد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n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fa-IR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بگيرد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مجموع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n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fa-IR" sz="22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جمله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اول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رشته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زير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حساب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كند</a:t>
            </a:r>
            <a:endParaRPr lang="en-US" sz="2500" b="0" strike="noStrike" spc="-1" dirty="0">
              <a:latin typeface="Arial"/>
              <a:cs typeface="B Nazanin" panose="00000400000000000000" pitchFamily="2" charset="-78"/>
            </a:endParaRPr>
          </a:p>
          <a:p>
            <a:pPr algn="r" rtl="1">
              <a:lnSpc>
                <a:spcPct val="100000"/>
              </a:lnSpc>
              <a:spcBef>
                <a:spcPts val="1100"/>
              </a:spcBef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1.0/2.0 + 2.0/3.0 + 3.0/4.0 + …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1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1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1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17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17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17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8" dur="500"/>
                                        <p:tgtEl>
                                          <p:spTgt spid="17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1" dur="500"/>
                                        <p:tgtEl>
                                          <p:spTgt spid="17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EAF4B1D-C659-4C09-8C9C-EFA755EE0E6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28600" y="228600"/>
            <a:ext cx="8914680" cy="66286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#include &lt;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</a:rPr>
              <a:t>stdio.h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&gt;</a:t>
            </a:r>
            <a:endParaRPr lang="en-US" sz="16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endParaRPr lang="en-US" sz="16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 main(void){</a:t>
            </a:r>
            <a:endParaRPr lang="en-US" sz="16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</a:rPr>
              <a:t>negative_num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=0,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</a:rPr>
              <a:t>positive_num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=0;</a:t>
            </a:r>
            <a:endParaRPr lang="en-US" sz="16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 number;</a:t>
            </a:r>
            <a:endParaRPr lang="en-US" sz="16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("Enter Zero to stop \n");</a:t>
            </a:r>
            <a:endParaRPr lang="en-US" sz="16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	do{</a:t>
            </a:r>
            <a:endParaRPr lang="en-US" sz="16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1" strike="noStrike" spc="-1" dirty="0">
                <a:solidFill>
                  <a:srgbClr val="CC0000"/>
                </a:solidFill>
                <a:latin typeface="Courier New"/>
              </a:rPr>
              <a:t>	</a:t>
            </a:r>
            <a:r>
              <a:rPr lang="en-US" sz="1600" b="1" strike="noStrike" spc="-1" dirty="0" err="1">
                <a:solidFill>
                  <a:srgbClr val="CC0000"/>
                </a:solidFill>
                <a:latin typeface="Courier New"/>
              </a:rPr>
              <a:t>printf</a:t>
            </a:r>
            <a:r>
              <a:rPr lang="en-US" sz="1600" b="1" strike="noStrike" spc="-1" dirty="0">
                <a:solidFill>
                  <a:srgbClr val="CC0000"/>
                </a:solidFill>
                <a:latin typeface="Courier New"/>
              </a:rPr>
              <a:t>("Enter next number: ");</a:t>
            </a:r>
            <a:endParaRPr lang="en-US" sz="16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 dirty="0">
                <a:solidFill>
                  <a:srgbClr val="CC0000"/>
                </a:solidFill>
                <a:latin typeface="Courier New"/>
              </a:rPr>
              <a:t>		</a:t>
            </a:r>
            <a:r>
              <a:rPr lang="en-US" sz="1600" b="1" strike="noStrike" spc="-1" dirty="0" err="1">
                <a:solidFill>
                  <a:srgbClr val="CC0000"/>
                </a:solidFill>
                <a:latin typeface="Courier New"/>
              </a:rPr>
              <a:t>scanf</a:t>
            </a:r>
            <a:r>
              <a:rPr lang="en-US" sz="1600" b="1" strike="noStrike" spc="-1" dirty="0">
                <a:solidFill>
                  <a:srgbClr val="CC0000"/>
                </a:solidFill>
                <a:latin typeface="Courier New"/>
              </a:rPr>
              <a:t>("%d", &amp;number);</a:t>
            </a:r>
            <a:endParaRPr lang="en-US" sz="16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		if(number &gt; 0)</a:t>
            </a:r>
            <a:endParaRPr lang="en-US" sz="16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</a:rPr>
              <a:t>positive_num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++;</a:t>
            </a:r>
            <a:endParaRPr lang="en-US" sz="16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		else </a:t>
            </a:r>
            <a:r>
              <a:rPr lang="en-US" sz="1600" b="1" strike="noStrike" spc="-1" dirty="0">
                <a:solidFill>
                  <a:srgbClr val="CC0000"/>
                </a:solidFill>
                <a:latin typeface="Courier New"/>
              </a:rPr>
              <a:t>if(number &lt; 0)</a:t>
            </a:r>
            <a:endParaRPr lang="en-US" sz="16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</a:rPr>
              <a:t>negative_num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++;</a:t>
            </a:r>
            <a:endParaRPr lang="en-US" sz="16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	}while(number != 0);</a:t>
            </a:r>
            <a:endParaRPr lang="en-US" sz="16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endParaRPr lang="en-US" sz="16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("The number of positive numbers = %d\n",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</a:rPr>
              <a:t>positive_num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6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("The number of negative numbers = %d\n",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</a:rPr>
              <a:t>negative_num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6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</a:rPr>
              <a:t>	return 0</a:t>
            </a:r>
            <a:r>
              <a:rPr lang="en-US" sz="1600" b="1" strike="noStrike" spc="-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pc="-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5334120" y="380880"/>
            <a:ext cx="3580560" cy="1629762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 rtl="1">
              <a:lnSpc>
                <a:spcPct val="100000"/>
              </a:lnSpc>
              <a:spcBef>
                <a:spcPts val="1250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بنويسيد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يك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رشته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عدد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از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كاربر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بگيرد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تعداد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مثبت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منفي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آنرا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بشمارد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.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اين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رشته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صفر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تمام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مي‌شود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.</a:t>
            </a:r>
            <a:endParaRPr lang="en-US" sz="2500" b="0" strike="noStrike" spc="-1" dirty="0">
              <a:latin typeface="Arial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1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1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1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1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1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1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1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1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1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2277AC0-D6F3-432E-8EE6-9E8C586366B5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What We Will Learn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Introduction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while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do-while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for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statement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Arrays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Advanced loops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Bugs and avoiding them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3733FC9-640F-42D7-8E30-3554A5E04736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293A83"/>
                </a:solidFill>
                <a:latin typeface="Courier New"/>
              </a:rPr>
              <a:t>for</a:t>
            </a: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 statement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380880" y="1108080"/>
            <a:ext cx="82288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for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</a:rPr>
              <a:t>(</a:t>
            </a: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&lt;expression1&gt;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</a:rPr>
              <a:t>;</a:t>
            </a: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 &lt;expression2&gt;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</a:rPr>
              <a:t>;</a:t>
            </a: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 &lt;expression3&gt;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</a:rPr>
              <a:t>)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	&lt;statements&gt;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83" name="Picture 4"/>
          <p:cNvPicPr/>
          <p:nvPr/>
        </p:nvPicPr>
        <p:blipFill>
          <a:blip r:embed="rId3"/>
          <a:stretch/>
        </p:blipFill>
        <p:spPr>
          <a:xfrm>
            <a:off x="1143000" y="2895480"/>
            <a:ext cx="7066800" cy="3771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134C51D3-9EA1-4BAC-B071-522F218AB53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285135" y="228600"/>
            <a:ext cx="8858145" cy="66286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#include &lt;</a:t>
            </a:r>
            <a:r>
              <a:rPr lang="en-US" sz="1900" b="1" strike="noStrike" spc="-1" dirty="0" err="1">
                <a:solidFill>
                  <a:srgbClr val="000000"/>
                </a:solidFill>
                <a:latin typeface="Courier New"/>
              </a:rPr>
              <a:t>stdio.h</a:t>
            </a: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&gt;</a:t>
            </a:r>
            <a:endParaRPr lang="en-US" sz="19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endParaRPr lang="en-US" sz="1900" b="1" strike="noStrike" spc="-1" dirty="0" smtClean="0">
              <a:solidFill>
                <a:srgbClr val="000000"/>
              </a:solidFill>
              <a:latin typeface="Courier New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 dirty="0" err="1" smtClean="0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main(void){</a:t>
            </a:r>
            <a:endParaRPr lang="en-US" sz="19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900" b="1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 grade, count, </a:t>
            </a:r>
            <a:r>
              <a:rPr lang="en-US" sz="1900" b="1" strike="noStrike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19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	double average, sum;</a:t>
            </a:r>
            <a:endParaRPr lang="en-US" sz="19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	sum = 0;</a:t>
            </a:r>
            <a:endParaRPr lang="en-US" sz="19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9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("Enter the number of students: ");</a:t>
            </a:r>
            <a:endParaRPr lang="en-US" sz="19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900" b="1" strike="noStrike" spc="-1" dirty="0" err="1">
                <a:solidFill>
                  <a:srgbClr val="000000"/>
                </a:solidFill>
                <a:latin typeface="Courier New"/>
              </a:rPr>
              <a:t>scanf</a:t>
            </a: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("%d", &amp;</a:t>
            </a:r>
            <a:r>
              <a:rPr lang="en-US" sz="1900" b="1" strike="noStrike" spc="-1" dirty="0">
                <a:solidFill>
                  <a:srgbClr val="CC0000"/>
                </a:solidFill>
                <a:latin typeface="Courier New"/>
              </a:rPr>
              <a:t>count</a:t>
            </a: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9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	for(</a:t>
            </a:r>
            <a:r>
              <a:rPr lang="en-US" sz="1900" b="1" strike="noStrike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 = 0; </a:t>
            </a:r>
            <a:r>
              <a:rPr lang="en-US" sz="1900" b="1" strike="noStrike" spc="-1" dirty="0" err="1">
                <a:solidFill>
                  <a:srgbClr val="CC0000"/>
                </a:solidFill>
                <a:latin typeface="Courier New"/>
              </a:rPr>
              <a:t>i</a:t>
            </a:r>
            <a:r>
              <a:rPr lang="en-US" sz="1900" b="1" strike="noStrike" spc="-1" dirty="0">
                <a:solidFill>
                  <a:srgbClr val="CC0000"/>
                </a:solidFill>
                <a:latin typeface="Courier New"/>
              </a:rPr>
              <a:t> &lt; count</a:t>
            </a: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sz="1900" b="1" strike="noStrike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++){</a:t>
            </a:r>
            <a:endParaRPr lang="en-US" sz="19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("Enter the grade of %d-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</a:rPr>
              <a:t>th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 student: ", (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 + 1));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900" b="1" strike="noStrike" spc="-1" dirty="0" err="1">
                <a:solidFill>
                  <a:srgbClr val="000000"/>
                </a:solidFill>
                <a:latin typeface="Courier New"/>
              </a:rPr>
              <a:t>scanf</a:t>
            </a: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("%d", &amp;grade);</a:t>
            </a:r>
            <a:endParaRPr lang="en-US" sz="19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900" b="1" strike="noStrike" spc="-1" dirty="0">
                <a:solidFill>
                  <a:srgbClr val="CC0000"/>
                </a:solidFill>
                <a:latin typeface="Courier New"/>
              </a:rPr>
              <a:t>sum += grade</a:t>
            </a: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19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	}</a:t>
            </a:r>
            <a:endParaRPr lang="en-US" sz="19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	average = sum / count;</a:t>
            </a:r>
            <a:endParaRPr lang="en-US" sz="19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9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("The average of your class is %0.3f\n", average);</a:t>
            </a:r>
            <a:endParaRPr lang="en-US" sz="19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	return 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Courier New"/>
              </a:rPr>
              <a:t>0</a:t>
            </a:r>
            <a:r>
              <a:rPr lang="en-US" sz="1900" b="1" spc="-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900" b="0" strike="noStrike" spc="-1" dirty="0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4785360" y="304920"/>
            <a:ext cx="4129320" cy="8603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r" rtl="1">
              <a:lnSpc>
                <a:spcPct val="100000"/>
              </a:lnSpc>
              <a:spcBef>
                <a:spcPts val="1250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تعداد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دانشجويان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نمره‌هاي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آنها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خوانده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ميانگين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محاسبه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كند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.</a:t>
            </a:r>
            <a:endParaRPr lang="en-US" sz="2500" b="0" strike="noStrike" spc="-1" dirty="0">
              <a:latin typeface="Arial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1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1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1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18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18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18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4E8499B3-540D-4809-A670-0F9F527CAF40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255639" y="228600"/>
            <a:ext cx="8887641" cy="66286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#include &lt;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</a:rPr>
              <a:t>stdio.h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Courier New"/>
              </a:rPr>
              <a:t>&gt;</a:t>
            </a: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 main(void){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 n, number;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("Enter n: ");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</a:rPr>
              <a:t>scanf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("%d", &amp;n);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CC0000"/>
                </a:solidFill>
                <a:latin typeface="Courier New"/>
              </a:rPr>
              <a:t>	for(number = 2; number &lt;= n; number += 2)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("%d \n", number); 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return 0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pc="-1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5638680" y="304920"/>
            <a:ext cx="3276000" cy="1245041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 rtl="1">
              <a:lnSpc>
                <a:spcPct val="100000"/>
              </a:lnSpc>
              <a:spcBef>
                <a:spcPts val="1250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عدد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n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fa-IR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از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كاربر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بگيرد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همه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زوج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كوچكتر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مساوي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آن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چاپ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كند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.</a:t>
            </a:r>
            <a:endParaRPr lang="en-US" sz="2500" b="0" strike="noStrike" spc="-1" dirty="0">
              <a:latin typeface="Arial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1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F7613DA-44D9-4F31-B9F0-F90D0CE0E1AB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235974" y="228600"/>
            <a:ext cx="8907306" cy="66286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#include &lt;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</a:rPr>
              <a:t>stdio.h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&gt;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endParaRPr lang="en-US" sz="2400" b="1" strike="noStrike" spc="-1" dirty="0" smtClean="0">
              <a:solidFill>
                <a:srgbClr val="000000"/>
              </a:solidFill>
              <a:latin typeface="Courier New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 err="1" smtClean="0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main(void){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 n, number;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("Enter n: ");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</a:rPr>
              <a:t>scanf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("%d", &amp;n);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strike="noStrike" spc="-1" dirty="0">
                <a:solidFill>
                  <a:srgbClr val="CC0000"/>
                </a:solidFill>
                <a:latin typeface="Courier New"/>
              </a:rPr>
              <a:t>for(number = 1; number &lt;= n; number++)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CC0000"/>
                </a:solidFill>
                <a:latin typeface="Courier New"/>
              </a:rPr>
              <a:t>		if((number % 2) == 0)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("%d \n", number); 	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return 0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pc="-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5638680" y="304920"/>
            <a:ext cx="3276000" cy="1245041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 rtl="1">
              <a:lnSpc>
                <a:spcPct val="100000"/>
              </a:lnSpc>
              <a:spcBef>
                <a:spcPts val="1250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عدد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n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fa-IR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از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كاربر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بگيرد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همه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زوج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كوچكتر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مساوي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آن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چاپ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كند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.</a:t>
            </a:r>
            <a:endParaRPr lang="en-US" sz="2500" b="0" strike="noStrike" spc="-1" dirty="0">
              <a:latin typeface="Arial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1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1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D24CBBB-726C-46B1-9849-8754461B5C36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What We Will Learn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Introduction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while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do-while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for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statement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Arrays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Advanced loops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Bugs and avoiding them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DE3C3739-2189-46CB-A269-10927EECEE2C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20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Expressions in </a:t>
            </a:r>
            <a:r>
              <a:rPr lang="en-US" sz="4000" b="1" strike="noStrike" spc="-1">
                <a:solidFill>
                  <a:srgbClr val="293A83"/>
                </a:solidFill>
                <a:latin typeface="Courier New"/>
              </a:rPr>
              <a:t>for</a:t>
            </a: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 statements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457200" y="1143000"/>
            <a:ext cx="8686080" cy="540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4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Expression1 and Expression3 can be any number of expressions, they execute in the order</a:t>
            </a:r>
            <a:endParaRPr lang="en-US" sz="2800" b="0" strike="noStrike" spc="-1" dirty="0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1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b="1" strike="noStrike" spc="-1" dirty="0">
                <a:solidFill>
                  <a:srgbClr val="000000"/>
                </a:solidFill>
                <a:latin typeface="Courier New"/>
              </a:rPr>
              <a:t>for(</a:t>
            </a:r>
            <a:r>
              <a:rPr lang="en-US" sz="2600" b="1" strike="noStrike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600" b="1" strike="noStrike" spc="-1" dirty="0">
                <a:solidFill>
                  <a:srgbClr val="000000"/>
                </a:solidFill>
                <a:latin typeface="Courier New"/>
              </a:rPr>
              <a:t> = 0, j = 0; </a:t>
            </a:r>
            <a:r>
              <a:rPr lang="en-US" sz="2600" b="1" strike="noStrike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600" b="1" strike="noStrike" spc="-1" dirty="0">
                <a:solidFill>
                  <a:srgbClr val="000000"/>
                </a:solidFill>
                <a:latin typeface="Courier New"/>
              </a:rPr>
              <a:t> &lt; 10; </a:t>
            </a:r>
            <a:r>
              <a:rPr lang="en-US" sz="2600" b="1" strike="noStrike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600" b="1" strike="noStrike" spc="-1" dirty="0">
                <a:solidFill>
                  <a:srgbClr val="000000"/>
                </a:solidFill>
                <a:latin typeface="Courier New"/>
              </a:rPr>
              <a:t>++, j--)</a:t>
            </a:r>
            <a:endParaRPr lang="en-US" sz="26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Expression2 at most should be a single expression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endParaRPr lang="en-US" sz="3200" b="0" strike="noStrike" spc="-1" dirty="0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47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If multiple expressions </a:t>
            </a:r>
            <a:r>
              <a:rPr lang="en-US" sz="2400" b="0" strike="noStrike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the value of the last one is evaluated as True/False</a:t>
            </a:r>
            <a:endParaRPr lang="en-US" sz="2400" b="0" strike="noStrike" spc="-1" dirty="0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4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b="1" strike="noStrike" spc="-1" dirty="0">
                <a:solidFill>
                  <a:srgbClr val="CC0000"/>
                </a:solidFill>
                <a:latin typeface="Courier New"/>
              </a:rPr>
              <a:t>for(</a:t>
            </a:r>
            <a:r>
              <a:rPr lang="en-US" sz="2000" b="1" strike="noStrike" spc="-1" dirty="0" err="1">
                <a:solidFill>
                  <a:srgbClr val="CC0000"/>
                </a:solidFill>
                <a:latin typeface="Courier New"/>
              </a:rPr>
              <a:t>i</a:t>
            </a:r>
            <a:r>
              <a:rPr lang="en-US" sz="2000" b="1" strike="noStrike" spc="-1" dirty="0">
                <a:solidFill>
                  <a:srgbClr val="CC0000"/>
                </a:solidFill>
                <a:latin typeface="Courier New"/>
              </a:rPr>
              <a:t> = 0, j = 0; </a:t>
            </a:r>
            <a:r>
              <a:rPr lang="en-US" sz="2000" b="1" strike="noStrike" spc="-1" dirty="0" err="1">
                <a:solidFill>
                  <a:srgbClr val="CC0000"/>
                </a:solidFill>
                <a:latin typeface="Courier New"/>
              </a:rPr>
              <a:t>i</a:t>
            </a:r>
            <a:r>
              <a:rPr lang="en-US" sz="2000" b="1" strike="noStrike" spc="-1" dirty="0">
                <a:solidFill>
                  <a:srgbClr val="CC0000"/>
                </a:solidFill>
                <a:latin typeface="Courier New"/>
              </a:rPr>
              <a:t> &lt; 10, j &gt; -100; </a:t>
            </a:r>
            <a:r>
              <a:rPr lang="en-US" sz="2000" b="1" strike="noStrike" spc="-1" dirty="0" err="1">
                <a:solidFill>
                  <a:srgbClr val="CC0000"/>
                </a:solidFill>
                <a:latin typeface="Courier New"/>
              </a:rPr>
              <a:t>i</a:t>
            </a:r>
            <a:r>
              <a:rPr lang="en-US" sz="2000" b="1" strike="noStrike" spc="-1" dirty="0">
                <a:solidFill>
                  <a:srgbClr val="CC0000"/>
                </a:solidFill>
                <a:latin typeface="Courier New"/>
              </a:rPr>
              <a:t>++, j--)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Any expression can be empty expression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endParaRPr lang="en-US" sz="3200" b="0" strike="noStrike" spc="-1" dirty="0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1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b="1" strike="noStrike" spc="-1" dirty="0">
                <a:solidFill>
                  <a:srgbClr val="000000"/>
                </a:solidFill>
                <a:latin typeface="Courier New"/>
              </a:rPr>
              <a:t>for( ; </a:t>
            </a:r>
            <a:r>
              <a:rPr lang="en-US" sz="2600" b="1" strike="noStrike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600" b="1" strike="noStrike" spc="-1" dirty="0">
                <a:solidFill>
                  <a:srgbClr val="000000"/>
                </a:solidFill>
                <a:latin typeface="Courier New"/>
              </a:rPr>
              <a:t> &lt; 10; </a:t>
            </a:r>
            <a:r>
              <a:rPr lang="en-US" sz="2600" b="1" strike="noStrike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600" b="1" strike="noStrike" spc="-1" dirty="0">
                <a:solidFill>
                  <a:srgbClr val="000000"/>
                </a:solidFill>
                <a:latin typeface="Courier New"/>
              </a:rPr>
              <a:t>++)</a:t>
            </a:r>
            <a:endParaRPr lang="en-US" sz="2600" spc="-1" dirty="0">
              <a:latin typeface="Arial"/>
            </a:endParaRPr>
          </a:p>
          <a:p>
            <a:pPr marL="669960" lvl="1" indent="-324720">
              <a:spcBef>
                <a:spcPts val="51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b="1" spc="-1" dirty="0">
                <a:solidFill>
                  <a:srgbClr val="000000"/>
                </a:solidFill>
                <a:latin typeface="Courier New"/>
              </a:rPr>
              <a:t>for(;;)</a:t>
            </a:r>
            <a:endParaRPr lang="en-US" sz="2600" spc="-1" dirty="0"/>
          </a:p>
          <a:p>
            <a:pPr marL="345240" lvl="1">
              <a:lnSpc>
                <a:spcPct val="100000"/>
              </a:lnSpc>
              <a:spcBef>
                <a:spcPts val="519"/>
              </a:spcBef>
              <a:buClr>
                <a:srgbClr val="006633"/>
              </a:buClr>
              <a:buSzPct val="85000"/>
            </a:pP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Effect">
                      <p:stCondLst>
                        <p:cond delay="indefinite"/>
                      </p:stCondLst>
                      <p:childTnLst>
                        <p:par>
                          <p:cTn id="1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Effect">
                      <p:stCondLst>
                        <p:cond delay="indefinite"/>
                      </p:stCondLst>
                      <p:childTnLst>
                        <p:par>
                          <p:cTn id="23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02A48CE-31A3-4D8B-B9CB-325522BC046E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21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What We Will Learn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Introduction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while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do-while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for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Arrays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Advanced loops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Bugs and avoiding them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944A43B1-983A-47B6-B107-7221E5ABC26F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22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  <a:ea typeface="DejaVu Sans"/>
              </a:rPr>
              <a:t>Introduction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457200" y="1143000"/>
            <a:ext cx="830520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38040" indent="-337320">
              <a:lnSpc>
                <a:spcPct val="9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Algorithms usually work on large data sets </a:t>
            </a:r>
            <a:endParaRPr lang="en-US" sz="2800" b="0" strike="noStrike" spc="-1">
              <a:latin typeface="Arial"/>
            </a:endParaRPr>
          </a:p>
          <a:p>
            <a:pPr marL="665280" lvl="1" indent="-324720">
              <a:lnSpc>
                <a:spcPct val="90000"/>
              </a:lnSpc>
              <a:spcBef>
                <a:spcPts val="60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Sort a set of numbers </a:t>
            </a:r>
            <a:endParaRPr lang="en-US" sz="2400" b="0" strike="noStrike" spc="-1">
              <a:latin typeface="Arial"/>
            </a:endParaRPr>
          </a:p>
          <a:p>
            <a:pPr marL="665280" lvl="1" indent="-324720">
              <a:lnSpc>
                <a:spcPct val="90000"/>
              </a:lnSpc>
              <a:spcBef>
                <a:spcPts val="60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Search a specific number in a set of numbers</a:t>
            </a:r>
            <a:endParaRPr lang="en-US" sz="2400" b="0" strike="noStrike" spc="-1">
              <a:latin typeface="Arial"/>
            </a:endParaRPr>
          </a:p>
          <a:p>
            <a:pPr marL="338040" indent="-337320">
              <a:lnSpc>
                <a:spcPct val="9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to read and store a set of data?</a:t>
            </a:r>
            <a:endParaRPr lang="en-US" sz="2800" b="0" strike="noStrike" spc="-1">
              <a:latin typeface="Arial"/>
            </a:endParaRPr>
          </a:p>
          <a:p>
            <a:pPr marL="338040" indent="-337320">
              <a:lnSpc>
                <a:spcPct val="9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read</a:t>
            </a:r>
            <a:endParaRPr lang="en-US" sz="2800" b="0" strike="noStrike" spc="-1">
              <a:latin typeface="Arial"/>
            </a:endParaRPr>
          </a:p>
          <a:p>
            <a:pPr marL="665280" lvl="1" indent="-324720">
              <a:lnSpc>
                <a:spcPct val="90000"/>
              </a:lnSpc>
              <a:spcBef>
                <a:spcPts val="60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Repeat the scanf statement </a:t>
            </a:r>
            <a:endParaRPr lang="en-US" sz="2400" b="0" strike="noStrike" spc="-1">
              <a:latin typeface="Arial"/>
            </a:endParaRPr>
          </a:p>
          <a:p>
            <a:pPr marL="665280" lvl="1" indent="-324720">
              <a:lnSpc>
                <a:spcPct val="90000"/>
              </a:lnSpc>
              <a:spcBef>
                <a:spcPts val="60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Use the loop statements</a:t>
            </a:r>
            <a:endParaRPr lang="en-US" sz="2400" b="0" strike="noStrike" spc="-1">
              <a:latin typeface="Arial"/>
            </a:endParaRPr>
          </a:p>
          <a:p>
            <a:pPr marL="338040" indent="-337320">
              <a:lnSpc>
                <a:spcPct val="9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store the data</a:t>
            </a:r>
            <a:endParaRPr lang="en-US" sz="2800" b="0" strike="noStrike" spc="-1">
              <a:latin typeface="Arial"/>
            </a:endParaRPr>
          </a:p>
          <a:p>
            <a:pPr marL="665280" lvl="1" indent="-324720">
              <a:lnSpc>
                <a:spcPct val="90000"/>
              </a:lnSpc>
              <a:spcBef>
                <a:spcPts val="60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Save each data in a single variable??</a:t>
            </a:r>
            <a:endParaRPr lang="en-US" sz="2400" b="0" strike="noStrike" spc="-1">
              <a:latin typeface="Arial"/>
            </a:endParaRPr>
          </a:p>
          <a:p>
            <a:pPr marL="1017720" lvl="2" indent="-347040"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CC0000"/>
                </a:solidFill>
                <a:latin typeface="Arial"/>
                <a:ea typeface="DejaVu Sans"/>
              </a:rPr>
              <a:t>3000 int variables! ! ! !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5C0B2C22-24E6-4979-B480-397C61BB71BB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23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  <a:ea typeface="DejaVu Sans"/>
              </a:rPr>
              <a:t>Array 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457200" y="1143000"/>
            <a:ext cx="8686080" cy="491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38040" indent="-337320">
              <a:lnSpc>
                <a:spcPct val="80000"/>
              </a:lnSpc>
              <a:spcBef>
                <a:spcPts val="193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100" b="0" strike="noStrike" spc="-1">
                <a:solidFill>
                  <a:srgbClr val="000000"/>
                </a:solidFill>
                <a:latin typeface="Arial"/>
                <a:ea typeface="DejaVu Sans"/>
              </a:rPr>
              <a:t>An </a:t>
            </a:r>
            <a:r>
              <a:rPr lang="en-US" sz="3100" b="0" strike="noStrike" spc="-1">
                <a:solidFill>
                  <a:srgbClr val="C00000"/>
                </a:solidFill>
                <a:latin typeface="Arial"/>
                <a:ea typeface="DejaVu Sans"/>
              </a:rPr>
              <a:t>ordered</a:t>
            </a:r>
            <a:r>
              <a:rPr lang="en-US" sz="3100" b="0" strike="noStrike" spc="-1">
                <a:solidFill>
                  <a:srgbClr val="000000"/>
                </a:solidFill>
                <a:latin typeface="Arial"/>
                <a:ea typeface="DejaVu Sans"/>
              </a:rPr>
              <a:t> collection of </a:t>
            </a:r>
            <a:r>
              <a:rPr lang="en-US" sz="3100" b="0" strike="noStrike" spc="-1">
                <a:solidFill>
                  <a:srgbClr val="CC0000"/>
                </a:solidFill>
                <a:latin typeface="Arial"/>
                <a:ea typeface="DejaVu Sans"/>
              </a:rPr>
              <a:t>same type</a:t>
            </a:r>
            <a:r>
              <a:rPr lang="en-US" sz="3100" b="0" strike="noStrike" spc="-1">
                <a:solidFill>
                  <a:srgbClr val="000000"/>
                </a:solidFill>
                <a:latin typeface="Arial"/>
                <a:ea typeface="DejaVu Sans"/>
              </a:rPr>
              <a:t> variables</a:t>
            </a:r>
            <a:endParaRPr lang="en-US" sz="3100" b="0" strike="noStrike" spc="-1">
              <a:latin typeface="Arial"/>
            </a:endParaRPr>
          </a:p>
          <a:p>
            <a:pPr marL="338040" indent="-337320">
              <a:lnSpc>
                <a:spcPct val="80000"/>
              </a:lnSpc>
              <a:spcBef>
                <a:spcPts val="193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100" b="0" strike="noStrike" spc="-1">
                <a:solidFill>
                  <a:srgbClr val="000000"/>
                </a:solidFill>
                <a:latin typeface="Arial"/>
                <a:ea typeface="DejaVu Sans"/>
              </a:rPr>
              <a:t>A nx1 vector of</a:t>
            </a:r>
            <a:endParaRPr lang="en-US" sz="3100" b="0" strike="noStrike" spc="-1">
              <a:latin typeface="Arial"/>
            </a:endParaRPr>
          </a:p>
          <a:p>
            <a:pPr marL="665280" lvl="1" indent="-324720">
              <a:lnSpc>
                <a:spcPct val="80000"/>
              </a:lnSpc>
              <a:spcBef>
                <a:spcPts val="774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1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Integers, chars, floats, …</a:t>
            </a:r>
            <a:endParaRPr lang="en-US" sz="3100" b="0" strike="noStrike" spc="-1">
              <a:latin typeface="Arial"/>
            </a:endParaRPr>
          </a:p>
          <a:p>
            <a:pPr marL="665280" indent="-324720">
              <a:lnSpc>
                <a:spcPct val="80000"/>
              </a:lnSpc>
              <a:spcBef>
                <a:spcPts val="774"/>
              </a:spcBef>
            </a:pPr>
            <a:endParaRPr lang="en-US" sz="3100" b="0" strike="noStrike" spc="-1">
              <a:latin typeface="Arial"/>
            </a:endParaRPr>
          </a:p>
          <a:p>
            <a:pPr marL="338040" indent="-337320">
              <a:lnSpc>
                <a:spcPct val="80000"/>
              </a:lnSpc>
              <a:spcBef>
                <a:spcPts val="193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100" b="0" strike="noStrike" spc="-1">
                <a:solidFill>
                  <a:srgbClr val="000000"/>
                </a:solidFill>
                <a:latin typeface="Arial"/>
                <a:ea typeface="DejaVu Sans"/>
              </a:rPr>
              <a:t>Example</a:t>
            </a:r>
            <a:endParaRPr lang="en-US" sz="3100" b="0" strike="noStrike" spc="-1">
              <a:latin typeface="Arial"/>
            </a:endParaRPr>
          </a:p>
          <a:p>
            <a:pPr marL="665280" lvl="1" indent="-324720">
              <a:lnSpc>
                <a:spcPct val="80000"/>
              </a:lnSpc>
              <a:spcBef>
                <a:spcPts val="774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100" b="0" strike="noStrike" spc="-1">
                <a:solidFill>
                  <a:srgbClr val="000000"/>
                </a:solidFill>
                <a:latin typeface="Arial"/>
                <a:ea typeface="DejaVu Sans"/>
              </a:rPr>
              <a:t>An array of 8 integer </a:t>
            </a:r>
            <a:endParaRPr lang="en-US" sz="3100" b="0" strike="noStrike" spc="-1">
              <a:latin typeface="Arial"/>
            </a:endParaRPr>
          </a:p>
          <a:p>
            <a:pPr marL="665280" indent="-324720">
              <a:lnSpc>
                <a:spcPct val="80000"/>
              </a:lnSpc>
              <a:spcBef>
                <a:spcPts val="774"/>
              </a:spcBef>
            </a:pPr>
            <a:endParaRPr lang="en-US" sz="3100" b="0" strike="noStrike" spc="-1">
              <a:latin typeface="Arial"/>
            </a:endParaRPr>
          </a:p>
          <a:p>
            <a:pPr marL="665280" indent="-324720">
              <a:lnSpc>
                <a:spcPct val="80000"/>
              </a:lnSpc>
              <a:spcBef>
                <a:spcPts val="774"/>
              </a:spcBef>
            </a:pPr>
            <a:endParaRPr lang="en-US" sz="3100" b="0" strike="noStrike" spc="-1">
              <a:latin typeface="Arial"/>
            </a:endParaRPr>
          </a:p>
          <a:p>
            <a:pPr marL="665280" lvl="1" indent="-324720">
              <a:lnSpc>
                <a:spcPct val="80000"/>
              </a:lnSpc>
              <a:spcBef>
                <a:spcPts val="60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100" b="0" strike="noStrike" spc="-1">
                <a:solidFill>
                  <a:srgbClr val="000000"/>
                </a:solidFill>
                <a:latin typeface="Arial"/>
                <a:ea typeface="DejaVu Sans"/>
              </a:rPr>
              <a:t>An array of 5 chars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665280" indent="-324720">
              <a:lnSpc>
                <a:spcPct val="80000"/>
              </a:lnSpc>
              <a:spcBef>
                <a:spcPts val="601"/>
              </a:spcBef>
            </a:pPr>
            <a:endParaRPr lang="en-US" sz="2400" b="0" strike="noStrike" spc="-1">
              <a:latin typeface="Arial"/>
            </a:endParaRPr>
          </a:p>
        </p:txBody>
      </p:sp>
      <p:grpSp>
        <p:nvGrpSpPr>
          <p:cNvPr id="205" name="Group 4"/>
          <p:cNvGrpSpPr/>
          <p:nvPr/>
        </p:nvGrpSpPr>
        <p:grpSpPr>
          <a:xfrm>
            <a:off x="5159520" y="3581280"/>
            <a:ext cx="2912400" cy="702720"/>
            <a:chOff x="5159520" y="3581280"/>
            <a:chExt cx="2912400" cy="702720"/>
          </a:xfrm>
        </p:grpSpPr>
        <p:sp>
          <p:nvSpPr>
            <p:cNvPr id="206" name="CustomShape 5"/>
            <p:cNvSpPr/>
            <p:nvPr/>
          </p:nvSpPr>
          <p:spPr>
            <a:xfrm>
              <a:off x="5159520" y="3581280"/>
              <a:ext cx="2912400" cy="702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207" name="Picture 7"/>
          <p:cNvPicPr/>
          <p:nvPr/>
        </p:nvPicPr>
        <p:blipFill>
          <a:blip r:embed="rId3"/>
          <a:stretch/>
        </p:blipFill>
        <p:spPr>
          <a:xfrm>
            <a:off x="5486400" y="4952880"/>
            <a:ext cx="1809000" cy="685080"/>
          </a:xfrm>
          <a:prstGeom prst="rect">
            <a:avLst/>
          </a:prstGeom>
          <a:ln>
            <a:noFill/>
          </a:ln>
        </p:spPr>
      </p:pic>
      <p:pic>
        <p:nvPicPr>
          <p:cNvPr id="208" name="Picture 207"/>
          <p:cNvPicPr/>
          <p:nvPr/>
        </p:nvPicPr>
        <p:blipFill>
          <a:blip r:embed="rId4"/>
          <a:stretch/>
        </p:blipFill>
        <p:spPr>
          <a:xfrm>
            <a:off x="5156280" y="3581280"/>
            <a:ext cx="2908080" cy="69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7DD3CDD3-1C53-4349-B0ED-6C5A7E099985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24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  <a:ea typeface="DejaVu Sans"/>
              </a:rPr>
              <a:t>Arrays in C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457200" y="990720"/>
            <a:ext cx="822888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38040" indent="-337320">
              <a:lnSpc>
                <a:spcPct val="100000"/>
              </a:lnSpc>
              <a:spcBef>
                <a:spcPts val="2001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Array declaration in C</a:t>
            </a:r>
            <a:endParaRPr lang="en-US" sz="3200" b="0" strike="noStrike" spc="-1">
              <a:latin typeface="Arial"/>
            </a:endParaRPr>
          </a:p>
          <a:p>
            <a:pPr marL="338040" indent="-337320">
              <a:lnSpc>
                <a:spcPct val="100000"/>
              </a:lnSpc>
              <a:spcBef>
                <a:spcPts val="200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	&lt;Elements’ Type&gt; &lt;identifier&gt;</a:t>
            </a:r>
            <a:r>
              <a:rPr lang="en-US" sz="3200" b="0" strike="noStrike" spc="-1">
                <a:solidFill>
                  <a:srgbClr val="CC0000"/>
                </a:solidFill>
                <a:latin typeface="Arial"/>
                <a:ea typeface="DejaVu Sans"/>
              </a:rPr>
              <a:t>[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&lt;size&gt;</a:t>
            </a:r>
            <a:r>
              <a:rPr lang="en-US" sz="3200" b="0" strike="noStrike" spc="-1">
                <a:solidFill>
                  <a:srgbClr val="CC0000"/>
                </a:solidFill>
                <a:latin typeface="Arial"/>
                <a:ea typeface="DejaVu Sans"/>
              </a:rPr>
              <a:t>]</a:t>
            </a:r>
            <a:endParaRPr lang="en-US" sz="3200" b="0" strike="noStrike" spc="-1">
              <a:latin typeface="Arial"/>
            </a:endParaRPr>
          </a:p>
          <a:p>
            <a:pPr marL="338040" indent="-337320">
              <a:lnSpc>
                <a:spcPct val="100000"/>
              </a:lnSpc>
              <a:spcBef>
                <a:spcPts val="2001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&lt;Elements’ Type&gt;: int, char, float, …</a:t>
            </a:r>
            <a:endParaRPr lang="en-US" sz="3200" b="0" strike="noStrike" spc="-1">
              <a:latin typeface="Arial"/>
            </a:endParaRPr>
          </a:p>
          <a:p>
            <a:pPr marL="338040" indent="-337320">
              <a:lnSpc>
                <a:spcPct val="100000"/>
              </a:lnSpc>
              <a:spcBef>
                <a:spcPts val="2001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&lt;size&gt;</a:t>
            </a:r>
            <a:endParaRPr lang="en-US" sz="3200" b="0" strike="noStrike" spc="-1">
              <a:latin typeface="Arial"/>
            </a:endParaRPr>
          </a:p>
          <a:p>
            <a:pPr marL="665280" lvl="1" indent="-324720">
              <a:lnSpc>
                <a:spcPct val="10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Old compilers (standard): </a:t>
            </a:r>
            <a:r>
              <a:rPr lang="en-US" sz="2800" b="0" strike="noStrike" spc="-1">
                <a:solidFill>
                  <a:srgbClr val="CC0000"/>
                </a:solidFill>
                <a:latin typeface="Arial"/>
                <a:ea typeface="DejaVu Sans"/>
              </a:rPr>
              <a:t>it should be constant</a:t>
            </a:r>
            <a:endParaRPr lang="en-US" sz="2800" b="0" strike="noStrike" spc="-1">
              <a:latin typeface="Arial"/>
            </a:endParaRPr>
          </a:p>
          <a:p>
            <a:pPr marL="665280" lvl="1" indent="-324720">
              <a:lnSpc>
                <a:spcPct val="10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New compilers (standard)</a:t>
            </a:r>
            <a:r>
              <a:rPr lang="en-US" sz="2800" b="0" strike="noStrike" spc="-1">
                <a:solidFill>
                  <a:srgbClr val="CC0000"/>
                </a:solidFill>
                <a:latin typeface="Arial"/>
                <a:ea typeface="DejaVu Sans"/>
              </a:rPr>
              <a:t>: it can be variable </a:t>
            </a:r>
            <a:endParaRPr lang="en-US" sz="2800" b="0" strike="noStrike" spc="-1">
              <a:latin typeface="Arial"/>
            </a:endParaRPr>
          </a:p>
          <a:p>
            <a:pPr marL="338040" indent="-337320">
              <a:lnSpc>
                <a:spcPct val="100000"/>
              </a:lnSpc>
              <a:spcBef>
                <a:spcPts val="2001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Elements in array</a:t>
            </a:r>
            <a:endParaRPr lang="en-US" sz="3200" b="0" strike="noStrike" spc="-1">
              <a:latin typeface="Arial"/>
            </a:endParaRPr>
          </a:p>
          <a:p>
            <a:pPr marL="665280" lvl="1" indent="-324720">
              <a:lnSpc>
                <a:spcPct val="10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From 0 to (size – 1)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7B6144C7-E4F0-4F73-A711-FFA396E6DEF9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25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  <a:ea typeface="DejaVu Sans"/>
              </a:rPr>
              <a:t>Example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457200" y="1051680"/>
            <a:ext cx="822888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37320">
              <a:lnSpc>
                <a:spcPct val="100000"/>
              </a:lnSpc>
              <a:spcBef>
                <a:spcPts val="1500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</a:t>
            </a:r>
            <a:r>
              <a:rPr lang="en-US" sz="24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int num[20];</a:t>
            </a:r>
            <a:endParaRPr lang="en-US" sz="24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num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array of 20 </a:t>
            </a:r>
            <a:r>
              <a:rPr lang="en-US" sz="2400" b="0" strike="noStrike" spc="-1" dirty="0">
                <a:solidFill>
                  <a:srgbClr val="00CC00"/>
                </a:solidFill>
                <a:latin typeface="Arial"/>
                <a:ea typeface="DejaVu Sans"/>
              </a:rPr>
              <a:t>integers</a:t>
            </a:r>
            <a:endParaRPr lang="en-US" sz="24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num[0]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the first integer variable </a:t>
            </a:r>
            <a:endParaRPr lang="en-US" sz="24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num[19]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the last integer </a:t>
            </a:r>
            <a:endParaRPr lang="en-US" sz="24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564"/>
              </a:spcBef>
            </a:pPr>
            <a:endParaRPr lang="en-US" sz="16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1500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</a:t>
            </a:r>
            <a:r>
              <a:rPr lang="en-US" sz="24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float </a:t>
            </a:r>
            <a:r>
              <a:rPr lang="en-US" sz="24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farr</a:t>
            </a:r>
            <a:r>
              <a:rPr lang="en-US" sz="24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[100];</a:t>
            </a:r>
            <a:endParaRPr lang="en-US" sz="24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farr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array of 100 </a:t>
            </a:r>
            <a:r>
              <a:rPr lang="en-US" sz="2400" b="0" strike="noStrike" spc="-1" dirty="0">
                <a:solidFill>
                  <a:srgbClr val="00CC00"/>
                </a:solidFill>
                <a:latin typeface="Arial"/>
                <a:ea typeface="DejaVu Sans"/>
              </a:rPr>
              <a:t>floats</a:t>
            </a:r>
            <a:endParaRPr lang="en-US" sz="24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farr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[0]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the first float </a:t>
            </a:r>
            <a:endParaRPr lang="en-US" sz="24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farr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</a:t>
            </a:r>
            <a:r>
              <a:rPr lang="en-US" sz="2400" b="1" strike="noStrike" spc="-1" dirty="0">
                <a:solidFill>
                  <a:srgbClr val="00CC00"/>
                </a:solidFill>
                <a:latin typeface="Courier New"/>
                <a:ea typeface="DejaVu Sans"/>
              </a:rPr>
              <a:t>49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]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the 50</a:t>
            </a:r>
            <a:r>
              <a:rPr lang="en-US" sz="2400" b="0" strike="noStrike" spc="-1" baseline="30000" dirty="0">
                <a:solidFill>
                  <a:srgbClr val="000000"/>
                </a:solidFill>
                <a:latin typeface="Arial"/>
                <a:ea typeface="DejaVu Sans"/>
              </a:rPr>
              <a:t>th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>
                <a:solidFill>
                  <a:srgbClr val="00CC00"/>
                </a:solidFill>
                <a:latin typeface="Arial"/>
                <a:ea typeface="DejaVu Sans"/>
              </a:rPr>
              <a:t>float</a:t>
            </a:r>
            <a:endParaRPr lang="en-US" sz="24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farr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[99]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the last float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Effect">
                      <p:stCondLst>
                        <p:cond delay="indefinite"/>
                      </p:stCondLst>
                      <p:childTnLst>
                        <p:par>
                          <p:cTn id="1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2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ED4D66AD-9A2A-47DB-9C1D-5E6C7FA10650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26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  <a:ea typeface="DejaVu Sans"/>
              </a:rPr>
              <a:t>Example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457200" y="1219320"/>
            <a:ext cx="8228880" cy="49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int number[10];</a:t>
            </a:r>
            <a:endParaRPr lang="en-US" sz="2600" b="0" strike="noStrike" spc="-1">
              <a:latin typeface="Arial"/>
            </a:endParaRPr>
          </a:p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int i, j = 3;</a:t>
            </a:r>
            <a:endParaRPr lang="en-US" sz="2600" b="0" strike="noStrike" spc="-1">
              <a:latin typeface="Arial"/>
            </a:endParaRPr>
          </a:p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endParaRPr lang="en-US" sz="2600" b="0" strike="noStrike" spc="-1">
              <a:latin typeface="Arial"/>
            </a:endParaRPr>
          </a:p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i = 5; // -1 &lt; i &lt; 10</a:t>
            </a:r>
            <a:endParaRPr lang="en-US" sz="2600" b="0" strike="noStrike" spc="-1">
              <a:latin typeface="Arial"/>
            </a:endParaRPr>
          </a:p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number[i] = 0; 		//6</a:t>
            </a:r>
            <a:r>
              <a:rPr lang="en-US" sz="2600" b="1" strike="noStrike" spc="-1" baseline="30000">
                <a:solidFill>
                  <a:srgbClr val="000000"/>
                </a:solidFill>
                <a:latin typeface="Courier New"/>
                <a:ea typeface="DejaVu Sans"/>
              </a:rPr>
              <a:t>th</a:t>
            </a:r>
            <a:r>
              <a:rPr lang="en-US" sz="2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number is 0</a:t>
            </a:r>
            <a:endParaRPr lang="en-US" sz="2600" b="0" strike="noStrike" spc="-1">
              <a:latin typeface="Arial"/>
            </a:endParaRPr>
          </a:p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number[i + j] = 1;	//??</a:t>
            </a:r>
            <a:endParaRPr lang="en-US" sz="2600" b="0" strike="noStrike" spc="-1">
              <a:latin typeface="Arial"/>
            </a:endParaRPr>
          </a:p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j = number[i];		//?</a:t>
            </a:r>
            <a:endParaRPr lang="en-US" sz="2600" b="0" strike="noStrike" spc="-1">
              <a:latin typeface="Arial"/>
            </a:endParaRPr>
          </a:p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j = number[i + 1];	//?</a:t>
            </a:r>
            <a:endParaRPr lang="en-US" sz="2600" b="0" strike="noStrike" spc="-1">
              <a:latin typeface="Arial"/>
            </a:endParaRPr>
          </a:p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j = number[i] + 1;	//?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6152EE3C-76FC-4616-ADBD-5A7983CD26B7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27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228600" y="76320"/>
            <a:ext cx="8609760" cy="68572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#include &lt;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stdio.h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US" sz="15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#define </a:t>
            </a:r>
            <a:r>
              <a:rPr lang="en-US" sz="15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SIZE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20</a:t>
            </a:r>
            <a:endParaRPr lang="en-US" sz="15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void main(void){</a:t>
            </a:r>
            <a:endParaRPr lang="en-US" sz="15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US" sz="15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int</a:t>
            </a:r>
            <a:r>
              <a:rPr lang="en-US" sz="15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 number[SIZE];</a:t>
            </a:r>
            <a:endParaRPr lang="en-US" sz="15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double average;</a:t>
            </a:r>
            <a:endParaRPr lang="en-US" sz="15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int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sum,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large_size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small_size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lang="en-US" sz="15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sum =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large_size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small_size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0;</a:t>
            </a:r>
            <a:endParaRPr lang="en-US" sz="15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for(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0;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5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&lt; SIZE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;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++){</a:t>
            </a:r>
            <a:endParaRPr lang="en-US" sz="15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int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tmp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lang="en-US" sz="15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scanf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("%d", &amp;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tmp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lang="en-US" sz="15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</a:t>
            </a:r>
            <a:r>
              <a:rPr lang="en-US" sz="15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number[</a:t>
            </a:r>
            <a:r>
              <a:rPr lang="en-US" sz="15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i</a:t>
            </a:r>
            <a:r>
              <a:rPr lang="en-US" sz="15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] = </a:t>
            </a:r>
            <a:r>
              <a:rPr lang="en-US" sz="15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tmp</a:t>
            </a:r>
            <a:r>
              <a:rPr lang="en-US" sz="15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;</a:t>
            </a:r>
            <a:endParaRPr lang="en-US" sz="15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</a:t>
            </a:r>
            <a:r>
              <a:rPr lang="en-US" sz="15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sum += number[</a:t>
            </a:r>
            <a:r>
              <a:rPr lang="en-US" sz="15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i</a:t>
            </a:r>
            <a:r>
              <a:rPr lang="en-US" sz="15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];</a:t>
            </a:r>
            <a:endParaRPr lang="en-US" sz="15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}</a:t>
            </a:r>
            <a:endParaRPr lang="en-US" sz="15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average = (1.0 * sum) / SIZE;</a:t>
            </a:r>
            <a:endParaRPr lang="en-US" sz="15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for(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0;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 </a:t>
            </a:r>
            <a:r>
              <a:rPr lang="en-US" sz="15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SIZE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;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++)</a:t>
            </a:r>
            <a:endParaRPr lang="en-US" sz="15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if(number[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] &gt;= average)</a:t>
            </a:r>
            <a:endParaRPr lang="en-US" sz="15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	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large_size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++;</a:t>
            </a:r>
            <a:endParaRPr lang="en-US" sz="15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else</a:t>
            </a:r>
            <a:endParaRPr lang="en-US" sz="15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	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small_size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++;</a:t>
            </a:r>
            <a:endParaRPr lang="en-US" sz="15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printf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("average = %f\n", average);</a:t>
            </a:r>
            <a:endParaRPr lang="en-US" sz="15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printf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("Small Size = %d, Large Size = %d\n",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small_size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large_size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lang="en-US" sz="1500" b="0" strike="noStrike" spc="-1" dirty="0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5562720" y="380880"/>
            <a:ext cx="3351960" cy="1248676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r" rtl="1">
              <a:lnSpc>
                <a:spcPct val="100000"/>
              </a:lnSpc>
              <a:spcBef>
                <a:spcPts val="1562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كه</a:t>
            </a:r>
            <a:r>
              <a:rPr lang="fa-IR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۲۰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عدد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بگيرد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تعداد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بزرگتر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كوچكتر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از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ميانگين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حساب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كند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.</a:t>
            </a:r>
            <a:endParaRPr lang="en-US" sz="2500" b="0" strike="noStrike" spc="-1" dirty="0">
              <a:latin typeface="Arial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2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8" dur="500"/>
                                        <p:tgtEl>
                                          <p:spTgt spid="2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1" dur="500"/>
                                        <p:tgtEl>
                                          <p:spTgt spid="2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4" dur="500"/>
                                        <p:tgtEl>
                                          <p:spTgt spid="2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7" dur="500"/>
                                        <p:tgtEl>
                                          <p:spTgt spid="21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0" dur="500"/>
                                        <p:tgtEl>
                                          <p:spTgt spid="21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9315D670-EC9F-4253-BF24-D65CD61E14C9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28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228600" y="76320"/>
            <a:ext cx="8609760" cy="700956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#include &lt;stdio.h&gt;</a:t>
            </a: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void main(void){</a:t>
            </a: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int n;</a:t>
            </a: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printf("Enter n: ", n);</a:t>
            </a: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scanf("%d", &amp;n);</a:t>
            </a: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US" sz="14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int number[n];</a:t>
            </a: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double average;</a:t>
            </a: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int sum, large_size, small_size, i;</a:t>
            </a: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sum = large_size = small_size = 0;</a:t>
            </a: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for(i = 0; i </a:t>
            </a:r>
            <a:r>
              <a:rPr lang="en-US" sz="14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&lt; n</a:t>
            </a: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; i++)</a:t>
            </a: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scanf("%d", &amp;</a:t>
            </a:r>
            <a:r>
              <a:rPr lang="en-US" sz="14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(number[i])</a:t>
            </a: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for(i = 0; i &lt; n; i++)</a:t>
            </a: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</a:t>
            </a:r>
            <a:r>
              <a:rPr lang="en-US" sz="14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sum += number[i];</a:t>
            </a: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average = (1.0 * sum) / n;</a:t>
            </a: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for(i = 0; i &lt; </a:t>
            </a:r>
            <a:r>
              <a:rPr lang="en-US" sz="14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n</a:t>
            </a: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; i++)</a:t>
            </a: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if(number[i] &gt;= average)</a:t>
            </a: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	large_size++;</a:t>
            </a: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else</a:t>
            </a: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	small_size++;</a:t>
            </a: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printf("average = %f\n", average);</a:t>
            </a: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printf("Small Size = %d, Larg Size = %d\n", small_size, large_size);</a:t>
            </a: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5076000" y="380880"/>
            <a:ext cx="3838680" cy="1248676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r" rtl="1">
              <a:lnSpc>
                <a:spcPct val="100000"/>
              </a:lnSpc>
              <a:spcBef>
                <a:spcPts val="1562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تعداد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يك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رشته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عدد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بگيرد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تعداد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بزرگتر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كوچكتر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از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ميانگين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حساب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كند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.</a:t>
            </a:r>
            <a:endParaRPr lang="en-US" sz="2500" b="0" strike="noStrike" spc="-1" dirty="0">
              <a:latin typeface="Arial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2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2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2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2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2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2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2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8" dur="500"/>
                                        <p:tgtEl>
                                          <p:spTgt spid="2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1" dur="500"/>
                                        <p:tgtEl>
                                          <p:spTgt spid="2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4" dur="500"/>
                                        <p:tgtEl>
                                          <p:spTgt spid="2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7" dur="500"/>
                                        <p:tgtEl>
                                          <p:spTgt spid="22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0" dur="500"/>
                                        <p:tgtEl>
                                          <p:spTgt spid="22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BF260CBD-57BF-4D9A-B5BF-119FCCF304B3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29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  <a:ea typeface="DejaVu Sans"/>
              </a:rPr>
              <a:t>Array Initialization: Known Length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457200" y="1143000"/>
            <a:ext cx="82288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669960" indent="-320040">
              <a:lnSpc>
                <a:spcPct val="80000"/>
              </a:lnSpc>
              <a:spcBef>
                <a:spcPts val="700"/>
              </a:spcBef>
            </a:pPr>
            <a:r>
              <a:rPr lang="en-US" sz="28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int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 </a:t>
            </a:r>
            <a:r>
              <a:rPr lang="en-US" sz="28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num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[3]={10, 20, 60};</a:t>
            </a:r>
            <a:endParaRPr lang="en-US" sz="2800" b="0" strike="noStrike" spc="-1" dirty="0">
              <a:latin typeface="Arial"/>
            </a:endParaRPr>
          </a:p>
          <a:p>
            <a:pPr marL="338040" indent="-337320">
              <a:lnSpc>
                <a:spcPct val="8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num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the array of </a:t>
            </a:r>
            <a:r>
              <a:rPr lang="en-US" sz="2800" b="0" strike="noStrike" spc="-1" dirty="0">
                <a:solidFill>
                  <a:srgbClr val="CC0000"/>
                </a:solidFill>
                <a:latin typeface="Arial"/>
                <a:ea typeface="DejaVu Sans"/>
              </a:rPr>
              <a:t>3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integers,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num</a:t>
            </a:r>
            <a:r>
              <a:rPr lang="en-US" sz="2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[0]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10, … </a:t>
            </a:r>
            <a:endParaRPr lang="en-US" sz="2800" b="0" strike="noStrike" spc="-1" dirty="0">
              <a:latin typeface="Arial"/>
            </a:endParaRPr>
          </a:p>
          <a:p>
            <a:pPr marL="669960" indent="-320040">
              <a:lnSpc>
                <a:spcPct val="80000"/>
              </a:lnSpc>
              <a:spcBef>
                <a:spcPts val="700"/>
              </a:spcBef>
            </a:pPr>
            <a:endParaRPr lang="en-US" sz="2800" b="0" strike="noStrike" spc="-1" dirty="0">
              <a:latin typeface="Arial"/>
            </a:endParaRPr>
          </a:p>
          <a:p>
            <a:pPr marL="669960" indent="-320040">
              <a:lnSpc>
                <a:spcPct val="80000"/>
              </a:lnSpc>
              <a:spcBef>
                <a:spcPts val="700"/>
              </a:spcBef>
            </a:pPr>
            <a:r>
              <a:rPr lang="en-US" sz="28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int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 </a:t>
            </a:r>
            <a:r>
              <a:rPr lang="en-US" sz="28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num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[]={40, 50, 60, 70, 70, 80};</a:t>
            </a:r>
            <a:endParaRPr lang="en-US" sz="2800" b="0" strike="noStrike" spc="-1" dirty="0">
              <a:latin typeface="Arial"/>
            </a:endParaRPr>
          </a:p>
          <a:p>
            <a:pPr marL="338040" indent="-337320">
              <a:lnSpc>
                <a:spcPct val="8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num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the array of </a:t>
            </a:r>
            <a:r>
              <a:rPr lang="en-US" sz="2800" b="0" strike="noStrike" spc="-1" dirty="0">
                <a:solidFill>
                  <a:srgbClr val="CC0000"/>
                </a:solidFill>
                <a:latin typeface="Arial"/>
                <a:ea typeface="DejaVu Sans"/>
              </a:rPr>
              <a:t>6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integers</a:t>
            </a:r>
            <a:endParaRPr lang="en-US" sz="2800" b="0" strike="noStrike" spc="-1" dirty="0">
              <a:latin typeface="Arial"/>
            </a:endParaRPr>
          </a:p>
          <a:p>
            <a:pPr marL="669960" indent="-320040">
              <a:lnSpc>
                <a:spcPct val="80000"/>
              </a:lnSpc>
              <a:spcBef>
                <a:spcPts val="601"/>
              </a:spcBef>
            </a:pPr>
            <a:endParaRPr lang="en-US" sz="2800" b="0" strike="noStrike" spc="-1" dirty="0">
              <a:latin typeface="Arial"/>
            </a:endParaRPr>
          </a:p>
          <a:p>
            <a:pPr marL="669960" indent="-320040">
              <a:lnSpc>
                <a:spcPct val="80000"/>
              </a:lnSpc>
              <a:spcBef>
                <a:spcPts val="700"/>
              </a:spcBef>
            </a:pPr>
            <a:r>
              <a:rPr lang="en-US" sz="28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int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 </a:t>
            </a:r>
            <a:r>
              <a:rPr lang="en-US" sz="28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num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[10]={40, 50, 60};</a:t>
            </a:r>
            <a:endParaRPr lang="en-US" sz="2800" b="0" strike="noStrike" spc="-1" dirty="0">
              <a:latin typeface="Arial"/>
            </a:endParaRPr>
          </a:p>
          <a:p>
            <a:pPr marL="338040" indent="-337320">
              <a:lnSpc>
                <a:spcPct val="8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num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the array of </a:t>
            </a:r>
            <a:r>
              <a:rPr lang="en-US" sz="2800" b="0" strike="noStrike" spc="-1" dirty="0">
                <a:solidFill>
                  <a:srgbClr val="CC0000"/>
                </a:solidFill>
                <a:latin typeface="Arial"/>
                <a:ea typeface="DejaVu Sans"/>
              </a:rPr>
              <a:t>10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integers</a:t>
            </a:r>
            <a:endParaRPr lang="en-US" sz="2800" b="0" strike="noStrike" spc="-1" dirty="0">
              <a:latin typeface="Arial"/>
            </a:endParaRPr>
          </a:p>
          <a:p>
            <a:pPr marL="338040" indent="-337320">
              <a:lnSpc>
                <a:spcPct val="8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num</a:t>
            </a:r>
            <a:r>
              <a:rPr lang="en-US" sz="2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[0]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40,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num</a:t>
            </a:r>
            <a:r>
              <a:rPr lang="en-US" sz="2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[1]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50,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num</a:t>
            </a:r>
            <a:r>
              <a:rPr lang="en-US" sz="2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[2]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60</a:t>
            </a:r>
            <a:endParaRPr lang="en-US" sz="2800" b="0" strike="noStrike" spc="-1" dirty="0">
              <a:latin typeface="Arial"/>
            </a:endParaRPr>
          </a:p>
          <a:p>
            <a:pPr marL="338040" indent="-337320">
              <a:lnSpc>
                <a:spcPct val="8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num</a:t>
            </a:r>
            <a:r>
              <a:rPr lang="en-US" sz="2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[3],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num</a:t>
            </a:r>
            <a:r>
              <a:rPr lang="en-US" sz="2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[4], ...,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num</a:t>
            </a:r>
            <a:r>
              <a:rPr lang="en-US" sz="2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[9]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are 0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Effect">
                      <p:stCondLst>
                        <p:cond delay="indefinite"/>
                      </p:stCondLst>
                      <p:childTnLst>
                        <p:par>
                          <p:cTn id="1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Effect">
                      <p:stCondLst>
                        <p:cond delay="indefinite"/>
                      </p:stCondLst>
                      <p:childTnLst>
                        <p:par>
                          <p:cTn id="2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FCF93B9-FA90-4334-B1A2-AEA6A6F5DFB3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Repetition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380880" y="1143000"/>
            <a:ext cx="86860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90000"/>
              </a:lnSpc>
              <a:spcBef>
                <a:spcPts val="14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Example: Write a program that read 3 integer and compute average</a:t>
            </a:r>
            <a:endParaRPr lang="en-US" sz="2800" b="0" strike="noStrike" spc="-1" dirty="0">
              <a:latin typeface="Arial"/>
            </a:endParaRPr>
          </a:p>
          <a:p>
            <a:pPr marL="669960" lvl="1" indent="-324720">
              <a:lnSpc>
                <a:spcPct val="90000"/>
              </a:lnSpc>
              <a:spcBef>
                <a:spcPts val="47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It is easy. 3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scanf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, an addition, a division and, a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printf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Example: Write a program that read 3000 integer and compute average</a:t>
            </a:r>
            <a:endParaRPr lang="en-US" sz="2800" b="0" strike="noStrike" spc="-1" dirty="0">
              <a:latin typeface="Arial"/>
            </a:endParaRPr>
          </a:p>
          <a:p>
            <a:pPr marL="669960" lvl="1" indent="-324720">
              <a:lnSpc>
                <a:spcPct val="90000"/>
              </a:lnSpc>
              <a:spcBef>
                <a:spcPts val="47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CC0000"/>
                </a:solidFill>
                <a:latin typeface="Arial"/>
              </a:rPr>
              <a:t>?? 3000 </a:t>
            </a:r>
            <a:r>
              <a:rPr lang="en-US" sz="2400" b="0" strike="noStrike" spc="-1" dirty="0" err="1">
                <a:solidFill>
                  <a:srgbClr val="CC0000"/>
                </a:solidFill>
                <a:latin typeface="Arial"/>
              </a:rPr>
              <a:t>scanf</a:t>
            </a:r>
            <a:r>
              <a:rPr lang="en-US" sz="2400" b="0" strike="noStrike" spc="-1" dirty="0">
                <a:solidFill>
                  <a:srgbClr val="CC0000"/>
                </a:solidFill>
                <a:latin typeface="Arial"/>
              </a:rPr>
              <a:t> !!!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Example: Write a program that read n integer and compute average</a:t>
            </a:r>
            <a:endParaRPr lang="en-US" sz="2800" b="0" strike="noStrike" spc="-1" dirty="0">
              <a:latin typeface="Arial"/>
            </a:endParaRPr>
          </a:p>
          <a:p>
            <a:pPr marL="669960" lvl="1" indent="-324720">
              <a:lnSpc>
                <a:spcPct val="90000"/>
              </a:lnSpc>
              <a:spcBef>
                <a:spcPts val="47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CC0000"/>
                </a:solidFill>
                <a:latin typeface="Arial"/>
              </a:rPr>
              <a:t>N??? </a:t>
            </a:r>
            <a:r>
              <a:rPr lang="en-US" sz="2400" b="0" strike="noStrike" spc="-1" dirty="0" err="1">
                <a:solidFill>
                  <a:srgbClr val="CC0000"/>
                </a:solidFill>
                <a:latin typeface="Arial"/>
              </a:rPr>
              <a:t>scanf</a:t>
            </a:r>
            <a:r>
              <a:rPr lang="en-US" sz="2400" b="0" strike="noStrike" spc="-1" dirty="0">
                <a:solidFill>
                  <a:srgbClr val="CC0000"/>
                </a:solidFill>
                <a:latin typeface="Arial"/>
              </a:rPr>
              <a:t> 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Effect">
                      <p:stCondLst>
                        <p:cond delay="indefinite"/>
                      </p:stCondLst>
                      <p:childTnLst>
                        <p:par>
                          <p:cTn id="1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Effect">
                      <p:stCondLst>
                        <p:cond delay="indefinite"/>
                      </p:stCondLst>
                      <p:childTnLst>
                        <p:par>
                          <p:cTn id="2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973A6121-5F3F-4ABB-A648-78EE856AEF07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  <a:ea typeface="DejaVu Sans"/>
              </a:rPr>
              <a:t>Array Initialization (cont’d)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457200" y="1143000"/>
            <a:ext cx="8228880" cy="49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669960" indent="-320040">
              <a:lnSpc>
                <a:spcPct val="100000"/>
              </a:lnSpc>
              <a:spcBef>
                <a:spcPts val="799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int num[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2</a:t>
            </a: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]={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40, 50, 60, 70</a:t>
            </a: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};</a:t>
            </a:r>
            <a:endParaRPr lang="en-US" sz="3200" b="0" strike="noStrike" spc="-1">
              <a:latin typeface="Arial"/>
            </a:endParaRPr>
          </a:p>
          <a:p>
            <a:pPr marL="669960" indent="-320040">
              <a:lnSpc>
                <a:spcPct val="100000"/>
              </a:lnSpc>
              <a:spcBef>
                <a:spcPts val="799"/>
              </a:spcBef>
            </a:pPr>
            <a:r>
              <a:rPr lang="en-US" sz="32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/* </a:t>
            </a:r>
            <a:r>
              <a:rPr lang="en-US" sz="28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Compile warning 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*/</a:t>
            </a:r>
            <a:endParaRPr lang="en-US" sz="3200" b="0" strike="noStrike" spc="-1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int num[5]={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[0] = 3, [4] = 6</a:t>
            </a: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};</a:t>
            </a:r>
            <a:endParaRPr lang="en-US" sz="3200" b="0" strike="noStrike" spc="-1">
              <a:latin typeface="Arial"/>
            </a:endParaRPr>
          </a:p>
          <a:p>
            <a:pPr marL="669960" indent="-320040">
              <a:lnSpc>
                <a:spcPct val="100000"/>
              </a:lnSpc>
              <a:spcBef>
                <a:spcPts val="7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/* num[5] = {3, 0, 0, 0, 6} */</a:t>
            </a:r>
            <a:endParaRPr lang="en-US" sz="2800" b="0" strike="noStrike" spc="-1">
              <a:latin typeface="Arial"/>
            </a:endParaRPr>
          </a:p>
          <a:p>
            <a:pPr marL="669960" indent="-320040">
              <a:lnSpc>
                <a:spcPct val="100000"/>
              </a:lnSpc>
              <a:spcBef>
                <a:spcPts val="700"/>
              </a:spcBef>
            </a:pPr>
            <a:endParaRPr lang="en-US" sz="2800" b="0" strike="noStrike" spc="-1">
              <a:latin typeface="Arial"/>
            </a:endParaRPr>
          </a:p>
          <a:p>
            <a:pPr marL="669960" indent="-320040">
              <a:lnSpc>
                <a:spcPct val="100000"/>
              </a:lnSpc>
              <a:spcBef>
                <a:spcPts val="7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B722AD10-8A06-428E-BF6B-9FCC14247441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  <a:ea typeface="DejaVu Sans"/>
              </a:rPr>
              <a:t>Initializing Variable Length Arrays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457200" y="1143000"/>
            <a:ext cx="8686080" cy="533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669960" indent="-320040">
              <a:lnSpc>
                <a:spcPct val="100000"/>
              </a:lnSpc>
              <a:spcBef>
                <a:spcPts val="799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int n;</a:t>
            </a:r>
            <a:endParaRPr lang="en-US" sz="3200" b="0" strike="noStrike" spc="-1">
              <a:latin typeface="Arial"/>
            </a:endParaRPr>
          </a:p>
          <a:p>
            <a:pPr marL="669960" indent="-320040">
              <a:lnSpc>
                <a:spcPct val="100000"/>
              </a:lnSpc>
              <a:spcBef>
                <a:spcPts val="799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scanf("%d", &amp;n);</a:t>
            </a:r>
            <a:endParaRPr lang="en-US" sz="3200" b="0" strike="noStrike" spc="-1">
              <a:latin typeface="Arial"/>
            </a:endParaRPr>
          </a:p>
          <a:p>
            <a:pPr marL="669960" indent="-320040">
              <a:lnSpc>
                <a:spcPct val="100000"/>
              </a:lnSpc>
              <a:spcBef>
                <a:spcPts val="799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int num[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n</a:t>
            </a: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]={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0</a:t>
            </a: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}; 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/* </a:t>
            </a:r>
            <a:r>
              <a:rPr lang="en-US" sz="28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Compile error 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*/</a:t>
            </a:r>
            <a:endParaRPr lang="en-US" sz="3200" b="0" strike="noStrike" spc="-1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Variable length arrays cannot be initialized!</a:t>
            </a:r>
            <a:endParaRPr lang="en-US" sz="3200" b="0" strike="noStrike" spc="-1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Solution</a:t>
            </a:r>
            <a:endParaRPr lang="en-US" sz="3200" b="0" strike="noStrike" spc="-1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for(i = 0; i &lt; n; i++)</a:t>
            </a:r>
            <a:endParaRPr lang="en-US" sz="3200" b="0" strike="noStrike" spc="-1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num[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i</a:t>
            </a: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] = 0;</a:t>
            </a:r>
            <a:endParaRPr lang="en-US" sz="3200" b="0" strike="noStrike" spc="-1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endParaRPr lang="en-US" sz="3200" b="0" strike="noStrike" spc="-1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int num[5]={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[0] = 3, [4] = 6</a:t>
            </a: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};</a:t>
            </a:r>
            <a:endParaRPr lang="en-US" sz="3200" b="0" strike="noStrike" spc="-1">
              <a:latin typeface="Arial"/>
            </a:endParaRPr>
          </a:p>
          <a:p>
            <a:pPr marL="669960" indent="-320040">
              <a:lnSpc>
                <a:spcPct val="100000"/>
              </a:lnSpc>
              <a:spcBef>
                <a:spcPts val="7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/* num[5] = {3, 0, 0, 0, 6} */</a:t>
            </a:r>
            <a:endParaRPr lang="en-US" sz="2800" b="0" strike="noStrike" spc="-1">
              <a:latin typeface="Arial"/>
            </a:endParaRPr>
          </a:p>
          <a:p>
            <a:pPr marL="669960" indent="-320040">
              <a:lnSpc>
                <a:spcPct val="100000"/>
              </a:lnSpc>
              <a:spcBef>
                <a:spcPts val="700"/>
              </a:spcBef>
            </a:pPr>
            <a:endParaRPr lang="en-US" sz="2800" b="0" strike="noStrike" spc="-1">
              <a:latin typeface="Arial"/>
            </a:endParaRPr>
          </a:p>
          <a:p>
            <a:pPr marL="669960" indent="-320040">
              <a:lnSpc>
                <a:spcPct val="100000"/>
              </a:lnSpc>
              <a:spcBef>
                <a:spcPts val="7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4F223B58-0574-4348-9CE5-F7E446AB472E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What We Will Learn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Introduction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while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do-while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for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Arrays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Advanced loops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Bugs and avoiding them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Empty statements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&lt;statement&gt; in loops can be empty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while(&lt;expression&gt;) 	</a:t>
            </a:r>
            <a:r>
              <a:rPr lang="en-US" sz="2400" b="1" strike="noStrike" spc="-1">
                <a:solidFill>
                  <a:srgbClr val="CC0000"/>
                </a:solidFill>
                <a:latin typeface="Courier New"/>
              </a:rPr>
              <a:t>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E.g., 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while(i++ &lt;= n) 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for(&lt;expression1&gt;; &lt;expression2&gt;; &lt;expression3&gt;) </a:t>
            </a:r>
            <a:r>
              <a:rPr lang="en-US" sz="2400" b="1" strike="noStrike" spc="-1">
                <a:solidFill>
                  <a:srgbClr val="CC0000"/>
                </a:solidFill>
                <a:latin typeface="Courier New"/>
              </a:rPr>
              <a:t>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E.g., 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for(i = 0; i &lt; 10; printf("%d\n",i), i++) 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C9B5FF3-7B72-4EAA-81C3-E164C2E432DC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33A0734-8EE4-472D-B885-DA8678591D89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Nested loops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457200" y="1219320"/>
            <a:ext cx="8228880" cy="533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&lt;statement&gt; in loops can be loop itself</a:t>
            </a:r>
            <a:endParaRPr lang="en-US" sz="32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451"/>
              </a:spcBef>
            </a:pPr>
            <a:r>
              <a:rPr lang="en-US" sz="9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endParaRPr lang="en-US" sz="9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while(&lt;expression0&gt;)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strike="noStrike" spc="-1" dirty="0">
                <a:solidFill>
                  <a:srgbClr val="CC0000"/>
                </a:solidFill>
                <a:latin typeface="Courier New"/>
              </a:rPr>
              <a:t>for(&lt;expression1&gt;; &lt;expression2&gt;; &lt;expression3&gt;)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CC0000"/>
                </a:solidFill>
                <a:latin typeface="Courier New"/>
              </a:rPr>
              <a:t>		&lt;statements&gt;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for(&lt;expression1&gt;; &lt;expression2&gt;; &lt;expression3&gt;)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strike="noStrike" spc="-1" dirty="0">
                <a:solidFill>
                  <a:srgbClr val="CC0000"/>
                </a:solidFill>
                <a:latin typeface="Courier New"/>
              </a:rPr>
              <a:t>do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CC0000"/>
                </a:solidFill>
                <a:latin typeface="Courier New"/>
              </a:rPr>
              <a:t>		&lt;statements&gt;</a:t>
            </a: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pc="-1" dirty="0">
                <a:solidFill>
                  <a:srgbClr val="CC0000"/>
                </a:solidFill>
                <a:latin typeface="Courier New"/>
              </a:rPr>
              <a:t>  while(&lt;expression&gt;)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Effect">
                      <p:stCondLst>
                        <p:cond delay="indefinite"/>
                      </p:stCondLst>
                      <p:childTnLst>
                        <p:par>
                          <p:cTn id="15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Nested loops example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A program that takes n and m and prints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*** ….*  (m * in each line)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*** ….*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…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*** ….*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(n lines)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D84B91EE-28AA-4BE7-901E-AF0C46DF193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7FB4698-5760-43F1-ADE8-33A930F1D384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228600" y="152280"/>
            <a:ext cx="8686080" cy="66286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#include &lt;stdio.h&gt;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int main(void){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int i, j, n, m;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printf("Enter n &amp; m: ");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scanf("%d%d", &amp;n, &amp;m);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for(i = 0; i &lt; n; i++){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      for(j = 0; j &lt; m; j++)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            printf("*");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      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      printf("\n");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}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	  return 0;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}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endParaRPr lang="en-US" sz="1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Nested loops example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A program that takes n and prints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* 				(i * in i-th line)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**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***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*** ….*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(n lines)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14C56F3B-9263-41B5-A54C-C36661876536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F4376DB9-2745-470D-80C9-5D19EFF057D1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228600" y="152280"/>
            <a:ext cx="8686080" cy="6705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#include &lt;stdio.h&gt;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601"/>
              </a:spcBef>
            </a:pP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int main(void){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550"/>
              </a:spcBef>
            </a:pP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int i, j, n;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printf("Enter n: ");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scanf("%d", &amp;n);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499"/>
              </a:spcBef>
            </a:pPr>
            <a:r>
              <a:rPr lang="en-US" sz="1000" b="1" strike="noStrike" spc="-1">
                <a:solidFill>
                  <a:srgbClr val="000000"/>
                </a:solidFill>
                <a:latin typeface="Courier New"/>
              </a:rPr>
              <a:t>    </a:t>
            </a:r>
            <a:endParaRPr lang="en-US" sz="10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i = 1;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while(i &lt;= n){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      for(j = 0; </a:t>
            </a:r>
            <a:r>
              <a:rPr lang="en-US" sz="1900" b="1" strike="noStrike" spc="-1">
                <a:solidFill>
                  <a:srgbClr val="CC0000"/>
                </a:solidFill>
                <a:latin typeface="Courier New"/>
              </a:rPr>
              <a:t>j &lt; i</a:t>
            </a: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; j++)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            printf("*");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524"/>
              </a:spcBef>
            </a:pPr>
            <a:r>
              <a:rPr lang="en-US" sz="1050" b="1" strike="noStrike" spc="-1">
                <a:solidFill>
                  <a:srgbClr val="000000"/>
                </a:solidFill>
                <a:latin typeface="Courier New"/>
              </a:rPr>
              <a:t>          </a:t>
            </a:r>
            <a:endParaRPr lang="en-US" sz="105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      printf("\n");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      i++;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}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601"/>
              </a:spcBef>
            </a:pPr>
            <a:r>
              <a:rPr lang="en-US" sz="900" b="1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strike="noStrike" spc="-1">
                <a:solidFill>
                  <a:srgbClr val="000000"/>
                </a:solidFill>
                <a:latin typeface="Courier New"/>
              </a:rPr>
              <a:t>   </a:t>
            </a:r>
            <a:endParaRPr lang="en-US" sz="12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	return 0;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}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endParaRPr lang="en-US" sz="1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83034EF-F175-4391-8602-89D14144B486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Example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380880" y="1143000"/>
            <a:ext cx="84574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1001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A program that takes a number and generates the following pattern</a:t>
            </a: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Input = 5</a:t>
            </a:r>
            <a:endParaRPr lang="en-US" sz="16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endParaRPr lang="en-US" sz="16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*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 **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  ***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   ****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    *****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   ****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  ***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 **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*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2895480" y="1600200"/>
            <a:ext cx="5942880" cy="51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for(</a:t>
            </a:r>
            <a:r>
              <a:rPr lang="en-US" sz="18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i= 1; i &lt;= n; i++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){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for(j = </a:t>
            </a:r>
            <a:r>
              <a:rPr lang="en-US" sz="18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0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; </a:t>
            </a:r>
            <a:r>
              <a:rPr lang="en-US" sz="18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j &lt; i-1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; j++)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	printf(" ");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for(j = 1; j &lt;= i; j++)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	printf("*");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printf("\n");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for(</a:t>
            </a:r>
            <a:r>
              <a:rPr lang="en-US" sz="18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i= n-1; i &gt;= 1; i--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){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for(j = 1; j &lt; i; j++)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	printf(" ");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for(j = 1; j &lt;= i; j++)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	printf("*");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printf("\n");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C8F37E2-49F5-4832-9C12-63DA15C1A657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Repetition: counter controlled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380880" y="1143000"/>
            <a:ext cx="86860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9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When we know the number of iteration</a:t>
            </a:r>
            <a:endParaRPr lang="en-US" sz="3200" b="0" strike="noStrike" spc="-1">
              <a:latin typeface="Arial"/>
            </a:endParaRPr>
          </a:p>
          <a:p>
            <a:pPr marL="669960" lvl="1" indent="-324720">
              <a:lnSpc>
                <a:spcPct val="9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Average of 10 number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Initialize counter </a:t>
            </a:r>
            <a:r>
              <a:rPr lang="en-US" sz="3200" b="0" strike="noStrike" spc="-1">
                <a:solidFill>
                  <a:srgbClr val="000000"/>
                </a:solidFill>
                <a:latin typeface="Wingdings"/>
              </a:rPr>
              <a:t>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0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Initialize other variables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While (counter &lt; number of loop repetition)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		do something (e.g. read input, take sum)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		counter </a:t>
            </a:r>
            <a:r>
              <a:rPr lang="en-US" sz="3200" b="0" strike="noStrike" spc="-1">
                <a:solidFill>
                  <a:srgbClr val="000000"/>
                </a:solidFill>
                <a:latin typeface="Wingdings"/>
              </a:rPr>
              <a:t>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counter + 1 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47E909-85D4-49FC-B9F0-70C52F0F87A0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40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293A83"/>
                </a:solidFill>
                <a:latin typeface="Courier New"/>
              </a:rPr>
              <a:t>break</a:t>
            </a: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 statement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457200" y="1143000"/>
            <a:ext cx="82288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Exit from loop based on some conditions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00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do{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scanf("%d", &amp;a);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scanf("%d", &amp;b);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CC0000"/>
                </a:solidFill>
                <a:latin typeface="Courier New"/>
              </a:rPr>
              <a:t>	if(b == 0)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CC0000"/>
                </a:solidFill>
                <a:latin typeface="Courier New"/>
              </a:rPr>
              <a:t>		break;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res = a / b;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printf("a / b = %d\n", res);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}while(b &gt; 0);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5F3A1B6-A5B9-4549-931D-5499C90E6C43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41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293A83"/>
                </a:solidFill>
                <a:latin typeface="Courier New"/>
              </a:rPr>
              <a:t>continue</a:t>
            </a: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 statement 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57200" y="1143000"/>
            <a:ext cx="9066960" cy="510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9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Jump to end of loop and continue repetition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700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do{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scanf("%f", &amp;a);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scanf("%f", &amp;b);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CC0000"/>
                </a:solidFill>
                <a:latin typeface="Courier New"/>
              </a:rPr>
              <a:t>	if(b == 0)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CC0000"/>
                </a:solidFill>
                <a:latin typeface="Courier New"/>
              </a:rPr>
              <a:t>		continue;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res = a / b;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printf("a / b = %f\n", res);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}while(a &gt; 0);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43C694E-5247-4059-A1DB-7A6CDF38BAEF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42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Which loop?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457200" y="1066680"/>
            <a:ext cx="8305200" cy="52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When you know the number of repetition </a:t>
            </a:r>
            <a:endParaRPr lang="en-US" sz="32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Counter-controlled loops</a:t>
            </a:r>
            <a:endParaRPr lang="en-US" sz="28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Usually, </a:t>
            </a: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for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 statements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When you don’t know the number of repetitions (sentinel loop)</a:t>
            </a:r>
            <a:endParaRPr lang="en-US" sz="32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Some condition should be check before starting loop </a:t>
            </a:r>
            <a:endParaRPr lang="en-US" sz="2800" b="0" strike="noStrike" spc="-1">
              <a:latin typeface="Arial"/>
            </a:endParaRPr>
          </a:p>
          <a:p>
            <a:pPr marL="1022400" lvl="2" indent="-350280">
              <a:lnSpc>
                <a:spcPct val="100000"/>
              </a:lnSpc>
              <a:spcBef>
                <a:spcPts val="519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Usually, </a:t>
            </a:r>
            <a:r>
              <a:rPr lang="en-US" sz="2600" b="1" strike="noStrike" spc="-1">
                <a:solidFill>
                  <a:srgbClr val="000000"/>
                </a:solidFill>
                <a:latin typeface="Courier New"/>
              </a:rPr>
              <a:t>while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 statement</a:t>
            </a:r>
            <a:endParaRPr lang="en-US" sz="26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The loop should be executed at least one time</a:t>
            </a:r>
            <a:endParaRPr lang="en-US" sz="2800" b="0" strike="noStrike" spc="-1">
              <a:latin typeface="Arial"/>
            </a:endParaRPr>
          </a:p>
          <a:p>
            <a:pPr marL="1022400" lvl="2" indent="-350280">
              <a:lnSpc>
                <a:spcPct val="100000"/>
              </a:lnSpc>
              <a:spcBef>
                <a:spcPts val="519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Usually, </a:t>
            </a:r>
            <a:r>
              <a:rPr lang="en-US" sz="2600" b="1" strike="noStrike" spc="-1">
                <a:solidFill>
                  <a:srgbClr val="000000"/>
                </a:solidFill>
                <a:latin typeface="Courier New"/>
              </a:rPr>
              <a:t>do-while 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Effect">
                      <p:stCondLst>
                        <p:cond delay="indefinite"/>
                      </p:stCondLst>
                      <p:childTnLst>
                        <p:par>
                          <p:cTn id="15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2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D239CB54-F9F0-4006-8760-8F61AA7CC82E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43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What We Will Learn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Introduction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while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do-while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for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Arrays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Advanced loops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Bugs and avoiding them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A90AD24-55F2-415E-B80C-F3D0666C51A5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44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Common bugs and avoiding them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457200" y="1241280"/>
            <a:ext cx="82288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Loop should terminate</a:t>
            </a:r>
            <a:endParaRPr lang="en-US" sz="3200" b="0" strike="noStrike" spc="-1" dirty="0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E.g., in </a:t>
            </a:r>
            <a:r>
              <a:rPr lang="en-US" sz="2800" b="1" strike="noStrike" spc="-1" dirty="0">
                <a:solidFill>
                  <a:srgbClr val="000000"/>
                </a:solidFill>
                <a:latin typeface="Courier New"/>
              </a:rPr>
              <a:t>for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loops, after each iteration, we should approach to the stop condition </a:t>
            </a:r>
            <a:endParaRPr lang="en-US" sz="2800" b="0" strike="noStrike" spc="-1" dirty="0">
              <a:latin typeface="Arial"/>
            </a:endParaRPr>
          </a:p>
          <a:p>
            <a:pPr marL="669960" indent="-324720"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 dirty="0">
                <a:solidFill>
                  <a:srgbClr val="00CC00"/>
                </a:solidFill>
                <a:latin typeface="Courier New"/>
              </a:rPr>
              <a:t>for(</a:t>
            </a:r>
            <a:r>
              <a:rPr lang="en-US" sz="2800" b="1" strike="noStrike" spc="-1" dirty="0" err="1">
                <a:solidFill>
                  <a:srgbClr val="00CC00"/>
                </a:solidFill>
                <a:latin typeface="Courier New"/>
              </a:rPr>
              <a:t>i</a:t>
            </a:r>
            <a:r>
              <a:rPr lang="en-US" sz="2800" b="1" strike="noStrike" spc="-1" dirty="0">
                <a:solidFill>
                  <a:srgbClr val="00CC00"/>
                </a:solidFill>
                <a:latin typeface="Courier New"/>
              </a:rPr>
              <a:t> = 0; </a:t>
            </a:r>
            <a:r>
              <a:rPr lang="en-US" sz="2800" b="1" strike="noStrike" spc="-1" dirty="0" err="1">
                <a:solidFill>
                  <a:srgbClr val="00CC00"/>
                </a:solidFill>
                <a:latin typeface="Courier New"/>
              </a:rPr>
              <a:t>i</a:t>
            </a:r>
            <a:r>
              <a:rPr lang="en-US" sz="2800" b="1" strike="noStrike" spc="-1" dirty="0">
                <a:solidFill>
                  <a:srgbClr val="00CC00"/>
                </a:solidFill>
                <a:latin typeface="Courier New"/>
              </a:rPr>
              <a:t> &lt; 10; </a:t>
            </a:r>
            <a:r>
              <a:rPr lang="en-US" sz="2800" b="1" strike="noStrike" spc="-1" dirty="0" err="1">
                <a:solidFill>
                  <a:srgbClr val="00CC00"/>
                </a:solidFill>
                <a:latin typeface="Courier New"/>
              </a:rPr>
              <a:t>i</a:t>
            </a:r>
            <a:r>
              <a:rPr lang="en-US" sz="2800" b="1" strike="noStrike" spc="-1" dirty="0">
                <a:solidFill>
                  <a:srgbClr val="00CC00"/>
                </a:solidFill>
                <a:latin typeface="Courier New"/>
              </a:rPr>
              <a:t>++)	//OK</a:t>
            </a:r>
            <a:endParaRPr lang="en-US" sz="2800" b="0" strike="noStrike" spc="-1" dirty="0">
              <a:latin typeface="Arial"/>
            </a:endParaRPr>
          </a:p>
          <a:p>
            <a:pPr marL="669960" indent="-324720"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 dirty="0">
                <a:solidFill>
                  <a:srgbClr val="CC0000"/>
                </a:solidFill>
                <a:latin typeface="Courier New"/>
              </a:rPr>
              <a:t>for(</a:t>
            </a:r>
            <a:r>
              <a:rPr lang="en-US" sz="2800" b="1" strike="noStrike" spc="-1" dirty="0" err="1">
                <a:solidFill>
                  <a:srgbClr val="CC0000"/>
                </a:solidFill>
                <a:latin typeface="Courier New"/>
              </a:rPr>
              <a:t>i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</a:rPr>
              <a:t> = 0; </a:t>
            </a:r>
            <a:r>
              <a:rPr lang="en-US" sz="2800" b="1" strike="noStrike" spc="-1" dirty="0" err="1">
                <a:solidFill>
                  <a:srgbClr val="CC0000"/>
                </a:solidFill>
                <a:latin typeface="Courier New"/>
              </a:rPr>
              <a:t>i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</a:rPr>
              <a:t> &lt; 10; </a:t>
            </a:r>
            <a:r>
              <a:rPr lang="en-US" sz="2800" b="1" strike="noStrike" spc="-1" dirty="0" err="1">
                <a:solidFill>
                  <a:srgbClr val="CC0000"/>
                </a:solidFill>
                <a:latin typeface="Courier New"/>
              </a:rPr>
              <a:t>i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</a:rPr>
              <a:t>--) //Bug</a:t>
            </a:r>
            <a:endParaRPr lang="en-US" sz="2800" b="0" strike="noStrike" spc="-1" dirty="0">
              <a:latin typeface="Arial"/>
            </a:endParaRPr>
          </a:p>
          <a:p>
            <a:pPr marL="669960" indent="-324720">
              <a:lnSpc>
                <a:spcPct val="100000"/>
              </a:lnSpc>
              <a:spcBef>
                <a:spcPts val="499"/>
              </a:spcBef>
              <a:spcAft>
                <a:spcPts val="201"/>
              </a:spcAft>
            </a:pPr>
            <a:endParaRPr lang="en-US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spcAft>
                <a:spcPts val="641"/>
              </a:spcAft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Initialize loop control variables</a:t>
            </a:r>
            <a:endParaRPr lang="en-US" sz="32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400"/>
              </a:spcBef>
              <a:spcAft>
                <a:spcPts val="561"/>
              </a:spcAft>
            </a:pPr>
            <a:r>
              <a:rPr lang="en-US" sz="2800" b="1" strike="noStrike" spc="-1" dirty="0">
                <a:solidFill>
                  <a:srgbClr val="CC0000"/>
                </a:solidFill>
                <a:latin typeface="Courier New"/>
              </a:rPr>
              <a:t>	int </a:t>
            </a:r>
            <a:r>
              <a:rPr lang="en-US" sz="2800" b="1" strike="noStrike" spc="-1" dirty="0" err="1">
                <a:solidFill>
                  <a:srgbClr val="CC0000"/>
                </a:solidFill>
                <a:latin typeface="Courier New"/>
              </a:rPr>
              <a:t>i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</a:rPr>
              <a:t>;</a:t>
            </a:r>
            <a:endParaRPr lang="en-US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400"/>
              </a:spcBef>
              <a:spcAft>
                <a:spcPts val="561"/>
              </a:spcAft>
            </a:pPr>
            <a:r>
              <a:rPr lang="en-US" sz="2800" b="1" strike="noStrike" spc="-1" dirty="0">
                <a:solidFill>
                  <a:srgbClr val="CC0000"/>
                </a:solidFill>
                <a:latin typeface="Courier New"/>
              </a:rPr>
              <a:t>	for( ; </a:t>
            </a:r>
            <a:r>
              <a:rPr lang="en-US" sz="2800" b="1" strike="noStrike" spc="-1" dirty="0" err="1">
                <a:solidFill>
                  <a:srgbClr val="CC0000"/>
                </a:solidFill>
                <a:latin typeface="Courier New"/>
              </a:rPr>
              <a:t>i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</a:rPr>
              <a:t> &lt; 10; </a:t>
            </a:r>
            <a:r>
              <a:rPr lang="en-US" sz="2800" b="1" strike="noStrike" spc="-1" dirty="0" err="1">
                <a:solidFill>
                  <a:srgbClr val="CC0000"/>
                </a:solidFill>
                <a:latin typeface="Courier New"/>
              </a:rPr>
              <a:t>i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</a:rPr>
              <a:t>++)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63CED34-A154-469E-A630-213FB9BDFB21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45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Common bugs and avoiding them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457200" y="1241280"/>
            <a:ext cx="82288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1349"/>
              </a:spcBef>
              <a:spcAft>
                <a:spcPts val="541"/>
              </a:spcAft>
              <a:buClr>
                <a:srgbClr val="003399"/>
              </a:buClr>
              <a:buFont typeface="Wingdings" charset="2"/>
              <a:buChar char=""/>
            </a:pP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Don’t modify </a:t>
            </a:r>
            <a:r>
              <a:rPr lang="en-US" sz="2700" b="1" strike="noStrike" spc="-1">
                <a:solidFill>
                  <a:srgbClr val="000000"/>
                </a:solidFill>
                <a:latin typeface="Courier New"/>
              </a:rPr>
              <a:t>for</a:t>
            </a: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 loop controller in loop body</a:t>
            </a:r>
            <a:endParaRPr lang="en-US" sz="2700" b="0" strike="noStrike" spc="-1">
              <a:latin typeface="Arial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r>
              <a:rPr lang="en-US" sz="2700" b="1" strike="noStrike" spc="-1">
                <a:solidFill>
                  <a:srgbClr val="CC0000"/>
                </a:solidFill>
                <a:latin typeface="Courier New"/>
              </a:rPr>
              <a:t>for(i = 0; i &lt; 10; i++){</a:t>
            </a:r>
            <a:endParaRPr lang="en-US" sz="2700" b="0" strike="noStrike" spc="-1">
              <a:latin typeface="Arial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r>
              <a:rPr lang="en-US" sz="2700" b="1" strike="noStrike" spc="-1">
                <a:solidFill>
                  <a:srgbClr val="CC0000"/>
                </a:solidFill>
                <a:latin typeface="Courier New"/>
              </a:rPr>
              <a:t>		...</a:t>
            </a:r>
            <a:endParaRPr lang="en-US" sz="2700" b="0" strike="noStrike" spc="-1">
              <a:latin typeface="Arial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r>
              <a:rPr lang="en-US" sz="2700" b="1" strike="noStrike" spc="-1">
                <a:solidFill>
                  <a:srgbClr val="CC0000"/>
                </a:solidFill>
                <a:latin typeface="Courier New"/>
              </a:rPr>
              <a:t>		i--; //Bug</a:t>
            </a:r>
            <a:endParaRPr lang="en-US" sz="2700" b="0" strike="noStrike" spc="-1">
              <a:latin typeface="Arial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r>
              <a:rPr lang="en-US" sz="2700" b="1" strike="noStrike" spc="-1">
                <a:solidFill>
                  <a:srgbClr val="CC0000"/>
                </a:solidFill>
                <a:latin typeface="Courier New"/>
              </a:rPr>
              <a:t>}</a:t>
            </a:r>
            <a:endParaRPr lang="en-US" sz="2700" b="0" strike="noStrike" spc="-1">
              <a:latin typeface="Arial"/>
            </a:endParaRPr>
          </a:p>
          <a:p>
            <a:pPr marL="669960" indent="-324720">
              <a:lnSpc>
                <a:spcPct val="80000"/>
              </a:lnSpc>
              <a:spcBef>
                <a:spcPts val="751"/>
              </a:spcBef>
            </a:pPr>
            <a:endParaRPr lang="en-US" sz="27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3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Take care about wrong control conditions</a:t>
            </a:r>
            <a:endParaRPr lang="en-US" sz="2700" b="0" strike="noStrike" spc="-1">
              <a:latin typeface="Arial"/>
            </a:endParaRPr>
          </a:p>
          <a:p>
            <a:pPr marL="669960" lvl="1" indent="-324720">
              <a:lnSpc>
                <a:spcPct val="80000"/>
              </a:lnSpc>
              <a:spcBef>
                <a:spcPts val="45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</a:rPr>
              <a:t> &lt; vs. &lt;=</a:t>
            </a:r>
            <a:endParaRPr lang="en-US" sz="2300" b="0" strike="noStrike" spc="-1">
              <a:latin typeface="Arial"/>
            </a:endParaRPr>
          </a:p>
          <a:p>
            <a:pPr marL="669960" lvl="1" indent="-324720">
              <a:lnSpc>
                <a:spcPct val="80000"/>
              </a:lnSpc>
              <a:spcBef>
                <a:spcPts val="45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</a:rPr>
              <a:t> = vs. ==</a:t>
            </a:r>
            <a:endParaRPr lang="en-US" sz="2300" b="0" strike="noStrike" spc="-1">
              <a:latin typeface="Arial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r>
              <a:rPr lang="en-US" sz="2700" b="1" strike="noStrike" spc="-1">
                <a:solidFill>
                  <a:srgbClr val="000000"/>
                </a:solidFill>
                <a:latin typeface="Courier New"/>
              </a:rPr>
              <a:t>int b = 10;</a:t>
            </a:r>
            <a:endParaRPr lang="en-US" sz="2700" b="0" strike="noStrike" spc="-1">
              <a:latin typeface="Arial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r>
              <a:rPr lang="en-US" sz="2700" b="1" strike="noStrike" spc="-1">
                <a:solidFill>
                  <a:srgbClr val="000000"/>
                </a:solidFill>
                <a:latin typeface="Courier New"/>
              </a:rPr>
              <a:t>while(</a:t>
            </a:r>
            <a:r>
              <a:rPr lang="en-US" sz="2700" b="1" strike="noStrike" spc="-1">
                <a:solidFill>
                  <a:srgbClr val="CC0000"/>
                </a:solidFill>
                <a:latin typeface="Courier New"/>
              </a:rPr>
              <a:t>a = b</a:t>
            </a:r>
            <a:r>
              <a:rPr lang="en-US" sz="2700" b="1" strike="noStrike" spc="-1">
                <a:solidFill>
                  <a:srgbClr val="000000"/>
                </a:solidFill>
                <a:latin typeface="Courier New"/>
              </a:rPr>
              <a:t>){  </a:t>
            </a:r>
            <a:r>
              <a:rPr lang="en-US" sz="2700" b="1" strike="noStrike" spc="-1">
                <a:solidFill>
                  <a:srgbClr val="CC0000"/>
                </a:solidFill>
                <a:latin typeface="Courier New"/>
              </a:rPr>
              <a:t>//it means while(true)</a:t>
            </a:r>
            <a:endParaRPr lang="en-US" sz="2700" b="0" strike="noStrike" spc="-1">
              <a:latin typeface="Arial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r>
              <a:rPr lang="en-US" sz="2700" b="1" strike="noStrike" spc="-1">
                <a:solidFill>
                  <a:srgbClr val="000000"/>
                </a:solidFill>
                <a:latin typeface="Courier New"/>
              </a:rPr>
              <a:t>	scanf("%d", &amp;a)</a:t>
            </a:r>
            <a:endParaRPr lang="en-US" sz="2700" b="0" strike="noStrike" spc="-1">
              <a:latin typeface="Arial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r>
              <a:rPr lang="en-US" sz="2700" b="1" strike="noStrike" spc="-1">
                <a:solidFill>
                  <a:srgbClr val="000000"/>
                </a:solidFill>
                <a:latin typeface="Courier New"/>
              </a:rPr>
              <a:t>	…</a:t>
            </a:r>
            <a:endParaRPr lang="en-US" sz="2700" b="0" strike="noStrike" spc="-1">
              <a:latin typeface="Arial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endParaRPr lang="en-US" sz="27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2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15084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  <a:ea typeface="DejaVu Sans"/>
              </a:rPr>
              <a:t>Reference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1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C0000"/>
                </a:solidFill>
                <a:latin typeface="Arial"/>
                <a:ea typeface="DejaVu Sans"/>
              </a:rPr>
              <a:t>Reading Assignment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: Chapter 4 of “C How to Program”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4529A164-DC0E-48B1-89BB-CAEE60021494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46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F08E4871-4E42-44F8-AF69-48BA00FA5F76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93A83"/>
                </a:solidFill>
                <a:latin typeface="Arial"/>
              </a:rPr>
              <a:t>Repetition: sentinel controlled 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380880" y="1143000"/>
            <a:ext cx="8686080" cy="52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90000"/>
              </a:lnSpc>
              <a:spcBef>
                <a:spcPts val="14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When we do </a:t>
            </a:r>
            <a:r>
              <a:rPr lang="en-US" sz="2800" b="0" strike="noStrike" spc="-1">
                <a:solidFill>
                  <a:srgbClr val="C00000"/>
                </a:solidFill>
                <a:latin typeface="Arial"/>
              </a:rPr>
              <a:t>NOT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 know the number of iteration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But we know, when loop terminates</a:t>
            </a:r>
            <a:endParaRPr lang="en-US" sz="2800" b="0" strike="noStrike" spc="-1">
              <a:latin typeface="Arial"/>
            </a:endParaRPr>
          </a:p>
          <a:p>
            <a:pPr marL="669960" lvl="1" indent="-324720">
              <a:lnSpc>
                <a:spcPct val="90000"/>
              </a:lnSpc>
              <a:spcBef>
                <a:spcPts val="47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E.g. Average of arbitrary positive numbers ending with &lt;0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Get first input </a:t>
            </a:r>
            <a:r>
              <a:rPr lang="en-US" sz="2800" b="0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 n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While (n is not sentinel)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		do something (sum, …)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		get the next input </a:t>
            </a:r>
            <a:r>
              <a:rPr lang="en-US" sz="2800" b="0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 n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if (there is not any valid input)  then S1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else S2		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9D1430C-ED79-454B-95BA-1D9BCFD3BD03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Repetition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457200" y="1143000"/>
            <a:ext cx="822888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Repetition is performed by loops</a:t>
            </a:r>
            <a:endParaRPr lang="en-US" sz="32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Put all statements to repeat in a </a:t>
            </a:r>
            <a:r>
              <a:rPr lang="en-US" sz="2800" b="0" strike="noStrike" spc="-1">
                <a:solidFill>
                  <a:srgbClr val="CC0000"/>
                </a:solidFill>
                <a:latin typeface="Arial"/>
              </a:rPr>
              <a:t>loop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Don’t loop to infinity </a:t>
            </a:r>
            <a:endParaRPr lang="en-US" sz="32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Stop the repetition</a:t>
            </a:r>
            <a:endParaRPr lang="en-US" sz="28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Based on some conditions (counter, sentinel)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 has three statements for loops</a:t>
            </a:r>
            <a:endParaRPr lang="en-US" sz="32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1" strike="noStrike" spc="-1">
                <a:solidFill>
                  <a:srgbClr val="CC0000"/>
                </a:solidFill>
                <a:latin typeface="Courier New"/>
              </a:rPr>
              <a:t>while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 statement </a:t>
            </a:r>
            <a:endParaRPr lang="en-US" sz="28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1" strike="noStrike" spc="-1">
                <a:solidFill>
                  <a:srgbClr val="CC0000"/>
                </a:solidFill>
                <a:latin typeface="Courier New"/>
              </a:rPr>
              <a:t>do-while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 statement </a:t>
            </a:r>
            <a:endParaRPr lang="en-US" sz="28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1" strike="noStrike" spc="-1">
                <a:solidFill>
                  <a:srgbClr val="CC0000"/>
                </a:solidFill>
                <a:latin typeface="Courier New"/>
              </a:rPr>
              <a:t>for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 statement 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9651347-EE76-4AC8-92F6-A07C047131C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What We Will Learn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Introduction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while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do-while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for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Arrays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Advanced loops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Bugs and avoiding them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2B93E38-7EAA-48BC-AF44-E01317881EA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293A83"/>
                </a:solidFill>
                <a:latin typeface="Courier New"/>
              </a:rPr>
              <a:t>while</a:t>
            </a: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 statement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57200" y="1184400"/>
            <a:ext cx="82288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while 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</a:rPr>
              <a:t>(</a:t>
            </a: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 &lt;expression&gt; 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</a:rPr>
              <a:t>)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	&lt;statements&gt;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157" name="Picture 4"/>
          <p:cNvPicPr/>
          <p:nvPr/>
        </p:nvPicPr>
        <p:blipFill>
          <a:blip r:embed="rId3"/>
          <a:stretch/>
        </p:blipFill>
        <p:spPr>
          <a:xfrm>
            <a:off x="1371600" y="2859120"/>
            <a:ext cx="6400080" cy="316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E5DD71F-FCA7-424C-839D-18F74B221C70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04920" y="117360"/>
            <a:ext cx="8457480" cy="6739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#include &lt;stdio.h&gt;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int main(void){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int n, number;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number = 0;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printf("Enter n: ");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scanf("%d", &amp;n);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CC0000"/>
                </a:solidFill>
                <a:latin typeface="Courier New"/>
              </a:rPr>
              <a:t>	while(number &lt;= n){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CC0000"/>
                </a:solidFill>
                <a:latin typeface="Courier New"/>
              </a:rPr>
              <a:t>		printf("%d \n", number);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CC0000"/>
                </a:solidFill>
                <a:latin typeface="Courier New"/>
              </a:rPr>
              <a:t>		number++;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CC0000"/>
                </a:solidFill>
                <a:latin typeface="Courier New"/>
              </a:rPr>
              <a:t>	}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return 0;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5795010" y="380880"/>
            <a:ext cx="3119670" cy="1245041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r" rtl="1">
              <a:lnSpc>
                <a:spcPct val="100000"/>
              </a:lnSpc>
              <a:spcBef>
                <a:spcPts val="1250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بنويسيد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عدد</a:t>
            </a:r>
            <a:r>
              <a:rPr lang="fa-IR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n</a:t>
            </a:r>
            <a:r>
              <a:rPr lang="fa-IR" sz="22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از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كاربر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بگيرد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اعداد</a:t>
            </a:r>
            <a:r>
              <a:rPr lang="fa-IR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0</a:t>
            </a:r>
            <a:r>
              <a:rPr lang="fa-IR" sz="22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تا</a:t>
            </a:r>
            <a:r>
              <a:rPr lang="fa-IR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n</a:t>
            </a:r>
            <a:r>
              <a:rPr lang="fa-IR" sz="22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چاپ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كند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.</a:t>
            </a:r>
            <a:endParaRPr lang="en-US" sz="2500" b="0" strike="noStrike" spc="-1" dirty="0">
              <a:latin typeface="Arial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1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1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5331</TotalTime>
  <Words>1560</Words>
  <Application>Microsoft Office PowerPoint</Application>
  <PresentationFormat>On-screen Show (4:3)</PresentationFormat>
  <Paragraphs>652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MS PGothic</vt:lpstr>
      <vt:lpstr>Arial</vt:lpstr>
      <vt:lpstr>B Nazanin</vt:lpstr>
      <vt:lpstr>Calibri</vt:lpstr>
      <vt:lpstr>Courier New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subject/>
  <dc:creator>Bahador</dc:creator>
  <dc:description/>
  <cp:lastModifiedBy>Hossein Zeinali</cp:lastModifiedBy>
  <cp:revision>523</cp:revision>
  <dcterms:created xsi:type="dcterms:W3CDTF">2007-10-07T13:27:00Z</dcterms:created>
  <dcterms:modified xsi:type="dcterms:W3CDTF">2022-11-02T06:33:01Z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AUT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48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48</vt:i4>
  </property>
</Properties>
</file>