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72" r:id="rId2"/>
    <p:sldMasterId id="2147483684" r:id="rId3"/>
  </p:sldMasterIdLst>
  <p:notesMasterIdLst>
    <p:notesMasterId r:id="rId88"/>
  </p:notesMasterIdLst>
  <p:sldIdLst>
    <p:sldId id="33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334" r:id="rId22"/>
    <p:sldId id="340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337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38" r:id="rId58"/>
    <p:sldId id="308" r:id="rId59"/>
    <p:sldId id="309" r:id="rId60"/>
    <p:sldId id="345" r:id="rId61"/>
    <p:sldId id="310" r:id="rId62"/>
    <p:sldId id="311" r:id="rId63"/>
    <p:sldId id="312" r:id="rId64"/>
    <p:sldId id="313" r:id="rId65"/>
    <p:sldId id="314" r:id="rId66"/>
    <p:sldId id="315" r:id="rId67"/>
    <p:sldId id="317" r:id="rId68"/>
    <p:sldId id="342" r:id="rId69"/>
    <p:sldId id="343" r:id="rId70"/>
    <p:sldId id="344" r:id="rId71"/>
    <p:sldId id="316" r:id="rId72"/>
    <p:sldId id="318" r:id="rId73"/>
    <p:sldId id="319" r:id="rId74"/>
    <p:sldId id="320" r:id="rId75"/>
    <p:sldId id="321" r:id="rId76"/>
    <p:sldId id="322" r:id="rId77"/>
    <p:sldId id="323" r:id="rId78"/>
    <p:sldId id="324" r:id="rId79"/>
    <p:sldId id="325" r:id="rId80"/>
    <p:sldId id="326" r:id="rId81"/>
    <p:sldId id="327" r:id="rId82"/>
    <p:sldId id="328" r:id="rId83"/>
    <p:sldId id="329" r:id="rId84"/>
    <p:sldId id="330" r:id="rId85"/>
    <p:sldId id="331" r:id="rId86"/>
    <p:sldId id="335" r:id="rId87"/>
  </p:sldIdLst>
  <p:sldSz cx="9144000" cy="6858000" type="screen4x3"/>
  <p:notesSz cx="7315200" cy="9601200"/>
  <p:custDataLst>
    <p:tags r:id="rId89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64" autoAdjust="0"/>
  </p:normalViewPr>
  <p:slideViewPr>
    <p:cSldViewPr>
      <p:cViewPr varScale="1">
        <p:scale>
          <a:sx n="68" d="100"/>
          <a:sy n="68" d="100"/>
        </p:scale>
        <p:origin x="1882" y="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tags" Target="tags/tag1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presProps" Target="presProps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81927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5838" cy="35956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59300"/>
            <a:ext cx="5846762" cy="4316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880" rIns="9540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9118600"/>
            <a:ext cx="3168650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18600"/>
            <a:ext cx="3163887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880" rIns="95400" bIns="4788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01CFA58-2B09-4901-95AD-4F424C72A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211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 b="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DF0D424-20AE-41A8-8308-97D196B39BF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6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CE13BD4-6F73-46E5-B019-BFF4629212F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6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7102AD5-E97D-47B8-9DD4-A5D4CA462C9B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6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216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F3B4A9E-9D59-4215-B0B5-5FA53079D5C1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318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45C2CD7-54B7-4AD4-AA0B-9BA4AC6E3985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318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FE4AA2F-9DD7-42C0-BFE5-EA8E5FE4282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318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3190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Provide more examples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5337B4E-23C8-44B8-A3C6-E8D83143BE0A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421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9B8EA80-F2D8-44D7-BF88-C3711ACD2FFB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421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00D1CB6-EECC-4CD0-8968-57F7C5784BA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421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421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7B61B5A-9A8B-4FFA-93E0-8787891DADE8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523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8300F61-0B92-44B8-AD9D-09C4EA39B8A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523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2A8C352-CE3D-4E1D-AD67-9571A4317D4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523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523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4DCE0DD-0FBF-4857-888F-5D10821FB73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625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916329D-DA2F-4D9E-B65C-3B205AC01D0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626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8AD37FE-FF03-4FE7-BCBB-5CE8AD5739AE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626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6262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is the equivalent of these statements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50F1253-F7D1-422B-AD76-20C1FBE4669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760BE63-6FDD-4155-8362-5D566FB02CE8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728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DE35DD9-A0DE-40C4-ADFC-351022D8942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728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728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184B64A-790F-4CEB-8F23-BBD6706420D6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1323CEE-5A8B-47F1-9AA2-E4C72E5A1418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830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4F49DB8-C8AD-4231-B8C3-84A793E80FD3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830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831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C6B4447E-27CE-417D-BCB0-B72D07CB99B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6FBDA1F-68CE-4378-8F77-1AFB501EBCCA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933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1208D85-3E55-4A08-98AA-A6FB8675C6F9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933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933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96999D72-9E73-4A0B-9D89-924B00226BC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C68D122-343C-418B-8062-4BAB783C1C14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035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885F7DD-9A56-4C85-96DF-F5E0E11B4FD6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035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035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347AF9CA-075E-40EC-B709-1790890EB228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BB20C37-2E29-470B-98C3-77D3481C3D5B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0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B8F46EF-A766-4D22-8576-F88DD925C41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0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240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C08EB76-E385-4CA9-909A-8B41B6C83DE6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2AFC058-5501-4ABE-86D0-1B45E1CF7883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397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BB182BB-123A-4431-892B-C69B311C2F5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397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8397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347AF9CA-075E-40EC-B709-1790890EB228}" type="slidenum">
              <a:rPr kumimoji="0" lang="en-US" sz="1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20</a:t>
            </a:fld>
            <a:endParaRPr kumimoji="0" lang="en-US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8BB20C37-2E29-470B-98C3-77D3481C3D5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20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40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4B8F46EF-A766-4D22-8576-F88DD925C410}" type="slidenum">
              <a:rPr kumimoji="0" lang="en-US" sz="1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20</a:t>
            </a:fld>
            <a:endParaRPr kumimoji="0" lang="en-US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40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240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708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347AF9CA-075E-40EC-B709-1790890EB228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BB20C37-2E29-470B-98C3-77D3481C3D5B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0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B8F46EF-A766-4D22-8576-F88DD925C41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0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240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AB1C49F-98E0-4B55-ADE4-BDFC6DAEE9A0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2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F84B33F-B53D-4026-96D7-4A8B1ECA1C29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2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A49111C-C876-4EAC-AA4F-91AD29A3252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2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343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81F99E4-4880-476F-8D03-D9BADFBC183D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445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4009A77-761C-498E-968C-F27DA4A1E26B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445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A6C1A6F-78E9-4F7C-87E9-F767E6328A8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445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445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8E82740-1E6D-40BB-BA2E-C91957B6A8F7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1DBA76F-EFFD-41C8-95EB-68388B95EA2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547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0765CEE-EC33-4801-872C-56607BB6B45F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547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547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B232BD7-4302-488F-B435-66B6F3DF9481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649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1D4449-D801-486D-B485-5AA25D5B00FA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650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1E757F1-5459-4584-B0FB-F974875A4558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650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650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36628C9-E968-47F0-9F96-256386F48A56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027736C-F04B-4A32-8794-21F943098AE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752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A01B0BD-E4E4-4252-9E9F-15CD8EFC4F6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752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7526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How to access the members of outer and inner struct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9CA60272-3754-487B-8839-9A20A7E58BD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854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2766104-9BB3-4A82-BD92-85C0F3686452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854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28C3184-4BF0-4296-A476-925DC0FA32B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854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8550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How to access the members of outer and inner struct 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2BB85FA-7571-4783-B727-C5360A24648D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957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84E40B2-7CF4-412C-BFE0-1A82AD4F1E8B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957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BB39E0E-8228-4BC4-A8B2-CC5C241A149B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957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957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1038F18C-BD2C-4FD7-B0FC-60FAC2D969D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059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0B8E969-59FB-4120-9855-2349F6F69AFC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059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89C20EE-2F66-452F-A0AE-E8BD2B942C0E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059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059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37E8927-1B7C-4C28-A987-B60BB3DB14A4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8B1187B-F24B-42A8-80F6-21214C1CCC04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77FEE97-D62F-4D22-AD0E-F160CB0EB69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499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8499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D525575-E2E5-419A-94CD-CE20FF2E495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161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BFAC060-F0B2-4CDD-A224-DF4118F3D73C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162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7F73843-436A-46A9-908C-F31380C02D65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162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162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5C2CAB3-C0FC-445D-9325-B9E9C31AFC67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49ACB16-08A0-47C2-A272-EC0A4FB8A1F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264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9B4BCA3-38E2-48BB-999A-A325ECBD40BF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264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264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5C2CAB3-C0FC-445D-9325-B9E9C31AFC67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49ACB16-08A0-47C2-A272-EC0A4FB8A1F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264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9B4BCA3-38E2-48BB-999A-A325ECBD40BF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264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264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E4CFE40D-0EF9-4F23-A042-EC34FD7D7118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366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2AC8C7F-275E-408A-B48B-75C264A7B601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366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64662B1-F85E-421E-BC9B-EB6F2971D2A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366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367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E128E005-EE09-4BA8-8BF8-29F7874A4164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469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C60BF75-D581-4487-A2B1-B8D7BB830C42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469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F6FC59-4BE2-4B96-ACBD-97518BCA9B79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469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4694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happen? std is a struct, each element of std_arr[i] is a variable of struct std.  std_arr[i].id is a integer variable 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D160909-BC05-4BA7-8226-A5D26E9C850A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571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AC7877A-C9B4-436C-8D6D-DF65298EBC71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571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772EE99-C38E-4582-B71B-24D45D09B2FE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571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571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/>
              <a:t>. and -&gt; and [] have higher precedence than that of unary &amp;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613CE00-26B6-4A4D-A7B7-9B1EC6CD4F69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673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A962215-1D7B-4A43-85CB-FD1EE6CA6DFE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674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4D2C643-0BDA-44CA-8778-063FFA5D0F9E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674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674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FE8CF680-61CA-47A6-B301-631B8F63DB4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776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61D7492-E839-4ED2-BD2F-5A3483131A50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776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BCDA951-C94B-4566-807C-E8C38E0867EE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776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776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E81C339-9412-4DD4-AB8A-8FDE5A3539CC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878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49CD2D7-B0EB-44EE-9E01-38CD43C38744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878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1C32E6-7858-46C3-ABF4-847B317DD22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878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879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1B7030A-EC56-4502-9063-F691D6F4F44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981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B0C147D-7353-4FA3-AD88-A61550A572C8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981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D631C3D-752D-41E0-9A63-6B978A6DDCFE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981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981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99AC0774-CEF0-4A49-B9B0-4B2D82ED1D06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A93A9A7-444D-4653-8F3A-5B9B7C5F7E03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602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91CCCF8-1499-4D91-96AE-9D1F0E271C2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602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86022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Other examples such as information about book, university, ….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33F3AB1-B36A-4F21-AD10-542CC9BE38BF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083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39FEAE-13B9-46D7-9C5E-239051D55CB9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083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A447109-D4C7-4FDB-9348-FE9AD607EA4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083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083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84A0E00B-7836-454A-9FB3-38B9832E4567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185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663C799-F6CC-423C-B270-830DB2E73152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186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3025F8F-D561-49E5-A21A-AAD44399F1AF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186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186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8B28982-18D3-4C8A-BA33-7D4051D2FA1F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288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5D0FB3B-0C2F-45FD-9454-70E335082A20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288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194EE15-6088-48B7-BE17-64690E68FE3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288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288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9DEB8BFD-0739-4063-BF7C-3069D58C2F90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390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046D35C-F2EA-492F-B017-179D43612F84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390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CB4C851-E87A-47BA-BBA3-9674A6957936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390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391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CF6488D-8B8B-4B7C-8C33-5297F386B784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493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866495C-4FD1-4779-9A7E-D79FF347722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493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19E497F-A208-4A34-8AFB-D75D0481496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493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493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ED07C96C-C269-40DE-BDEC-66982883DC27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5E82B7C-93B2-45C0-BDDD-A3AEF6EE0E7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595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E882061-38AA-4B1C-8EEC-F7F77F0780F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595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595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8C40F307-35DD-4F35-B5B0-D92E2609D010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697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258DA25-E500-4744-B6E4-54D6B2645409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698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C0A3DD7-747F-4E0A-B768-234E16822BBF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698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698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61D4530-4976-49A1-BEC6-820FBC156768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800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590FA0-D72E-4A5B-B673-6A916CA28E4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800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07271B8-D113-464A-ACA0-34E41137A31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800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800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0653A5F-F8F2-4E8F-8B6E-7CF7A346ED5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902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5D677AC-8D79-40A9-B6DE-68E96A1CD3B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902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902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29030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02D4F1B-0627-4DB1-AA1D-24B574AF38A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223FDAB-7BBF-49F8-BF33-A4F649297614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005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2DCF785-EAAF-4C9F-A85F-59ABB5209CD3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005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005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30054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41DBD53-1F20-46FF-888C-70D36FB3003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1CB0BDEA-14F9-415B-B990-6E1597CA3820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D2580A-2630-4C8A-94F6-E4F81C360D4A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704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11796C6-D0ED-4DA6-BFA3-A70142ACEF33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704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8704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929375A6-DC4D-4D8D-960F-090C0838E2F8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107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87E0B04-4BA6-4B2F-9D18-51ECE0D47E63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50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107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95C08D2-0C70-4C10-96C2-656616F2EAD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107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107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AB8E3E8-E5D6-4872-B1B7-79E9A8A0C701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CAD088B-F33B-4FC7-B6D7-C52F7E93ECC4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210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BD78292-2346-4C59-8EDB-216B8904E043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210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210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12646A51-FEF5-4A44-878B-96CD1B40F513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312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59516F5-3A88-4AA8-9C47-670ECB855992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312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9C7CCA7-8774-49EF-AEFE-86DABED4441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312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312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F4C76959-337A-4B2E-9006-745D58F0E97A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414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AC267F5-8E7D-4EA6-B728-A3443C6EF220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414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ACCEF44-25FC-428E-B1C7-6074F300EC3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414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415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1372CA25-1180-4DF1-A9EC-99BD3A1BB3CE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517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D3B100A-56A4-4879-A640-39796BC81C29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517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DF876D7-EF94-4056-B26F-453B8D39F16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517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517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37E8927-1B7C-4C28-A987-B60BB3DB14A4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8B1187B-F24B-42A8-80F6-21214C1CCC04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77FEE97-D62F-4D22-AD0E-F160CB0EB69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499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8499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854AAC7-32B6-44D0-850E-E8AFAE7F686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619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F7EEDB-EBF0-4D08-9483-7B4C2A17EC10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619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A480F06-7293-4571-A6EC-03EE2F8DE74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619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619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B24DDAA-B2A8-4E41-8CAB-EFAB24F8289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721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B6D2CBB-99CE-4CA5-892E-45170A76304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722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786DFA3-FDE0-4E28-BD01-1DD0AD10EC8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722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722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B24DDAA-B2A8-4E41-8CAB-EFAB24F8289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721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B6D2CBB-99CE-4CA5-892E-45170A76304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722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786DFA3-FDE0-4E28-BD01-1DD0AD10EC8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722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722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35574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F4A1A4BB-169C-4683-A822-77550C3DD8CF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824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339FB3D-A221-492E-9526-C9D22C2CBCA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824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A28BD54-D55D-4A4F-A6B3-81D69C487EB3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824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824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ED6619A-BCBD-4AEB-8746-6E6A2EBBDAB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DD44D44-2C5B-47BC-8B5F-39D6E297D9CA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806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C7E21B5-C2F8-4586-BD56-95F703C6AC06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806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8807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A3557DB-7426-41F9-8C84-071CC26EF7C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926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C10E4C-455F-49CE-9971-D3F8E5B021C2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60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926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E2CE7E5-74C8-4B52-8F0C-E247D49B2FA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926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927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C1B921D-9235-47D3-9419-63BA2D44EF5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029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3D8E58E-4161-41EF-BD56-A015DA92F02A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029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B72F6EA-B051-4539-B5A4-1D460F2ABF0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029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029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321F0C6-1442-4393-A4AB-A68D16C3AB1A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131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AAF7903-74E5-4A97-ACBB-80F4C1C011B7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131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406ABB2-C939-4340-9697-2459BAEC30BA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131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1318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happen, draw the picture of memory </a:t>
            </a: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A115FE1-402F-4DB1-A151-7348B5AC767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233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D208B67-E015-4CBF-8DCD-C96D08DF663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234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924A36D-8D9E-41C9-9761-58310BC8E13B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234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234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E2167EA7-3F1A-4C34-8425-D557586A7219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336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A4D98EB-3789-4A0C-8948-D9906710D7A9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336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031845E-B9C1-466B-8F33-F7D9C72CF92B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336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336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EAAEA80-3FF8-4A13-AE8E-D5DF1CF10F5E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541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B1DD06C-6B2C-4CB8-8DFF-D0840B83FC6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541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541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E264106-38A8-44FF-AB3D-4911A09116E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438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43FFE78-1D91-499B-967C-F0B41F4BE31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438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26D46F5-0936-4700-B872-6DBC5A00300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438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439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0284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CB8A4D52-8490-4F3D-9473-575C0C6A091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643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1822117-1FEE-4008-9792-DA9222145358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643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416648E-031E-4198-9BEF-31C15C27A60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643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643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712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CB8A4D52-8490-4F3D-9473-575C0C6A091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643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1822117-1FEE-4008-9792-DA9222145358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643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416648E-031E-4198-9BEF-31C15C27A60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643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643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5548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E264106-38A8-44FF-AB3D-4911A09116E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438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43FFE78-1D91-499B-967C-F0B41F4BE31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438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26D46F5-0936-4700-B872-6DBC5A00300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438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439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1F5D866-473B-479E-902D-4B156E9BF26D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C780A8B-C762-4780-80E2-6988680D0BBC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909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FB09DE0-CEEC-4873-8D57-5B764700857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909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8909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CB8A4D52-8490-4F3D-9473-575C0C6A091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643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1822117-1FEE-4008-9792-DA9222145358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70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643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416648E-031E-4198-9BEF-31C15C27A60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643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643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CAC5AAEC-8EFB-4C82-AA5C-1C59C7DD992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745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C9E4573-5AD5-4A30-8281-1E54AA46476C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746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DB49320-4DFB-472E-A20F-BD191DFFC7D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746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746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8856C9D6-18DB-49AF-9535-BBC44264689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848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1E494E1-55EC-4E14-A87B-27675FDF6389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848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0ACE3CD-2B24-44F5-B2DA-62A32EB8D3AF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848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848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4AB2BE0-CC1D-4793-8CA4-EEB0A0D58380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950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B4C3929-2A70-41C2-9088-8013E272587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950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E4441FB-B0F3-4ED2-BD1C-5A0FC94CFFFB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950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951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72D93BD-F67F-4070-9EBA-4CC6E4BAE154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053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B54CE57-0888-41F5-AC21-3E7D291CFBA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053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28948D5-9D41-4D60-A2F0-53F0A8DC3A9F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053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053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B99EB032-F803-4CC1-80AF-7A60DE329421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155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EDBB507-8C95-45CF-A736-BCF47400CBC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155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155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8927280-7728-46BA-82E9-4B8650AD1DB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B0C3B1-C9D9-423B-9B10-FD1DC70E133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257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7D9DB30-FA67-4990-ABAD-F6DF3F8875B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258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258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2582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4F8EAC9-03D0-475B-BE72-918EE737DFF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C41F5FAE-C7D3-4B63-8E5E-EE0543A6E55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360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DEF6DD7-0B20-4B02-9EB6-19671544444A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360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360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F9A0E4D-BC14-4B5B-96E6-87957E95EE7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EEB6317-702C-489B-800B-176B393D206E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462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94554D6-FF50-45C9-88BA-3385D33ECC68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462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462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4630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C1756A7-4E48-4432-9BB9-25F6AFFC23FA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D96C951-5D0E-4F3C-BCF7-CDDF415DBC87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565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5367B03-FD39-4B28-832C-672F98324B18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565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565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5654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25FA067-E326-4D63-A2DA-D7EBD85DB2F8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79B4346-8FD2-4D6D-A7BA-BA7FB849E99C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76A9AF7-571C-4ABA-8300-CFC243EC7085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A6CCD5A-8A36-4FE9-AAA5-36009B2C66C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011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8B91172-185B-4786-989F-F6687611F7A1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80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667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07641CD-248F-4735-B3BF-4E07E9FA86C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80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667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667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6678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1764631-6CBC-4D2E-8273-55D1F897E2AA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8759CB69-7F11-4289-964C-5387578685A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81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769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FC8AE3B-DCF0-4547-AFD0-3385AC15174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770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770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7702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E9B2886-A362-439A-B5CB-682915BE60E4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3EBD77E6-D749-4933-8FEA-FB1D05A96BBE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82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872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A46ED04-DAA0-4B23-A9BE-9880BB40206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872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872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8726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85611C5-AAE0-462D-9742-BE96C3D65F4A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BA469B38-AF74-4ACB-A2FA-B876CBCA130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83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974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E904DE2-34FE-4F07-891B-8A6C7A0AFCF4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974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974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1BCB1475-D0C9-4A2E-AF6B-6105CB2C9FD6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cs typeface="Arial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84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cs typeface="Arial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73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0859962-8A49-40E9-983E-AD42344D7D41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8783663-B907-44B0-A0DF-6647B9884BF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13AC068-D76C-4F05-963A-1FD005A44A8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114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114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9F40B-45BF-4C84-B2DB-6EABCA261B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8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485F7-4544-4435-A7F7-0AA2126CC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163513"/>
            <a:ext cx="2093913" cy="6156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0925" cy="615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E1A32-A0AB-4F6C-8AE0-06DEA0718A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34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F144D-AB87-4665-B439-48FF711D8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68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5127E-C4A5-4EBF-83B2-19E20B489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72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107A8-E2A6-4DDE-8AE9-7D710B284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44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E3870-C9F8-4D71-8645-54A1B4C44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22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6152F-60B9-4612-B680-3DA6D48F7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80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0368B-1BE2-48B2-BC71-FB7833960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221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FBDF1-5A24-4353-9400-DEC29DA93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84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9FF41-F858-4356-97D6-1B40C5B13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0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26243-3A44-4DE1-B425-3D0B43F6F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91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E322-E0ED-4913-9509-9722F3C68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141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35047-F664-4848-A94C-9EB1971F9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612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89ACC-4723-4528-9267-506052042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5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37177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73936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75988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75108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7603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15927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718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9E670-C3F9-489B-B49C-C806FD0B09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373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03680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655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71391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129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3213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68E30-03A3-49C6-B6A2-8EE5836ED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1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D8F9-3881-45CC-9FA0-DFFD8782E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3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9EC3A-CEE4-4352-82C7-6E81B186AB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CA674-125E-44B2-BDBD-1B3D1BDE2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6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0271D-8675-4C51-BEA2-81A2F7911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0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374BB-6C26-438E-9A8E-033CC2A1DB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5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00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7238" cy="517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2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4858894 w 1000"/>
              <a:gd name="T3" fmla="*/ 0 h 1000"/>
              <a:gd name="T4" fmla="*/ 4858894 w 1000"/>
              <a:gd name="T5" fmla="*/ 76200 h 1000"/>
              <a:gd name="T6" fmla="*/ 0 w 1000"/>
              <a:gd name="T7" fmla="*/ 76200 h 1000"/>
              <a:gd name="T8" fmla="*/ 0 w 1000"/>
              <a:gd name="T9" fmla="*/ 0 h 1000"/>
              <a:gd name="T10" fmla="*/ 83058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4838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360C512-5F60-4F28-B20A-05C6CE1846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8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4858893 w 1000"/>
              <a:gd name="T3" fmla="*/ 0 h 1000"/>
              <a:gd name="T4" fmla="*/ 4858893 w 1000"/>
              <a:gd name="T5" fmla="*/ 76200 h 1000"/>
              <a:gd name="T6" fmla="*/ 0 w 1000"/>
              <a:gd name="T7" fmla="*/ 76200 h 1000"/>
              <a:gd name="T8" fmla="*/ 0 w 1000"/>
              <a:gd name="T9" fmla="*/ 0 h 1000"/>
              <a:gd name="T10" fmla="*/ 83058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8E0838C-3BF6-400C-9F2F-05AC2A44E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593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pitchFamily="16" charset="0"/>
              <a:buNone/>
            </a:pPr>
            <a:endParaRPr lang="en-US" b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11977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sh2refresh.com/c-programming/c-structure-paddin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104900" y="1065213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6600" b="0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Structures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3568" y="2852936"/>
            <a:ext cx="7776864" cy="33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b="0" kern="0" dirty="0">
                <a:solidFill>
                  <a:srgbClr val="0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800" b="0" kern="0" dirty="0">
                <a:solidFill>
                  <a:srgbClr val="000000"/>
                </a:solidFill>
                <a:latin typeface="Arial"/>
                <a:cs typeface="Arial"/>
              </a:rPr>
              <a:t>Fall </a:t>
            </a:r>
            <a:r>
              <a:rPr lang="en-US" sz="2400" b="0" kern="0" dirty="0" smtClean="0">
                <a:solidFill>
                  <a:srgbClr val="000000"/>
                </a:solidFill>
                <a:latin typeface="Arial"/>
                <a:cs typeface="Arial"/>
              </a:rPr>
              <a:t>202</a:t>
            </a:r>
            <a:r>
              <a:rPr lang="fa-IR" sz="2400" b="0" kern="0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lang="en-US" sz="2400" b="0" kern="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b="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b="0" kern="0" dirty="0" smtClean="0">
                <a:solidFill>
                  <a:srgbClr val="000000"/>
                </a:solidFill>
                <a:latin typeface="Arial"/>
                <a:cs typeface="Arial"/>
              </a:rPr>
              <a:t>Hossein Zeinali</a:t>
            </a:r>
            <a:endParaRPr lang="en-US" sz="2000" b="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b="0" kern="0" dirty="0" smtClean="0">
                <a:solidFill>
                  <a:srgbClr val="000000"/>
                </a:solidFill>
                <a:latin typeface="Arial"/>
                <a:cs typeface="Arial"/>
              </a:rPr>
              <a:t>Slides by Dr. Bahador </a:t>
            </a:r>
            <a:r>
              <a:rPr lang="en-US" sz="2000" b="0" kern="0" dirty="0">
                <a:solidFill>
                  <a:srgbClr val="000000"/>
                </a:solidFill>
                <a:latin typeface="Arial"/>
                <a:cs typeface="Arial"/>
              </a:rPr>
              <a:t>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b="0" kern="0" dirty="0">
                <a:solidFill>
                  <a:srgbClr val="000000"/>
                </a:solidFill>
                <a:latin typeface="Arial"/>
                <a:cs typeface="Arial"/>
              </a:rPr>
              <a:t>CE </a:t>
            </a:r>
            <a:r>
              <a:rPr lang="en-US" sz="2000" b="0" kern="0" dirty="0" smtClean="0">
                <a:solidFill>
                  <a:srgbClr val="000000"/>
                </a:solidFill>
                <a:latin typeface="Arial"/>
                <a:cs typeface="Arial"/>
              </a:rPr>
              <a:t>Department</a:t>
            </a:r>
            <a:r>
              <a:rPr lang="en-US" sz="2000" b="0" kern="0" dirty="0">
                <a:solidFill>
                  <a:srgbClr val="000000"/>
                </a:solidFill>
                <a:latin typeface="Arial"/>
                <a:cs typeface="Arial"/>
              </a:rPr>
              <a:t>, Amirkabir University of </a:t>
            </a:r>
            <a:r>
              <a:rPr lang="en-US" sz="2000" b="0" kern="0" dirty="0" smtClean="0">
                <a:solidFill>
                  <a:srgbClr val="000000"/>
                </a:solidFill>
                <a:latin typeface="Arial"/>
                <a:cs typeface="Arial"/>
              </a:rPr>
              <a:t>Technology</a:t>
            </a:r>
            <a:endParaRPr lang="en-US" sz="28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08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7644435-C6F7-4215-89BB-9CF4792A28BE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Version 2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000000"/>
                </a:solidFill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in C (version 2)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endParaRPr lang="en-US" sz="2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3200" dirty="0" err="1">
                <a:solidFill>
                  <a:srgbClr val="CC0000"/>
                </a:solidFill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&lt;tag&gt; {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	&lt;variable declaration&gt;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};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endParaRPr lang="en-US" sz="2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3200" dirty="0" err="1">
                <a:solidFill>
                  <a:srgbClr val="000000"/>
                </a:solidFill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&lt;tag&gt; &lt;identifiers&gt;;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55DB495-18E6-4228-98C6-1074C5DEF2FB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(version 2): Example 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9925" indent="-320675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std_info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char </a:t>
            </a:r>
            <a:r>
              <a:rPr lang="en-US" sz="2400" dirty="0" err="1">
                <a:solidFill>
                  <a:srgbClr val="000000"/>
                </a:solidFill>
              </a:rPr>
              <a:t>st_name</a:t>
            </a:r>
            <a:r>
              <a:rPr lang="en-US" sz="24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char </a:t>
            </a:r>
            <a:r>
              <a:rPr lang="en-US" sz="2600" dirty="0" err="1">
                <a:solidFill>
                  <a:srgbClr val="000000"/>
                </a:solidFill>
              </a:rPr>
              <a:t>st_fam_name</a:t>
            </a:r>
            <a:r>
              <a:rPr lang="en-US" sz="26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id;</a:t>
            </a:r>
          </a:p>
          <a:p>
            <a:pPr lvl="1" eaLnBrk="1" hangingPunct="1"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CC0000"/>
                </a:solidFill>
              </a:rPr>
              <a:t>struct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std_info</a:t>
            </a:r>
            <a:r>
              <a:rPr lang="en-US" sz="2400" dirty="0">
                <a:solidFill>
                  <a:srgbClr val="000000"/>
                </a:solidFill>
              </a:rPr>
              <a:t> st1, st2, st3;</a:t>
            </a:r>
          </a:p>
          <a:p>
            <a:pPr eaLnBrk="1" hangingPunct="1">
              <a:lnSpc>
                <a:spcPct val="80000"/>
              </a:lnSpc>
              <a:spcBef>
                <a:spcPts val="813"/>
              </a:spcBef>
              <a:buClrTx/>
              <a:buFontTx/>
              <a:buNone/>
            </a:pPr>
            <a:endParaRPr lang="en-US" sz="13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define a </a:t>
            </a:r>
            <a:r>
              <a:rPr lang="en-US" sz="24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with tag </a:t>
            </a:r>
            <a:r>
              <a:rPr lang="en-US" sz="2400" b="0" dirty="0" err="1">
                <a:solidFill>
                  <a:srgbClr val="000000"/>
                </a:solidFill>
              </a:rPr>
              <a:t>std_info</a:t>
            </a:r>
            <a:endParaRPr lang="en-US" sz="2400" b="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</a:rPr>
              <a:t>We don’t allocate memory, it is just definition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declare variables </a:t>
            </a:r>
            <a:r>
              <a:rPr lang="en-US" sz="2400" b="0" dirty="0">
                <a:solidFill>
                  <a:srgbClr val="000000"/>
                </a:solidFill>
              </a:rPr>
              <a:t>st1, st2, st3 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from </a:t>
            </a:r>
            <a:r>
              <a:rPr lang="en-US" sz="2400" b="0" dirty="0" err="1">
                <a:solidFill>
                  <a:srgbClr val="000000"/>
                </a:solidFill>
              </a:rPr>
              <a:t>std_info</a:t>
            </a:r>
            <a:endParaRPr lang="en-US" sz="24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14B1CE4-9A7C-4921-A63E-906299A47FE1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typedef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assign a new name for each type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Assign name “integer” to “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”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Assign name “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int_array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” to “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[100]”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Assign name “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int_pointer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” to “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*”</a:t>
            </a:r>
          </a:p>
          <a:p>
            <a:pPr eaLnBrk="1" hangingPunct="1">
              <a:spcBef>
                <a:spcPts val="875"/>
              </a:spcBef>
              <a:buClrTx/>
              <a:buFontTx/>
              <a:buNone/>
            </a:pPr>
            <a:endParaRPr lang="en-US" sz="14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New names are assigned by </a:t>
            </a:r>
            <a:r>
              <a:rPr lang="en-US" sz="3200" dirty="0" err="1">
                <a:solidFill>
                  <a:srgbClr val="000000"/>
                </a:solidFill>
              </a:rPr>
              <a:t>typedef</a:t>
            </a: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875"/>
              </a:spcBef>
              <a:buClrTx/>
              <a:buFontTx/>
              <a:buNone/>
            </a:pPr>
            <a:endParaRPr lang="en-US" sz="14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After we assigned the new name, we can use it in identifier declaration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30130E0-581D-4055-A7ED-E491C0FF3922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typedef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Examples 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57200" y="1196752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/* Assign new name integer to type 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*/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typedef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CC0000"/>
                </a:solidFill>
              </a:rPr>
              <a:t>integer</a:t>
            </a:r>
            <a:r>
              <a:rPr lang="en-US" sz="2400" dirty="0">
                <a:solidFill>
                  <a:srgbClr val="000000"/>
                </a:solidFill>
              </a:rPr>
              <a:t>;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/* Use the new name */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CC0000"/>
                </a:solidFill>
              </a:rPr>
              <a:t>integer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, j, k;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/* Assign new name </a:t>
            </a:r>
            <a:r>
              <a:rPr lang="en-US" sz="2400" dirty="0" err="1">
                <a:solidFill>
                  <a:srgbClr val="000000"/>
                </a:solidFill>
              </a:rPr>
              <a:t>alephba</a:t>
            </a:r>
            <a:r>
              <a:rPr lang="en-US" sz="2400" dirty="0">
                <a:solidFill>
                  <a:srgbClr val="000000"/>
                </a:solidFill>
              </a:rPr>
              <a:t> to type char */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typedef</a:t>
            </a:r>
            <a:r>
              <a:rPr lang="en-US" sz="2400" dirty="0">
                <a:solidFill>
                  <a:srgbClr val="000000"/>
                </a:solidFill>
              </a:rPr>
              <a:t> char </a:t>
            </a:r>
            <a:r>
              <a:rPr lang="en-US" sz="2400" dirty="0" err="1">
                <a:solidFill>
                  <a:srgbClr val="000000"/>
                </a:solidFill>
              </a:rPr>
              <a:t>alephba</a:t>
            </a:r>
            <a:r>
              <a:rPr lang="en-US" sz="2400" dirty="0">
                <a:solidFill>
                  <a:srgbClr val="000000"/>
                </a:solidFill>
              </a:rPr>
              <a:t>;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/* Use the new name */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alephba</a:t>
            </a:r>
            <a:r>
              <a:rPr lang="en-US" sz="2400" dirty="0">
                <a:solidFill>
                  <a:srgbClr val="000000"/>
                </a:solidFill>
              </a:rPr>
              <a:t> c1, c2;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5F3180A-7D02-4E85-BBDD-3747D3C6EBC0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typedef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: 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Examples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/* Assign new name </a:t>
            </a:r>
            <a:r>
              <a:rPr lang="en-US" sz="2300" dirty="0" err="1">
                <a:solidFill>
                  <a:srgbClr val="000000"/>
                </a:solidFill>
              </a:rPr>
              <a:t>intptr</a:t>
            </a:r>
            <a:r>
              <a:rPr lang="en-US" sz="2300" dirty="0">
                <a:solidFill>
                  <a:srgbClr val="000000"/>
                </a:solidFill>
              </a:rPr>
              <a:t> to type 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 * */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 err="1">
                <a:solidFill>
                  <a:srgbClr val="000000"/>
                </a:solidFill>
              </a:rPr>
              <a:t>typedef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 * </a:t>
            </a:r>
            <a:r>
              <a:rPr lang="en-US" sz="2300" dirty="0" err="1">
                <a:solidFill>
                  <a:srgbClr val="CC0000"/>
                </a:solidFill>
              </a:rPr>
              <a:t>intptr</a:t>
            </a:r>
            <a:r>
              <a:rPr lang="en-US" sz="2300" dirty="0">
                <a:solidFill>
                  <a:srgbClr val="000000"/>
                </a:solidFill>
              </a:rPr>
              <a:t>; 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endParaRPr lang="en-US" sz="23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/* Use the new name */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 err="1">
                <a:solidFill>
                  <a:srgbClr val="CC0000"/>
                </a:solidFill>
              </a:rPr>
              <a:t>intptr</a:t>
            </a:r>
            <a:r>
              <a:rPr lang="en-US" sz="2300" dirty="0">
                <a:solidFill>
                  <a:srgbClr val="000000"/>
                </a:solidFill>
              </a:rPr>
              <a:t> pi, </a:t>
            </a:r>
            <a:r>
              <a:rPr lang="en-US" sz="2300" dirty="0" err="1">
                <a:solidFill>
                  <a:srgbClr val="000000"/>
                </a:solidFill>
              </a:rPr>
              <a:t>pj</a:t>
            </a:r>
            <a:r>
              <a:rPr lang="en-US" sz="2300" dirty="0">
                <a:solidFill>
                  <a:srgbClr val="000000"/>
                </a:solidFill>
              </a:rPr>
              <a:t>, </a:t>
            </a:r>
            <a:r>
              <a:rPr lang="en-US" sz="2300" dirty="0" err="1">
                <a:solidFill>
                  <a:srgbClr val="000000"/>
                </a:solidFill>
              </a:rPr>
              <a:t>pk</a:t>
            </a:r>
            <a:r>
              <a:rPr lang="en-US" sz="23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endParaRPr lang="en-US" sz="23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 err="1">
                <a:solidFill>
                  <a:srgbClr val="000000"/>
                </a:solidFill>
              </a:rPr>
              <a:t>typedef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 int_arr1[10], int_arr2[20];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endParaRPr lang="en-US" sz="23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int_arr1 array1;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int_arr2 array2;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D152995-127A-4E9B-B13D-DD9A83C703AD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Version 3.1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in C (version 3.1)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Using the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typedef</a:t>
            </a: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sz="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&lt;tag&gt;{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	&lt;variables&gt;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};</a:t>
            </a:r>
          </a:p>
          <a:p>
            <a:pPr eaLnBrk="1" hangingPunct="1">
              <a:spcBef>
                <a:spcPts val="563"/>
              </a:spcBef>
              <a:buClrTx/>
              <a:buFontTx/>
              <a:buNone/>
            </a:pPr>
            <a:endParaRPr lang="en-US" sz="9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dirty="0" err="1">
                <a:solidFill>
                  <a:srgbClr val="CC0000"/>
                </a:solidFill>
              </a:rPr>
              <a:t>typedef</a:t>
            </a:r>
            <a:r>
              <a:rPr lang="en-US" sz="2800" b="0" dirty="0">
                <a:solidFill>
                  <a:srgbClr val="CC0000"/>
                </a:solidFill>
              </a:rPr>
              <a:t> </a:t>
            </a:r>
            <a:r>
              <a:rPr lang="en-US" sz="2800" dirty="0" err="1">
                <a:solidFill>
                  <a:srgbClr val="CC0000"/>
                </a:solidFill>
              </a:rPr>
              <a:t>struct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 &lt;tag&gt; &lt;</a:t>
            </a:r>
            <a:r>
              <a:rPr lang="en-US" sz="2800" b="0" dirty="0" err="1">
                <a:solidFill>
                  <a:srgbClr val="CC0000"/>
                </a:solidFill>
                <a:latin typeface="Arial" charset="0"/>
                <a:cs typeface="Arial" charset="0"/>
              </a:rPr>
              <a:t>new_name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&gt;;</a:t>
            </a:r>
          </a:p>
          <a:p>
            <a:pPr eaLnBrk="1" hangingPunct="1">
              <a:spcBef>
                <a:spcPts val="750"/>
              </a:spcBef>
              <a:buClrTx/>
              <a:buFontTx/>
              <a:buNone/>
            </a:pPr>
            <a:endParaRPr lang="en-US" sz="1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&lt;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new_name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&gt; &lt;variables&gt;;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0E5B15-8A84-4CB5-9C9C-E0E435627780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(Version 3.1): Examples 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9925" indent="-320675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std_info</a:t>
            </a:r>
            <a:r>
              <a:rPr lang="en-US" sz="28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char </a:t>
            </a:r>
            <a:r>
              <a:rPr lang="en-US" sz="2800" dirty="0" err="1">
                <a:solidFill>
                  <a:srgbClr val="000000"/>
                </a:solidFill>
              </a:rPr>
              <a:t>st_name</a:t>
            </a:r>
            <a:r>
              <a:rPr lang="en-US" sz="28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char </a:t>
            </a:r>
            <a:r>
              <a:rPr lang="en-US" sz="2800" dirty="0" err="1">
                <a:solidFill>
                  <a:srgbClr val="000000"/>
                </a:solidFill>
              </a:rPr>
              <a:t>st_fam_name</a:t>
            </a:r>
            <a:r>
              <a:rPr lang="en-US" sz="28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id;</a:t>
            </a:r>
          </a:p>
          <a:p>
            <a:pPr lvl="1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 err="1">
                <a:solidFill>
                  <a:srgbClr val="000000"/>
                </a:solidFill>
              </a:rPr>
              <a:t>typedef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std_info</a:t>
            </a:r>
            <a:r>
              <a:rPr lang="en-US" sz="2800" dirty="0">
                <a:solidFill>
                  <a:srgbClr val="000000"/>
                </a:solidFill>
              </a:rPr>
              <a:t> information;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information st1, st2;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B51FAAA-F406-4170-904E-CF22D960FB5C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Version 3.2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93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1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100" b="0" dirty="0">
                <a:solidFill>
                  <a:srgbClr val="000000"/>
                </a:solidFill>
                <a:latin typeface="Arial" charset="0"/>
                <a:cs typeface="Arial" charset="0"/>
              </a:rPr>
              <a:t> in C (version 3.2)</a:t>
            </a:r>
          </a:p>
          <a:p>
            <a:pPr eaLnBrk="1" hangingPunct="1">
              <a:spcBef>
                <a:spcPts val="193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100" b="0" dirty="0">
                <a:solidFill>
                  <a:srgbClr val="000000"/>
                </a:solidFill>
                <a:latin typeface="Arial" charset="0"/>
                <a:cs typeface="Arial" charset="0"/>
              </a:rPr>
              <a:t>Using the </a:t>
            </a:r>
            <a:r>
              <a:rPr lang="en-US" sz="31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typedef</a:t>
            </a:r>
            <a:endParaRPr lang="en-US" sz="31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125"/>
              </a:spcBef>
              <a:buClrTx/>
              <a:buFontTx/>
              <a:buNone/>
            </a:pPr>
            <a:endParaRPr lang="en-US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dirty="0" err="1">
                <a:solidFill>
                  <a:srgbClr val="CC0000"/>
                </a:solidFill>
              </a:rPr>
              <a:t>typedef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{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	&lt;variables&gt;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}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&lt;</a:t>
            </a:r>
            <a:r>
              <a:rPr lang="en-US" sz="2800" b="0" dirty="0" err="1">
                <a:solidFill>
                  <a:srgbClr val="CC0000"/>
                </a:solidFill>
                <a:latin typeface="Arial" charset="0"/>
                <a:cs typeface="Arial" charset="0"/>
              </a:rPr>
              <a:t>new_name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&gt;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;</a:t>
            </a:r>
          </a:p>
          <a:p>
            <a:pPr eaLnBrk="1" hangingPunct="1">
              <a:spcBef>
                <a:spcPts val="813"/>
              </a:spcBef>
              <a:buClrTx/>
              <a:buFontTx/>
              <a:buNone/>
            </a:pPr>
            <a:endParaRPr lang="en-US" sz="13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&lt;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new_name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&gt; &lt;variables&gt;;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8BA8F69-0A8B-4300-AF83-85C86CF5FD58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(Version 3.2): Examples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9925" indent="-320675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typedef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struct</a:t>
            </a:r>
            <a:r>
              <a:rPr lang="en-US" sz="3200" dirty="0">
                <a:solidFill>
                  <a:srgbClr val="000000"/>
                </a:solidFill>
              </a:rPr>
              <a:t> {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char </a:t>
            </a:r>
            <a:r>
              <a:rPr lang="en-US" sz="3200" dirty="0" err="1">
                <a:solidFill>
                  <a:srgbClr val="000000"/>
                </a:solidFill>
              </a:rPr>
              <a:t>st_name</a:t>
            </a:r>
            <a:r>
              <a:rPr lang="en-US" sz="32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spcBef>
                <a:spcPts val="8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char </a:t>
            </a:r>
            <a:r>
              <a:rPr lang="en-US" sz="3200" dirty="0" err="1">
                <a:solidFill>
                  <a:srgbClr val="000000"/>
                </a:solidFill>
              </a:rPr>
              <a:t>st_fam_name</a:t>
            </a:r>
            <a:r>
              <a:rPr lang="en-US" sz="32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spcBef>
                <a:spcPts val="8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int</a:t>
            </a:r>
            <a:r>
              <a:rPr lang="en-US" sz="3200" dirty="0">
                <a:solidFill>
                  <a:srgbClr val="000000"/>
                </a:solidFill>
              </a:rPr>
              <a:t> id;</a:t>
            </a:r>
          </a:p>
          <a:p>
            <a:pPr lvl="1" eaLnBrk="1" hangingPunct="1">
              <a:spcBef>
                <a:spcPts val="8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int</a:t>
            </a:r>
            <a:r>
              <a:rPr lang="en-US" sz="32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} information;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information st1, st2;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E4EADFB-947B-475B-8FE5-EB521D4E9045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Structures as New Data Type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chemeClr val="tx1"/>
                </a:solidFill>
                <a:latin typeface="Arial" charset="0"/>
                <a:cs typeface="Arial" charset="0"/>
              </a:rPr>
              <a:t>When we define a new </a:t>
            </a:r>
            <a:r>
              <a:rPr lang="en-US" sz="2800" dirty="0" err="1">
                <a:solidFill>
                  <a:schemeClr val="tx1"/>
                </a:solidFill>
              </a:rPr>
              <a:t>struct</a:t>
            </a:r>
            <a:r>
              <a:rPr lang="en-US" sz="2800" b="0" dirty="0">
                <a:solidFill>
                  <a:schemeClr val="tx1"/>
                </a:solidFill>
                <a:latin typeface="Arial" charset="0"/>
                <a:cs typeface="Arial" charset="0"/>
              </a:rPr>
              <a:t>, in fact we are defining a new data type</a:t>
            </a:r>
          </a:p>
          <a:p>
            <a:pPr lvl="1" eaLnBrk="1" hangingPunct="1">
              <a:lnSpc>
                <a:spcPct val="90000"/>
              </a:lnSpc>
              <a:spcBef>
                <a:spcPts val="10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chemeClr val="tx1"/>
                </a:solidFill>
                <a:latin typeface="Arial" charset="0"/>
                <a:cs typeface="Arial" charset="0"/>
              </a:rPr>
              <a:t>Then we use the new data type and define variables</a:t>
            </a:r>
            <a:endParaRPr lang="en-US" sz="2400" b="0" dirty="0">
              <a:solidFill>
                <a:schemeClr val="tx1"/>
              </a:solidFill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So, we need to learn how to work it 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Access to members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Operators for 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endParaRPr lang="en-US" sz="2400" dirty="0">
              <a:solidFill>
                <a:srgbClr val="000000"/>
              </a:solidFill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Array of 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endParaRPr lang="en-US" sz="2400" dirty="0">
              <a:solidFill>
                <a:srgbClr val="000000"/>
              </a:solidFill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in functions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Pointer to 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endParaRPr lang="en-US" sz="2400" dirty="0">
              <a:solidFill>
                <a:srgbClr val="000000"/>
              </a:solidFill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ts val="10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endParaRPr lang="en-US" sz="2400" b="0" dirty="0">
              <a:solidFill>
                <a:srgbClr val="000000"/>
              </a:solidFill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endParaRPr lang="en-US" sz="2000" b="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6216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20ACD3E-BDA1-46BD-B982-46AFE12462A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000000"/>
                </a:solidFill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Using </a:t>
            </a:r>
            <a:r>
              <a:rPr lang="en-US" sz="3200" dirty="0" err="1">
                <a:solidFill>
                  <a:srgbClr val="000000"/>
                </a:solidFill>
              </a:rPr>
              <a:t>struct</a:t>
            </a:r>
            <a:endParaRPr lang="en-US" sz="32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&amp;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&amp;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&amp; Functions</a:t>
            </a:r>
          </a:p>
          <a:p>
            <a:pPr marL="0" lvl="0" indent="0"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Linked-List</a:t>
            </a:r>
            <a:endParaRPr lang="en-US" sz="24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000000"/>
                </a:solidFill>
              </a:rPr>
              <a:t>enum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28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CE4EADFB-947B-475B-8FE5-EB521D4E904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Courier New" pitchFamily="49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Size of struct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293A83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marL="338138" marR="0" lvl="0" indent="-338138" algn="l" defTabSz="457200" rtl="0" eaLnBrk="1" fontAlgn="base" latinLnBrk="0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SzPct val="100000"/>
              <a:buFont typeface="Wingdings" pitchFamily="2" charset="2"/>
              <a:buChar char="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size of struct is NOT the sum of size of members!!!!</a:t>
            </a:r>
          </a:p>
          <a:p>
            <a:pPr lvl="1" eaLnBrk="1" hangingPunct="1">
              <a:lnSpc>
                <a:spcPct val="90000"/>
              </a:lnSpc>
              <a:spcBef>
                <a:spcPts val="10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struct </a:t>
            </a:r>
            <a:r>
              <a:rPr lang="en-US" sz="2000" dirty="0" err="1">
                <a:solidFill>
                  <a:srgbClr val="000000"/>
                </a:solidFill>
              </a:rPr>
              <a:t>test_size</a:t>
            </a:r>
            <a:r>
              <a:rPr lang="en-US" sz="2000" dirty="0">
                <a:solidFill>
                  <a:srgbClr val="000000"/>
                </a:solidFill>
              </a:rPr>
              <a:t>{char c, int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} </a:t>
            </a:r>
          </a:p>
          <a:p>
            <a:pPr lvl="1" eaLnBrk="1" hangingPunct="1">
              <a:lnSpc>
                <a:spcPct val="90000"/>
              </a:lnSpc>
              <a:spcBef>
                <a:spcPts val="10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000" dirty="0" err="1">
                <a:solidFill>
                  <a:srgbClr val="000000"/>
                </a:solidFill>
              </a:rPr>
              <a:t>sizeof</a:t>
            </a:r>
            <a:r>
              <a:rPr lang="en-US" sz="2000" dirty="0">
                <a:solidFill>
                  <a:srgbClr val="000000"/>
                </a:solidFill>
              </a:rPr>
              <a:t>(struct </a:t>
            </a:r>
            <a:r>
              <a:rPr lang="en-US" sz="2000" dirty="0" err="1">
                <a:solidFill>
                  <a:srgbClr val="000000"/>
                </a:solidFill>
              </a:rPr>
              <a:t>test_size</a:t>
            </a:r>
            <a:r>
              <a:rPr lang="en-US" sz="2000" dirty="0">
                <a:solidFill>
                  <a:srgbClr val="000000"/>
                </a:solidFill>
              </a:rPr>
              <a:t>) = 8!!!!</a:t>
            </a:r>
          </a:p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SzPct val="100000"/>
              <a:buFont typeface="Wingdings" pitchFamily="2" charset="2"/>
              <a:buChar char="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This is because of “Structure Padding” </a:t>
            </a:r>
          </a:p>
          <a:p>
            <a:pPr marL="742950" marR="0" lvl="1" indent="-285750" algn="l" defTabSz="4572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SzPct val="100000"/>
              <a:buFont typeface="Wingdings" pitchFamily="2" charset="2"/>
              <a:buChar char=""/>
              <a:tabLst/>
              <a:defRPr/>
            </a:pPr>
            <a:r>
              <a:rPr lang="en-US" sz="2200" b="0" dirty="0">
                <a:solidFill>
                  <a:srgbClr val="000000"/>
                </a:solidFill>
                <a:latin typeface="Arial" charset="0"/>
                <a:cs typeface="Arial" charset="0"/>
              </a:rPr>
              <a:t>Computer HW cannot (should not) read any arbitrary address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SzPct val="100000"/>
              <a:buFont typeface="Wingdings" pitchFamily="2" charset="2"/>
              <a:buChar char="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address should be aligned in word</a:t>
            </a:r>
          </a:p>
          <a:p>
            <a:pPr marL="1220787" lvl="2" indent="-285750" eaLnBrk="1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4 bytes in 32-bit machine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SzPct val="100000"/>
              <a:buFont typeface="Wingdings" pitchFamily="2" charset="2"/>
              <a:buChar char="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</a:t>
            </a:r>
            <a:r>
              <a:rPr lang="en-US" sz="2200" b="0" dirty="0">
                <a:solidFill>
                  <a:srgbClr val="000000"/>
                </a:solidFill>
                <a:latin typeface="Arial" charset="0"/>
                <a:cs typeface="Arial" charset="0"/>
              </a:rPr>
              <a:t>padding is to align the address</a:t>
            </a:r>
          </a:p>
          <a:p>
            <a:pPr marL="742950" marR="0" lvl="1" indent="-285750" algn="l" defTabSz="4572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SzPct val="100000"/>
              <a:buFont typeface="Wingdings" pitchFamily="2" charset="2"/>
              <a:buChar char=""/>
              <a:tabLst/>
              <a:defRPr/>
            </a:pPr>
            <a:r>
              <a:rPr lang="en-US" sz="2200" b="0" dirty="0">
                <a:solidFill>
                  <a:srgbClr val="000000"/>
                </a:solidFill>
                <a:latin typeface="Arial" charset="0"/>
                <a:cs typeface="Arial" charset="0"/>
              </a:rPr>
              <a:t>More details &amp; examples: </a:t>
            </a:r>
            <a:r>
              <a:rPr lang="en-US" sz="2200" b="0" dirty="0">
                <a:solidFill>
                  <a:srgbClr val="FF0000"/>
                </a:solidFill>
                <a:latin typeface="Arial" charset="0"/>
                <a:cs typeface="Arial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https://fresh2refresh.com/c-programming/c-structure-padding/</a:t>
            </a:r>
            <a:endParaRPr lang="en-US" sz="2200" b="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626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E4EADFB-947B-475B-8FE5-EB521D4E9045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C2C2C2"/>
                </a:solidFill>
              </a:rPr>
              <a:t>struct</a:t>
            </a: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Using </a:t>
            </a:r>
            <a:r>
              <a:rPr lang="en-US" sz="3200" dirty="0" err="1">
                <a:solidFill>
                  <a:srgbClr val="000000"/>
                </a:solidFill>
              </a:rPr>
              <a:t>struct</a:t>
            </a:r>
            <a:endParaRPr lang="en-US" sz="32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&amp;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&amp;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&amp; Functions</a:t>
            </a:r>
          </a:p>
          <a:p>
            <a:pPr lvl="0"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Linked-List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enum</a:t>
            </a:r>
            <a:r>
              <a:rPr lang="en-US" sz="2800" b="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2800" b="0" dirty="0">
              <a:solidFill>
                <a:srgbClr val="C2C2C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EBE4B9F-6F09-4E44-A713-B9FD9F5FFC8A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Using </a:t>
            </a:r>
            <a:r>
              <a:rPr lang="en-US" sz="4000" dirty="0" err="1">
                <a:solidFill>
                  <a:srgbClr val="293A83"/>
                </a:solidFill>
              </a:rPr>
              <a:t>struct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should declare variables from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type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Versions 1, 2, 3.1, 3.2</a:t>
            </a:r>
          </a:p>
          <a:p>
            <a:pPr lvl="1" eaLnBrk="1" hangingPunct="1">
              <a:spcBef>
                <a:spcPts val="500"/>
              </a:spcBef>
              <a:buClrTx/>
              <a:buFontTx/>
              <a:buNone/>
            </a:pPr>
            <a:endParaRPr lang="en-US" sz="2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lvl="1" eaLnBrk="1" hangingPunct="1">
              <a:spcBef>
                <a:spcPts val="250"/>
              </a:spcBef>
              <a:buClrTx/>
              <a:buFontTx/>
              <a:buNone/>
            </a:pP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How to access to the members of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&lt;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variable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&gt;</a:t>
            </a:r>
            <a:r>
              <a:rPr lang="en-US" sz="3500" b="0" dirty="0">
                <a:solidFill>
                  <a:srgbClr val="CC0000"/>
                </a:solidFill>
                <a:latin typeface="Arial" charset="0"/>
                <a:cs typeface="Arial" charset="0"/>
              </a:rPr>
              <a:t>.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&lt;element name&gt;</a:t>
            </a:r>
          </a:p>
          <a:p>
            <a:pPr lvl="1" eaLnBrk="1" hangingPunct="1">
              <a:spcBef>
                <a:spcPts val="300"/>
              </a:spcBef>
              <a:buClrTx/>
              <a:buFontTx/>
              <a:buNone/>
            </a:pPr>
            <a:endParaRPr lang="en-US" sz="1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st1.st_name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a array of char in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st1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st2.grade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a </a:t>
            </a:r>
            <a:r>
              <a:rPr lang="en-US" sz="2800" b="0" dirty="0" err="1">
                <a:solidFill>
                  <a:srgbClr val="CC0000"/>
                </a:solidFill>
                <a:latin typeface="Arial" charset="0"/>
                <a:cs typeface="Arial" charset="0"/>
              </a:rPr>
              <a:t>int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 variable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in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st2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B9B918F-8D32-4A32-8749-4F46533C6FEB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initialization 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457200" y="1124744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Similar to array initialization 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information st1 = {"Ali", "</a:t>
            </a:r>
            <a:r>
              <a:rPr lang="en-US" sz="2400" dirty="0" err="1">
                <a:solidFill>
                  <a:srgbClr val="000000"/>
                </a:solidFill>
              </a:rPr>
              <a:t>Karimi</a:t>
            </a:r>
            <a:r>
              <a:rPr lang="en-US" sz="2400" dirty="0">
                <a:solidFill>
                  <a:srgbClr val="000000"/>
                </a:solidFill>
              </a:rPr>
              <a:t>", 9222, 10};</a:t>
            </a:r>
          </a:p>
          <a:p>
            <a:pPr eaLnBrk="1" hangingPunct="1">
              <a:lnSpc>
                <a:spcPct val="80000"/>
              </a:lnSpc>
              <a:spcBef>
                <a:spcPts val="438"/>
              </a:spcBef>
              <a:buClrTx/>
              <a:buFontTx/>
              <a:buNone/>
            </a:pPr>
            <a:endParaRPr lang="en-US" sz="7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“Ali” is assigned to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st_name</a:t>
            </a: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“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Karimi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” is assigned to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st_fam_name</a:t>
            </a: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9222 is assigned to id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10 is assigned to grade </a:t>
            </a:r>
          </a:p>
          <a:p>
            <a:pPr eaLnBrk="1" hangingPunct="1">
              <a:lnSpc>
                <a:spcPct val="80000"/>
              </a:lnSpc>
              <a:spcBef>
                <a:spcPts val="750"/>
              </a:spcBef>
              <a:buClrTx/>
              <a:buFontTx/>
              <a:buNone/>
            </a:pPr>
            <a:endParaRPr lang="en-US" sz="1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Order of values should be exactly the order of the members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The number of values should be &lt;= the number of members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Initial values cannot be assigned in </a:t>
            </a:r>
            <a:r>
              <a:rPr lang="en-US" sz="2400" b="0" dirty="0" err="1">
                <a:solidFill>
                  <a:srgbClr val="CC0000"/>
                </a:solidFill>
                <a:latin typeface="Arial" charset="0"/>
                <a:cs typeface="Arial" charset="0"/>
              </a:rPr>
              <a:t>struct</a:t>
            </a: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 definition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DAF2EA4-4180-440E-A1ED-37F4BA8243DC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9154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#include &lt;</a:t>
            </a:r>
            <a:r>
              <a:rPr lang="en-US" sz="2400" dirty="0" err="1">
                <a:solidFill>
                  <a:srgbClr val="000000"/>
                </a:solidFill>
              </a:rPr>
              <a:t>stdio.h</a:t>
            </a:r>
            <a:r>
              <a:rPr lang="en-US" sz="24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sz="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typedef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char name[20];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char </a:t>
            </a:r>
            <a:r>
              <a:rPr lang="en-US" sz="2400" dirty="0" err="1">
                <a:solidFill>
                  <a:srgbClr val="000000"/>
                </a:solidFill>
              </a:rPr>
              <a:t>fam_name</a:t>
            </a:r>
            <a:r>
              <a:rPr lang="en-US" sz="2400" dirty="0">
                <a:solidFill>
                  <a:srgbClr val="000000"/>
                </a:solidFill>
              </a:rPr>
              <a:t>[20];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id;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 information;</a:t>
            </a:r>
          </a:p>
          <a:p>
            <a:pPr eaLnBrk="1" hangingPunct="1">
              <a:lnSpc>
                <a:spcPct val="90000"/>
              </a:lnSpc>
              <a:spcBef>
                <a:spcPts val="438"/>
              </a:spcBef>
              <a:buClrTx/>
              <a:buFontTx/>
              <a:buNone/>
            </a:pPr>
            <a:endParaRPr lang="en-US" sz="7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void main(void){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information st2, st1 = {</a:t>
            </a:r>
            <a:r>
              <a:rPr lang="en-US" sz="2400" dirty="0">
                <a:solidFill>
                  <a:srgbClr val="CC0000"/>
                </a:solidFill>
              </a:rPr>
              <a:t>"Ali", "</a:t>
            </a:r>
            <a:r>
              <a:rPr lang="en-US" sz="2400" dirty="0" err="1">
                <a:solidFill>
                  <a:srgbClr val="CC0000"/>
                </a:solidFill>
              </a:rPr>
              <a:t>Hassani</a:t>
            </a:r>
            <a:r>
              <a:rPr lang="en-US" sz="2400" dirty="0">
                <a:solidFill>
                  <a:srgbClr val="CC0000"/>
                </a:solidFill>
              </a:rPr>
              <a:t>", 90131, 20}</a:t>
            </a:r>
            <a:r>
              <a:rPr lang="en-US" sz="24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printf</a:t>
            </a:r>
            <a:r>
              <a:rPr lang="en-US" sz="2400" dirty="0">
                <a:solidFill>
                  <a:srgbClr val="000000"/>
                </a:solidFill>
              </a:rPr>
              <a:t>("After </a:t>
            </a:r>
            <a:r>
              <a:rPr lang="en-US" sz="2400" dirty="0" err="1">
                <a:solidFill>
                  <a:srgbClr val="000000"/>
                </a:solidFill>
              </a:rPr>
              <a:t>init</a:t>
            </a:r>
            <a:r>
              <a:rPr lang="en-US" sz="2400" dirty="0">
                <a:solidFill>
                  <a:srgbClr val="000000"/>
                </a:solidFill>
              </a:rPr>
              <a:t>: \n");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172200" y="533400"/>
            <a:ext cx="2590800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750"/>
              </a:spcBef>
              <a:buClrTx/>
              <a:buFontTx/>
              <a:buNone/>
            </a:pPr>
            <a:r>
              <a:rPr lang="ar-SA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مثالي ساده براي نحوه استفاده از</a:t>
            </a:r>
            <a:r>
              <a:rPr lang="hi-IN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 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6732240" y="457200"/>
            <a:ext cx="2106960" cy="78626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5AA79B-6CED-4731-BAD1-90863F46ECD6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6868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600">
                <a:solidFill>
                  <a:srgbClr val="000000"/>
                </a:solidFill>
              </a:rPr>
              <a:t>	</a:t>
            </a:r>
            <a:r>
              <a:rPr lang="en-US" sz="2400">
                <a:solidFill>
                  <a:srgbClr val="000000"/>
                </a:solidFill>
              </a:rPr>
              <a:t>printf("Name = %s, \nFam. Name = %s, \nid = %d, \ngrade = %d\n", </a:t>
            </a:r>
            <a:r>
              <a:rPr lang="en-US" sz="2400">
                <a:solidFill>
                  <a:srgbClr val="CC0000"/>
                </a:solidFill>
              </a:rPr>
              <a:t>st1.name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>
                <a:solidFill>
                  <a:srgbClr val="CC0000"/>
                </a:solidFill>
              </a:rPr>
              <a:t>st1.fam_name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>
                <a:solidFill>
                  <a:srgbClr val="CC0000"/>
                </a:solidFill>
              </a:rPr>
              <a:t>st1.id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>
                <a:solidFill>
                  <a:srgbClr val="CC0000"/>
                </a:solidFill>
              </a:rPr>
              <a:t>st1.grade</a:t>
            </a:r>
            <a:r>
              <a:rPr lang="en-US" sz="240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scanf("%s", </a:t>
            </a:r>
            <a:r>
              <a:rPr lang="en-US" sz="2400">
                <a:solidFill>
                  <a:srgbClr val="CC0000"/>
                </a:solidFill>
              </a:rPr>
              <a:t>st2.name</a:t>
            </a:r>
            <a:r>
              <a:rPr lang="en-US" sz="240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scanf("%s", </a:t>
            </a:r>
            <a:r>
              <a:rPr lang="en-US" sz="2400">
                <a:solidFill>
                  <a:srgbClr val="CC0000"/>
                </a:solidFill>
              </a:rPr>
              <a:t>st2.fam_name</a:t>
            </a:r>
            <a:r>
              <a:rPr lang="en-US" sz="240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scanf("%d", </a:t>
            </a:r>
            <a:r>
              <a:rPr lang="en-US" sz="2400">
                <a:solidFill>
                  <a:srgbClr val="CC0000"/>
                </a:solidFill>
              </a:rPr>
              <a:t>&amp;st2.id</a:t>
            </a:r>
            <a:r>
              <a:rPr lang="en-US" sz="240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scanf("%d", </a:t>
            </a:r>
            <a:r>
              <a:rPr lang="en-US" sz="2400">
                <a:solidFill>
                  <a:srgbClr val="CC0000"/>
                </a:solidFill>
              </a:rPr>
              <a:t>&amp;st2.grade</a:t>
            </a:r>
            <a:r>
              <a:rPr lang="en-US" sz="240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printf("Your Input is: \n");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printf("Name = %s, \nFam. Name = %s, \nid = %d, \ngrade = %d\n",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</a:t>
            </a:r>
            <a:r>
              <a:rPr lang="en-US" sz="2400">
                <a:solidFill>
                  <a:srgbClr val="CC0000"/>
                </a:solidFill>
              </a:rPr>
              <a:t>st2.name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>
                <a:solidFill>
                  <a:srgbClr val="CC0000"/>
                </a:solidFill>
              </a:rPr>
              <a:t>st2.fam_name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>
                <a:solidFill>
                  <a:srgbClr val="CC0000"/>
                </a:solidFill>
              </a:rPr>
              <a:t>st2.id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>
                <a:solidFill>
                  <a:srgbClr val="CC0000"/>
                </a:solidFill>
              </a:rPr>
              <a:t>st2.grade</a:t>
            </a:r>
            <a:r>
              <a:rPr lang="en-US" sz="240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AE68E82-F3DA-42AC-8838-F9739C0BA122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Nested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839200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struct date_type{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	int rooz, mah, sal;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};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endParaRPr lang="en-US" sz="22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typedef struct{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	char name[20];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	char fam_name[20];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	int id;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	int grade;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	</a:t>
            </a:r>
            <a:r>
              <a:rPr lang="en-US" sz="2200">
                <a:solidFill>
                  <a:srgbClr val="CC0000"/>
                </a:solidFill>
              </a:rPr>
              <a:t>struct date_type date</a:t>
            </a:r>
            <a:r>
              <a:rPr lang="en-US" sz="220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} information;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81582B5-4EBD-4D46-BF7D-6A17E37C45C2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Nested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839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information st1 = {"A","B",1,10,</a:t>
            </a:r>
            <a:r>
              <a:rPr lang="en-US" sz="2200">
                <a:solidFill>
                  <a:srgbClr val="CC0000"/>
                </a:solidFill>
              </a:rPr>
              <a:t>{2,3,1368}</a:t>
            </a:r>
            <a:r>
              <a:rPr lang="en-US" sz="220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endParaRPr lang="en-US" sz="22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information st2;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st2.name = "C";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st2.fam_name = "D";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st2.id = 2;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st2.grade = 15;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endParaRPr lang="en-US" sz="22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C00000"/>
                </a:solidFill>
              </a:rPr>
              <a:t>st2.date.rooz = 10;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C00000"/>
                </a:solidFill>
              </a:rPr>
              <a:t>st2.date.mah = 5;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C00000"/>
                </a:solidFill>
              </a:rPr>
              <a:t>st2.date.sal = 1390;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1ED7DBB-3C9B-4136-B5E3-346FE65B7E1D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Copy and Assignment 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struct date_type{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	int rooz, mah, sal;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};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struct date_type d1, d2 = {2, 1, 1360};</a:t>
            </a:r>
          </a:p>
          <a:p>
            <a:pPr eaLnBrk="1" hangingPunct="1">
              <a:lnSpc>
                <a:spcPct val="90000"/>
              </a:lnSpc>
              <a:spcBef>
                <a:spcPts val="813"/>
              </a:spcBef>
              <a:buClrTx/>
              <a:buFontTx/>
              <a:buNone/>
            </a:pPr>
            <a:endParaRPr lang="en-US" sz="13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d1 = d2;  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			 /* </a:t>
            </a:r>
            <a:r>
              <a:rPr lang="en-US" sz="2400">
                <a:solidFill>
                  <a:srgbClr val="CC0000"/>
                </a:solidFill>
              </a:rPr>
              <a:t>d1.rooz = d2.rooz;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  <a:latin typeface="Arial" charset="0"/>
                <a:cs typeface="Arial" charset="0"/>
              </a:rPr>
              <a:t>				        </a:t>
            </a:r>
            <a:r>
              <a:rPr lang="en-US" sz="2400">
                <a:solidFill>
                  <a:srgbClr val="CC0000"/>
                </a:solidFill>
              </a:rPr>
              <a:t>d1.mah = d2.mah;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  <a:latin typeface="Arial" charset="0"/>
                <a:cs typeface="Arial" charset="0"/>
              </a:rPr>
              <a:t>				        </a:t>
            </a:r>
            <a:r>
              <a:rPr lang="en-US" sz="2400">
                <a:solidFill>
                  <a:srgbClr val="CC0000"/>
                </a:solidFill>
              </a:rPr>
              <a:t>d1.sal = d2.sal;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				   </a:t>
            </a:r>
            <a:r>
              <a:rPr lang="en-US" sz="2400">
                <a:solidFill>
                  <a:srgbClr val="000000"/>
                </a:solidFill>
              </a:rPr>
              <a:t>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E53E230-A550-4C0E-B714-B0C847D70D23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Copy and Assignment 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test_type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char name[10];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id[10];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};</a:t>
            </a:r>
          </a:p>
          <a:p>
            <a:pPr eaLnBrk="1" hangingPunct="1"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test_type</a:t>
            </a:r>
            <a:r>
              <a:rPr lang="en-US" sz="2400" dirty="0">
                <a:solidFill>
                  <a:srgbClr val="000000"/>
                </a:solidFill>
              </a:rPr>
              <a:t> d1, d2 = {"ABC", {1, 2, 3}};</a:t>
            </a:r>
          </a:p>
          <a:p>
            <a:pPr eaLnBrk="1" hangingPunct="1"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d1 = d2;   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/* </a:t>
            </a:r>
            <a:r>
              <a:rPr lang="en-US" sz="2400" dirty="0">
                <a:solidFill>
                  <a:srgbClr val="CC0000"/>
                </a:solidFill>
              </a:rPr>
              <a:t>d1.name = "ABC"; </a:t>
            </a: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			       </a:t>
            </a:r>
            <a:r>
              <a:rPr lang="en-US" sz="2400" dirty="0">
                <a:solidFill>
                  <a:srgbClr val="CC0000"/>
                </a:solidFill>
              </a:rPr>
              <a:t>d1.id   = {1, 2, 3};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			</a:t>
            </a:r>
            <a:r>
              <a:rPr lang="en-US" sz="2400" dirty="0">
                <a:solidFill>
                  <a:srgbClr val="000000"/>
                </a:solidFill>
              </a:rPr>
              <a:t>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B50DF05-1B63-4B79-A575-2841A4213BEA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C2C2C2"/>
                </a:solidFill>
              </a:rPr>
              <a:t>struct</a:t>
            </a: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Using </a:t>
            </a:r>
            <a:r>
              <a:rPr lang="en-US" sz="3200" dirty="0" err="1">
                <a:solidFill>
                  <a:srgbClr val="C2C2C2"/>
                </a:solidFill>
              </a:rPr>
              <a:t>struct</a:t>
            </a:r>
            <a:endParaRPr lang="en-US" sz="3200" dirty="0">
              <a:solidFill>
                <a:srgbClr val="C2C2C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Functions</a:t>
            </a:r>
          </a:p>
          <a:p>
            <a:pPr marL="0" lvl="0" indent="0"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Linked-List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enum</a:t>
            </a:r>
            <a:r>
              <a:rPr lang="en-US" sz="2800" b="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2800" b="0" dirty="0">
              <a:solidFill>
                <a:srgbClr val="C2C2C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2D47A75-3072-402A-9EF8-C927B9200A1B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Comparing 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</a:t>
            </a: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cannot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compare </a:t>
            </a:r>
            <a:r>
              <a:rPr lang="en-US" sz="3200" dirty="0" err="1">
                <a:solidFill>
                  <a:srgbClr val="000000"/>
                </a:solidFill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variables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==, &lt;=, &lt;, &gt;, &gt;= cannot be used for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r>
              <a:rPr lang="en-US" sz="1100" b="0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information st1, st2;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endParaRPr lang="en-US" sz="9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CC0000"/>
                </a:solidFill>
              </a:rPr>
              <a:t>if(st1 &lt;= st2){   // Compile Error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CC0000"/>
                </a:solidFill>
              </a:rPr>
              <a:t>	...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CC0000"/>
                </a:solidFill>
              </a:rPr>
              <a:t>}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Why?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What does this mean?   st1 &lt;= st2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BAEC43C-618B-4A86-8B6F-52371773A00B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Comparing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compare members of </a:t>
            </a:r>
            <a:r>
              <a:rPr lang="en-US" sz="26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structs</a:t>
            </a:r>
            <a:endParaRPr lang="en-US" sz="26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900" dirty="0">
                <a:solidFill>
                  <a:srgbClr val="000000"/>
                </a:solidFill>
              </a:rPr>
              <a:t>if((st1.id == st2.id) &amp;&amp; (</a:t>
            </a:r>
            <a:r>
              <a:rPr lang="en-US" sz="1900" dirty="0" err="1">
                <a:solidFill>
                  <a:srgbClr val="000000"/>
                </a:solidFill>
              </a:rPr>
              <a:t>strcmp</a:t>
            </a:r>
            <a:r>
              <a:rPr lang="en-US" sz="1900" dirty="0">
                <a:solidFill>
                  <a:srgbClr val="000000"/>
                </a:solidFill>
              </a:rPr>
              <a:t>(st1.name,st2.name) == 0) &amp;&amp;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(</a:t>
            </a:r>
            <a:r>
              <a:rPr lang="en-US" sz="1900" dirty="0" err="1">
                <a:solidFill>
                  <a:srgbClr val="000000"/>
                </a:solidFill>
              </a:rPr>
              <a:t>strcmp</a:t>
            </a:r>
            <a:r>
              <a:rPr lang="en-US" sz="1900" dirty="0">
                <a:solidFill>
                  <a:srgbClr val="000000"/>
                </a:solidFill>
              </a:rPr>
              <a:t>(st2.fam_name,st2.fam_name) == 0)){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</a:t>
            </a:r>
            <a:r>
              <a:rPr lang="en-US" sz="1900" dirty="0">
                <a:solidFill>
                  <a:srgbClr val="CC0000"/>
                </a:solidFill>
              </a:rPr>
              <a:t>/* st1 == st2 */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</a:t>
            </a:r>
            <a:r>
              <a:rPr lang="en-US" sz="2600" b="0" dirty="0">
                <a:solidFill>
                  <a:srgbClr val="CC0000"/>
                </a:solidFill>
                <a:latin typeface="Arial" charset="0"/>
                <a:cs typeface="Arial" charset="0"/>
              </a:rPr>
              <a:t>define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&lt;, &lt;=, &gt;, &gt;=  for </a:t>
            </a:r>
            <a:r>
              <a:rPr lang="en-US" sz="26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563"/>
              </a:spcBef>
              <a:buClrTx/>
              <a:buFontTx/>
              <a:buNone/>
            </a:pPr>
            <a:endParaRPr lang="en-US" sz="9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if((st1.id &gt; st2.id) &amp;&amp; (</a:t>
            </a:r>
            <a:r>
              <a:rPr lang="en-US" sz="1900" dirty="0" err="1">
                <a:solidFill>
                  <a:srgbClr val="000000"/>
                </a:solidFill>
              </a:rPr>
              <a:t>strcmp</a:t>
            </a:r>
            <a:r>
              <a:rPr lang="en-US" sz="1900" dirty="0">
                <a:solidFill>
                  <a:srgbClr val="000000"/>
                </a:solidFill>
              </a:rPr>
              <a:t>(st1.name,st2.name) == 0) &amp;&amp;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(</a:t>
            </a:r>
            <a:r>
              <a:rPr lang="en-US" sz="1900" dirty="0" err="1">
                <a:solidFill>
                  <a:srgbClr val="000000"/>
                </a:solidFill>
              </a:rPr>
              <a:t>strcmp</a:t>
            </a:r>
            <a:r>
              <a:rPr lang="en-US" sz="1900" dirty="0">
                <a:solidFill>
                  <a:srgbClr val="000000"/>
                </a:solidFill>
              </a:rPr>
              <a:t>(st2.fam_name,st2.fam_name) == 0)){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</a:t>
            </a:r>
            <a:r>
              <a:rPr lang="en-US" sz="1900" dirty="0">
                <a:solidFill>
                  <a:srgbClr val="CC0000"/>
                </a:solidFill>
              </a:rPr>
              <a:t>/* st1 &gt; st2 */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BAEC43C-618B-4A86-8B6F-52371773A00B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Arithmetic operations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No arithmetic operation (+, -, /, …) is defined for structures</a:t>
            </a:r>
          </a:p>
          <a:p>
            <a:pPr eaLnBrk="1" hangingPunct="1">
              <a:lnSpc>
                <a:spcPct val="80000"/>
              </a:lnSpc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define ours operations</a:t>
            </a:r>
          </a:p>
          <a:p>
            <a:pPr eaLnBrk="1" hangingPunct="1">
              <a:lnSpc>
                <a:spcPct val="80000"/>
              </a:lnSpc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have an example in the following slides</a:t>
            </a:r>
          </a:p>
        </p:txBody>
      </p:sp>
    </p:spTree>
    <p:extLst>
      <p:ext uri="{BB962C8B-B14F-4D97-AF65-F5344CB8AC3E}">
        <p14:creationId xmlns:p14="http://schemas.microsoft.com/office/powerpoint/2010/main" val="22569478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5A123B5-F424-490B-A04B-2B2CE51659D9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dirty="0" err="1">
                <a:solidFill>
                  <a:srgbClr val="C2C2C2"/>
                </a:solidFill>
              </a:rPr>
              <a:t>struct</a:t>
            </a: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Using </a:t>
            </a:r>
            <a:r>
              <a:rPr lang="en-US" sz="3600" dirty="0" err="1">
                <a:solidFill>
                  <a:srgbClr val="C2C2C2"/>
                </a:solidFill>
              </a:rPr>
              <a:t>struct</a:t>
            </a:r>
            <a:endParaRPr lang="en-US" sz="3600" dirty="0">
              <a:solidFill>
                <a:srgbClr val="C2C2C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&amp;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Functions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C2C2C2"/>
                </a:solidFill>
              </a:rPr>
              <a:t>enum</a:t>
            </a:r>
            <a:r>
              <a:rPr lang="en-US" sz="3200" b="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3200" b="0" dirty="0">
              <a:solidFill>
                <a:srgbClr val="C2C2C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86F8CC5-BF5D-448D-846D-37DB062BF419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Array of </a:t>
            </a: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Definition 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534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8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9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9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a type </a:t>
            </a:r>
            <a:r>
              <a:rPr lang="en-US" sz="2900" b="0" dirty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2900" b="0" dirty="0">
                <a:solidFill>
                  <a:srgbClr val="000000"/>
                </a:solidFill>
                <a:latin typeface="Arial" charset="0"/>
                <a:cs typeface="Arial" charset="0"/>
              </a:rPr>
              <a:t> We can define array of </a:t>
            </a:r>
            <a:r>
              <a:rPr lang="en-US" sz="29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endParaRPr lang="en-US" sz="29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 err="1">
                <a:solidFill>
                  <a:srgbClr val="000000"/>
                </a:solidFill>
              </a:rPr>
              <a:t>struct</a:t>
            </a:r>
            <a:r>
              <a:rPr lang="en-US" sz="2000" dirty="0">
                <a:solidFill>
                  <a:srgbClr val="000000"/>
                </a:solidFill>
              </a:rPr>
              <a:t> std1{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id;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grad;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 err="1">
                <a:solidFill>
                  <a:srgbClr val="CC0000"/>
                </a:solidFill>
              </a:rPr>
              <a:t>struct</a:t>
            </a:r>
            <a:r>
              <a:rPr lang="en-US" sz="2000" dirty="0">
                <a:solidFill>
                  <a:srgbClr val="CC0000"/>
                </a:solidFill>
              </a:rPr>
              <a:t> std1 </a:t>
            </a:r>
            <a:r>
              <a:rPr lang="en-US" sz="2000" dirty="0" err="1">
                <a:solidFill>
                  <a:srgbClr val="CC0000"/>
                </a:solidFill>
              </a:rPr>
              <a:t>std_arr</a:t>
            </a:r>
            <a:r>
              <a:rPr lang="en-US" sz="2000" dirty="0">
                <a:solidFill>
                  <a:srgbClr val="CC0000"/>
                </a:solidFill>
              </a:rPr>
              <a:t>[20];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 err="1">
                <a:solidFill>
                  <a:srgbClr val="000000"/>
                </a:solidFill>
              </a:rPr>
              <a:t>typedef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struct</a:t>
            </a:r>
            <a:r>
              <a:rPr lang="en-US" sz="20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id;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grad;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 std2;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CC0000"/>
                </a:solidFill>
              </a:rPr>
              <a:t>std2 </a:t>
            </a:r>
            <a:r>
              <a:rPr lang="en-US" sz="2000" dirty="0" err="1">
                <a:solidFill>
                  <a:srgbClr val="CC0000"/>
                </a:solidFill>
              </a:rPr>
              <a:t>std_arr</a:t>
            </a:r>
            <a:r>
              <a:rPr lang="en-US" sz="2000" dirty="0">
                <a:solidFill>
                  <a:srgbClr val="CC0000"/>
                </a:solidFill>
              </a:rPr>
              <a:t>[20];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47EF585-B2BD-491B-9E23-051244F76185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#include &lt;</a:t>
            </a:r>
            <a:r>
              <a:rPr lang="en-US" sz="2000" dirty="0" err="1">
                <a:solidFill>
                  <a:srgbClr val="000000"/>
                </a:solidFill>
              </a:rPr>
              <a:t>stdio.h</a:t>
            </a:r>
            <a:r>
              <a:rPr lang="en-US" sz="20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CC0000"/>
                </a:solidFill>
              </a:rPr>
              <a:t>struct</a:t>
            </a:r>
            <a:r>
              <a:rPr lang="en-US" sz="2000" dirty="0">
                <a:solidFill>
                  <a:srgbClr val="CC0000"/>
                </a:solidFill>
              </a:rPr>
              <a:t> </a:t>
            </a:r>
            <a:r>
              <a:rPr lang="en-US" sz="2000" dirty="0" err="1">
                <a:solidFill>
                  <a:srgbClr val="CC0000"/>
                </a:solidFill>
              </a:rPr>
              <a:t>std</a:t>
            </a:r>
            <a:r>
              <a:rPr lang="en-US" sz="20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id;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};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const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num</a:t>
            </a:r>
            <a:r>
              <a:rPr lang="en-US" sz="2000" dirty="0">
                <a:solidFill>
                  <a:srgbClr val="000000"/>
                </a:solidFill>
              </a:rPr>
              <a:t> = 25;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double sum, average;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CC0000"/>
                </a:solidFill>
              </a:rPr>
              <a:t>struct</a:t>
            </a:r>
            <a:r>
              <a:rPr lang="en-US" sz="2000" dirty="0">
                <a:solidFill>
                  <a:srgbClr val="CC0000"/>
                </a:solidFill>
              </a:rPr>
              <a:t> </a:t>
            </a:r>
            <a:r>
              <a:rPr lang="en-US" sz="2000" dirty="0" err="1">
                <a:solidFill>
                  <a:srgbClr val="CC0000"/>
                </a:solidFill>
              </a:rPr>
              <a:t>std</a:t>
            </a:r>
            <a:r>
              <a:rPr lang="en-US" sz="2000" dirty="0">
                <a:solidFill>
                  <a:srgbClr val="CC0000"/>
                </a:solidFill>
              </a:rPr>
              <a:t> </a:t>
            </a:r>
            <a:r>
              <a:rPr lang="en-US" sz="2000" dirty="0" err="1">
                <a:solidFill>
                  <a:srgbClr val="CC0000"/>
                </a:solidFill>
              </a:rPr>
              <a:t>std_arr</a:t>
            </a:r>
            <a:r>
              <a:rPr lang="en-US" sz="2000" dirty="0">
                <a:solidFill>
                  <a:srgbClr val="CC0000"/>
                </a:solidFill>
              </a:rPr>
              <a:t>[</a:t>
            </a:r>
            <a:r>
              <a:rPr lang="en-US" sz="2000" dirty="0" err="1">
                <a:solidFill>
                  <a:srgbClr val="CC0000"/>
                </a:solidFill>
              </a:rPr>
              <a:t>num</a:t>
            </a:r>
            <a:r>
              <a:rPr lang="en-US" sz="2000" dirty="0">
                <a:solidFill>
                  <a:srgbClr val="CC0000"/>
                </a:solidFill>
              </a:rPr>
              <a:t>];</a:t>
            </a:r>
          </a:p>
          <a:p>
            <a:pPr eaLnBrk="1" hangingPunct="1">
              <a:lnSpc>
                <a:spcPct val="80000"/>
              </a:lnSpc>
              <a:spcBef>
                <a:spcPts val="750"/>
              </a:spcBef>
              <a:buClrTx/>
              <a:buFontTx/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for(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= 0;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&lt; </a:t>
            </a:r>
            <a:r>
              <a:rPr lang="en-US" sz="2000" dirty="0" err="1">
                <a:solidFill>
                  <a:srgbClr val="000000"/>
                </a:solidFill>
              </a:rPr>
              <a:t>num</a:t>
            </a:r>
            <a:r>
              <a:rPr lang="en-US" sz="2000" dirty="0">
                <a:solidFill>
                  <a:srgbClr val="000000"/>
                </a:solidFill>
              </a:rPr>
              <a:t>;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++){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("Enter ID and grade\n");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("%d", </a:t>
            </a:r>
            <a:r>
              <a:rPr lang="en-US" sz="2000" dirty="0">
                <a:solidFill>
                  <a:srgbClr val="CC0000"/>
                </a:solidFill>
              </a:rPr>
              <a:t>&amp;(</a:t>
            </a:r>
            <a:r>
              <a:rPr lang="en-US" sz="2000" dirty="0" err="1">
                <a:solidFill>
                  <a:srgbClr val="CC0000"/>
                </a:solidFill>
              </a:rPr>
              <a:t>std_arr</a:t>
            </a:r>
            <a:r>
              <a:rPr lang="en-US" sz="2000" dirty="0">
                <a:solidFill>
                  <a:srgbClr val="CC0000"/>
                </a:solidFill>
              </a:rPr>
              <a:t>[</a:t>
            </a:r>
            <a:r>
              <a:rPr lang="en-US" sz="2000" dirty="0" err="1">
                <a:solidFill>
                  <a:srgbClr val="CC0000"/>
                </a:solidFill>
              </a:rPr>
              <a:t>i</a:t>
            </a:r>
            <a:r>
              <a:rPr lang="en-US" sz="2000" dirty="0">
                <a:solidFill>
                  <a:srgbClr val="CC0000"/>
                </a:solidFill>
              </a:rPr>
              <a:t>].id)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("%d", </a:t>
            </a:r>
            <a:r>
              <a:rPr lang="en-US" sz="2000" dirty="0">
                <a:solidFill>
                  <a:srgbClr val="CC0000"/>
                </a:solidFill>
              </a:rPr>
              <a:t>&amp;(</a:t>
            </a:r>
            <a:r>
              <a:rPr lang="en-US" sz="2000" dirty="0" err="1">
                <a:solidFill>
                  <a:srgbClr val="CC0000"/>
                </a:solidFill>
              </a:rPr>
              <a:t>std_arr</a:t>
            </a:r>
            <a:r>
              <a:rPr lang="en-US" sz="2000" dirty="0">
                <a:solidFill>
                  <a:srgbClr val="CC0000"/>
                </a:solidFill>
              </a:rPr>
              <a:t>[</a:t>
            </a:r>
            <a:r>
              <a:rPr lang="en-US" sz="2000" dirty="0" err="1">
                <a:solidFill>
                  <a:srgbClr val="CC0000"/>
                </a:solidFill>
              </a:rPr>
              <a:t>i</a:t>
            </a:r>
            <a:r>
              <a:rPr lang="en-US" sz="2000" dirty="0">
                <a:solidFill>
                  <a:srgbClr val="CC0000"/>
                </a:solidFill>
              </a:rPr>
              <a:t>].grade)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5436096" y="533400"/>
            <a:ext cx="3326904" cy="92551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برنامه‌اي كه شماره و نمره دانشجويان را بگيرد و ليست دانشجوياني كه نمره آنها بيشتر از ميانگين است را توليد كند</a:t>
            </a:r>
            <a:r>
              <a:rPr lang="hi-IN" dirty="0">
                <a:solidFill>
                  <a:srgbClr val="000000"/>
                </a:solidFill>
                <a:latin typeface="Arial" charset="0"/>
              </a:rPr>
              <a:t>.</a:t>
            </a:r>
            <a:endParaRPr lang="en-US" dirty="0">
              <a:solidFill>
                <a:srgbClr val="000000"/>
              </a:solidFill>
              <a:latin typeface="Arial" charset="0"/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9" dur="500"/>
                                        <p:tgtEl>
                                          <p:spTgt spid="36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368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5" dur="500"/>
                                        <p:tgtEl>
                                          <p:spTgt spid="368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8" dur="500"/>
                                        <p:tgtEl>
                                          <p:spTgt spid="368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1" dur="500"/>
                                        <p:tgtEl>
                                          <p:spTgt spid="368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22533F7-A58A-4225-B339-06F02CB4456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04800" y="0"/>
            <a:ext cx="8534400" cy="68580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sum = 0;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for(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 = 0; 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 &lt; </a:t>
            </a:r>
            <a:r>
              <a:rPr lang="en-US" sz="2400" dirty="0" err="1">
                <a:solidFill>
                  <a:srgbClr val="000000"/>
                </a:solidFill>
              </a:rPr>
              <a:t>num</a:t>
            </a:r>
            <a:r>
              <a:rPr lang="en-US" sz="2400" dirty="0">
                <a:solidFill>
                  <a:srgbClr val="000000"/>
                </a:solidFill>
              </a:rPr>
              <a:t>; 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++)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sum += </a:t>
            </a:r>
            <a:r>
              <a:rPr lang="en-US" sz="2400" dirty="0" err="1">
                <a:solidFill>
                  <a:srgbClr val="000000"/>
                </a:solidFill>
              </a:rPr>
              <a:t>std_arr</a:t>
            </a:r>
            <a:r>
              <a:rPr lang="en-US" sz="2400" dirty="0">
                <a:solidFill>
                  <a:srgbClr val="000000"/>
                </a:solidFill>
              </a:rPr>
              <a:t>[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].grade;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average = sum / </a:t>
            </a:r>
            <a:r>
              <a:rPr lang="en-US" sz="2400" dirty="0" err="1">
                <a:solidFill>
                  <a:srgbClr val="000000"/>
                </a:solidFill>
              </a:rPr>
              <a:t>num</a:t>
            </a:r>
            <a:r>
              <a:rPr lang="en-US" sz="24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for(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 = 0; 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 &lt; </a:t>
            </a:r>
            <a:r>
              <a:rPr lang="en-US" sz="2400" dirty="0" err="1">
                <a:solidFill>
                  <a:srgbClr val="000000"/>
                </a:solidFill>
              </a:rPr>
              <a:t>num</a:t>
            </a:r>
            <a:r>
              <a:rPr lang="en-US" sz="2400" dirty="0">
                <a:solidFill>
                  <a:srgbClr val="000000"/>
                </a:solidFill>
              </a:rPr>
              <a:t>; 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++)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if(</a:t>
            </a:r>
            <a:r>
              <a:rPr lang="en-US" sz="2400" dirty="0" err="1">
                <a:solidFill>
                  <a:srgbClr val="000000"/>
                </a:solidFill>
              </a:rPr>
              <a:t>std_arr</a:t>
            </a:r>
            <a:r>
              <a:rPr lang="en-US" sz="2400" dirty="0">
                <a:solidFill>
                  <a:srgbClr val="000000"/>
                </a:solidFill>
              </a:rPr>
              <a:t>[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].grade &gt;= average)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</a:t>
            </a:r>
            <a:r>
              <a:rPr lang="en-US" sz="2400" dirty="0" err="1">
                <a:solidFill>
                  <a:srgbClr val="000000"/>
                </a:solidFill>
              </a:rPr>
              <a:t>printf</a:t>
            </a:r>
            <a:r>
              <a:rPr lang="en-US" sz="2400" dirty="0">
                <a:solidFill>
                  <a:srgbClr val="000000"/>
                </a:solidFill>
              </a:rPr>
              <a:t>("Student %d passed \n", 				</a:t>
            </a:r>
            <a:r>
              <a:rPr lang="en-US" sz="2400" dirty="0" err="1">
                <a:solidFill>
                  <a:srgbClr val="CC0000"/>
                </a:solidFill>
              </a:rPr>
              <a:t>std_arr</a:t>
            </a:r>
            <a:r>
              <a:rPr lang="en-US" sz="2400" dirty="0">
                <a:solidFill>
                  <a:srgbClr val="CC0000"/>
                </a:solidFill>
              </a:rPr>
              <a:t>[</a:t>
            </a:r>
            <a:r>
              <a:rPr lang="en-US" sz="2400" dirty="0" err="1">
                <a:solidFill>
                  <a:srgbClr val="CC0000"/>
                </a:solidFill>
              </a:rPr>
              <a:t>i</a:t>
            </a:r>
            <a:r>
              <a:rPr lang="en-US" sz="2400" dirty="0">
                <a:solidFill>
                  <a:srgbClr val="CC0000"/>
                </a:solidFill>
              </a:rPr>
              <a:t>].id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FBB59CE-A4C9-4895-9E26-306FEFB25A4D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4582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int main(void){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</a:t>
            </a:r>
            <a:r>
              <a:rPr lang="en-US">
                <a:solidFill>
                  <a:srgbClr val="CC0000"/>
                </a:solidFill>
              </a:rPr>
              <a:t>struct std</a:t>
            </a:r>
            <a:r>
              <a:rPr lang="en-US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	char name[20];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	int id;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	int grade;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};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const int num = 25;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</a:t>
            </a:r>
            <a:r>
              <a:rPr lang="en-US">
                <a:solidFill>
                  <a:srgbClr val="CC0000"/>
                </a:solidFill>
              </a:rPr>
              <a:t>struct std std_arr[num];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int sid, i;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for(i = 0; i &lt; num; i++){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	printf("Enter Name, ID and grade\n");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	scanf("%s", </a:t>
            </a:r>
            <a:r>
              <a:rPr lang="en-US">
                <a:solidFill>
                  <a:srgbClr val="CC0000"/>
                </a:solidFill>
              </a:rPr>
              <a:t>std_arr[i].name</a:t>
            </a:r>
            <a:r>
              <a:rPr lang="en-US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	scanf("%d", </a:t>
            </a:r>
            <a:r>
              <a:rPr lang="en-US">
                <a:solidFill>
                  <a:srgbClr val="CC0000"/>
                </a:solidFill>
              </a:rPr>
              <a:t>&amp;(std_arr[i].id)</a:t>
            </a:r>
            <a:r>
              <a:rPr lang="en-US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	scanf("%d", </a:t>
            </a:r>
            <a:r>
              <a:rPr lang="en-US">
                <a:solidFill>
                  <a:srgbClr val="CC0000"/>
                </a:solidFill>
              </a:rPr>
              <a:t>&amp;(std_arr[i].grade)</a:t>
            </a:r>
            <a:r>
              <a:rPr lang="en-US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5004048" y="304800"/>
            <a:ext cx="3987552" cy="92551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برنامه‌اي كه يك ليست از دانشجويان را بگيرد. سپس يك شماره دانشجويي بگيرد و اگر دانشجو در ليست است  اطلاعات وي را نشان دهد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89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389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389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389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389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389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0133807-85F0-4BE0-984B-C6F9CA24D1A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04800" y="422275"/>
            <a:ext cx="8839200" cy="64357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</a:t>
            </a:r>
            <a:r>
              <a:rPr lang="en-US" sz="2100" dirty="0" err="1">
                <a:solidFill>
                  <a:srgbClr val="000000"/>
                </a:solidFill>
              </a:rPr>
              <a:t>printf</a:t>
            </a:r>
            <a:r>
              <a:rPr lang="en-US" sz="2100" dirty="0">
                <a:solidFill>
                  <a:srgbClr val="000000"/>
                </a:solidFill>
              </a:rPr>
              <a:t>("Enter Search ID: ");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</a:t>
            </a:r>
            <a:r>
              <a:rPr lang="en-US" sz="2100" dirty="0" err="1">
                <a:solidFill>
                  <a:srgbClr val="000000"/>
                </a:solidFill>
              </a:rPr>
              <a:t>scanf</a:t>
            </a:r>
            <a:r>
              <a:rPr lang="en-US" sz="2100" dirty="0">
                <a:solidFill>
                  <a:srgbClr val="000000"/>
                </a:solidFill>
              </a:rPr>
              <a:t>("%d", &amp;</a:t>
            </a:r>
            <a:r>
              <a:rPr lang="en-US" sz="2100" dirty="0" err="1">
                <a:solidFill>
                  <a:srgbClr val="000000"/>
                </a:solidFill>
              </a:rPr>
              <a:t>sid</a:t>
            </a:r>
            <a:r>
              <a:rPr lang="en-US" sz="21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1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for(</a:t>
            </a:r>
            <a:r>
              <a:rPr lang="en-US" sz="2100" dirty="0" err="1">
                <a:solidFill>
                  <a:srgbClr val="000000"/>
                </a:solidFill>
              </a:rPr>
              <a:t>i</a:t>
            </a:r>
            <a:r>
              <a:rPr lang="en-US" sz="2100" dirty="0">
                <a:solidFill>
                  <a:srgbClr val="000000"/>
                </a:solidFill>
              </a:rPr>
              <a:t> = 0; </a:t>
            </a:r>
            <a:r>
              <a:rPr lang="en-US" sz="2100" dirty="0" err="1">
                <a:solidFill>
                  <a:srgbClr val="000000"/>
                </a:solidFill>
              </a:rPr>
              <a:t>i</a:t>
            </a:r>
            <a:r>
              <a:rPr lang="en-US" sz="2100" dirty="0">
                <a:solidFill>
                  <a:srgbClr val="000000"/>
                </a:solidFill>
              </a:rPr>
              <a:t> &lt; </a:t>
            </a:r>
            <a:r>
              <a:rPr lang="en-US" sz="2100" dirty="0" err="1">
                <a:solidFill>
                  <a:srgbClr val="000000"/>
                </a:solidFill>
              </a:rPr>
              <a:t>num</a:t>
            </a:r>
            <a:r>
              <a:rPr lang="en-US" sz="2100" dirty="0">
                <a:solidFill>
                  <a:srgbClr val="000000"/>
                </a:solidFill>
              </a:rPr>
              <a:t>; </a:t>
            </a:r>
            <a:r>
              <a:rPr lang="en-US" sz="2100" dirty="0" err="1">
                <a:solidFill>
                  <a:srgbClr val="000000"/>
                </a:solidFill>
              </a:rPr>
              <a:t>i</a:t>
            </a:r>
            <a:r>
              <a:rPr lang="en-US" sz="2100" dirty="0">
                <a:solidFill>
                  <a:srgbClr val="000000"/>
                </a:solidFill>
              </a:rPr>
              <a:t>++)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	if(</a:t>
            </a:r>
            <a:r>
              <a:rPr lang="en-US" sz="2100" dirty="0" err="1">
                <a:solidFill>
                  <a:srgbClr val="CC0000"/>
                </a:solidFill>
              </a:rPr>
              <a:t>std_arr</a:t>
            </a:r>
            <a:r>
              <a:rPr lang="en-US" sz="2100" dirty="0">
                <a:solidFill>
                  <a:srgbClr val="CC0000"/>
                </a:solidFill>
              </a:rPr>
              <a:t>[</a:t>
            </a:r>
            <a:r>
              <a:rPr lang="en-US" sz="2100" dirty="0" err="1">
                <a:solidFill>
                  <a:srgbClr val="CC0000"/>
                </a:solidFill>
              </a:rPr>
              <a:t>i</a:t>
            </a:r>
            <a:r>
              <a:rPr lang="en-US" sz="2100" dirty="0">
                <a:solidFill>
                  <a:srgbClr val="CC0000"/>
                </a:solidFill>
              </a:rPr>
              <a:t>].id == </a:t>
            </a:r>
            <a:r>
              <a:rPr lang="en-US" sz="2100" dirty="0" err="1">
                <a:solidFill>
                  <a:srgbClr val="CC0000"/>
                </a:solidFill>
              </a:rPr>
              <a:t>sid</a:t>
            </a:r>
            <a:r>
              <a:rPr lang="en-US" sz="21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		</a:t>
            </a:r>
            <a:r>
              <a:rPr lang="en-US" sz="2100" dirty="0" err="1">
                <a:solidFill>
                  <a:srgbClr val="000000"/>
                </a:solidFill>
              </a:rPr>
              <a:t>printf</a:t>
            </a:r>
            <a:r>
              <a:rPr lang="en-US" sz="2100" dirty="0">
                <a:solidFill>
                  <a:srgbClr val="000000"/>
                </a:solidFill>
              </a:rPr>
              <a:t>("Found:\n");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		</a:t>
            </a:r>
            <a:r>
              <a:rPr lang="en-US" sz="2100" dirty="0" err="1">
                <a:solidFill>
                  <a:srgbClr val="000000"/>
                </a:solidFill>
              </a:rPr>
              <a:t>printf</a:t>
            </a:r>
            <a:r>
              <a:rPr lang="en-US" sz="2100" dirty="0">
                <a:solidFill>
                  <a:srgbClr val="000000"/>
                </a:solidFill>
              </a:rPr>
              <a:t>("Name = %s\n", </a:t>
            </a:r>
            <a:r>
              <a:rPr lang="en-US" sz="2100" dirty="0" err="1">
                <a:solidFill>
                  <a:srgbClr val="000000"/>
                </a:solidFill>
              </a:rPr>
              <a:t>std_arr</a:t>
            </a:r>
            <a:r>
              <a:rPr lang="en-US" sz="2100" dirty="0">
                <a:solidFill>
                  <a:srgbClr val="000000"/>
                </a:solidFill>
              </a:rPr>
              <a:t>[</a:t>
            </a:r>
            <a:r>
              <a:rPr lang="en-US" sz="2100" dirty="0" err="1">
                <a:solidFill>
                  <a:srgbClr val="000000"/>
                </a:solidFill>
              </a:rPr>
              <a:t>i</a:t>
            </a:r>
            <a:r>
              <a:rPr lang="en-US" sz="2100" dirty="0">
                <a:solidFill>
                  <a:srgbClr val="000000"/>
                </a:solidFill>
              </a:rPr>
              <a:t>].name);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		</a:t>
            </a:r>
            <a:r>
              <a:rPr lang="en-US" sz="2100" dirty="0" err="1">
                <a:solidFill>
                  <a:srgbClr val="000000"/>
                </a:solidFill>
              </a:rPr>
              <a:t>printf</a:t>
            </a:r>
            <a:r>
              <a:rPr lang="en-US" sz="2100" dirty="0">
                <a:solidFill>
                  <a:srgbClr val="000000"/>
                </a:solidFill>
              </a:rPr>
              <a:t>("ID = %d\n", </a:t>
            </a:r>
            <a:r>
              <a:rPr lang="en-US" sz="2100" dirty="0" err="1">
                <a:solidFill>
                  <a:srgbClr val="000000"/>
                </a:solidFill>
              </a:rPr>
              <a:t>std_arr</a:t>
            </a:r>
            <a:r>
              <a:rPr lang="en-US" sz="2100" dirty="0">
                <a:solidFill>
                  <a:srgbClr val="000000"/>
                </a:solidFill>
              </a:rPr>
              <a:t>[</a:t>
            </a:r>
            <a:r>
              <a:rPr lang="en-US" sz="2100" dirty="0" err="1">
                <a:solidFill>
                  <a:srgbClr val="000000"/>
                </a:solidFill>
              </a:rPr>
              <a:t>i</a:t>
            </a:r>
            <a:r>
              <a:rPr lang="en-US" sz="2100" dirty="0">
                <a:solidFill>
                  <a:srgbClr val="000000"/>
                </a:solidFill>
              </a:rPr>
              <a:t>].id);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		</a:t>
            </a:r>
            <a:r>
              <a:rPr lang="en-US" sz="2100" dirty="0" err="1">
                <a:solidFill>
                  <a:srgbClr val="000000"/>
                </a:solidFill>
              </a:rPr>
              <a:t>printf</a:t>
            </a:r>
            <a:r>
              <a:rPr lang="en-US" sz="2100" dirty="0">
                <a:solidFill>
                  <a:srgbClr val="000000"/>
                </a:solidFill>
              </a:rPr>
              <a:t>("Grade = %s\n", </a:t>
            </a:r>
            <a:r>
              <a:rPr lang="en-US" sz="2100" dirty="0" err="1">
                <a:solidFill>
                  <a:srgbClr val="000000"/>
                </a:solidFill>
              </a:rPr>
              <a:t>std_arr</a:t>
            </a:r>
            <a:r>
              <a:rPr lang="en-US" sz="2100" dirty="0">
                <a:solidFill>
                  <a:srgbClr val="000000"/>
                </a:solidFill>
              </a:rPr>
              <a:t>[</a:t>
            </a:r>
            <a:r>
              <a:rPr lang="en-US" sz="2100" dirty="0" err="1">
                <a:solidFill>
                  <a:srgbClr val="000000"/>
                </a:solidFill>
              </a:rPr>
              <a:t>i</a:t>
            </a:r>
            <a:r>
              <a:rPr lang="en-US" sz="2100" dirty="0">
                <a:solidFill>
                  <a:srgbClr val="000000"/>
                </a:solidFill>
              </a:rPr>
              <a:t>].grade);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	}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399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99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BB9FCB5-936E-4A0E-B625-3021AA575D45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dirty="0" err="1">
                <a:solidFill>
                  <a:srgbClr val="C2C2C2"/>
                </a:solidFill>
              </a:rPr>
              <a:t>struct</a:t>
            </a: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Using </a:t>
            </a:r>
            <a:r>
              <a:rPr lang="en-US" sz="3600" dirty="0" err="1">
                <a:solidFill>
                  <a:srgbClr val="C2C2C2"/>
                </a:solidFill>
              </a:rPr>
              <a:t>struct</a:t>
            </a:r>
            <a:endParaRPr lang="en-US" sz="3600" dirty="0">
              <a:solidFill>
                <a:srgbClr val="C2C2C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&amp;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Functions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C2C2C2"/>
                </a:solidFill>
              </a:rPr>
              <a:t>enum</a:t>
            </a:r>
            <a:r>
              <a:rPr lang="en-US" sz="3200" b="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3200" b="0" dirty="0">
              <a:solidFill>
                <a:srgbClr val="C2C2C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ED5D8A8-865B-48FE-A733-311F5EDB820F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Introduction 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305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Our variables until now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Single variable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0" dirty="0">
                <a:solidFill>
                  <a:srgbClr val="000000"/>
                </a:solidFill>
              </a:rPr>
              <a:t>     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, char c, float f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Set of </a:t>
            </a: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same type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elements: Array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0" dirty="0">
                <a:solidFill>
                  <a:srgbClr val="000000"/>
                </a:solidFill>
              </a:rPr>
              <a:t>      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a[10], char c[20]</a:t>
            </a:r>
          </a:p>
          <a:p>
            <a:pPr eaLnBrk="1" hangingPunct="1">
              <a:lnSpc>
                <a:spcPct val="90000"/>
              </a:lnSpc>
              <a:spcBef>
                <a:spcPts val="563"/>
              </a:spcBef>
              <a:buClrTx/>
              <a:buFontTx/>
              <a:buNone/>
            </a:pPr>
            <a:endParaRPr lang="en-US" sz="9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data are not same type, but related? Example: Information about students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Student Name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Student Family Name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Student Number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Student Grade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99AFFC4-3BF5-4254-811A-8EF4B6CA9508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Pointer to </a:t>
            </a: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Definition 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A variable of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type is a </a:t>
            </a: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variable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has </a:t>
            </a: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address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, we can have </a:t>
            </a: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pointer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to it 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CC0000"/>
                </a:solidFill>
              </a:rPr>
              <a:t>struct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id;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};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std</a:t>
            </a:r>
            <a:r>
              <a:rPr lang="en-US" sz="2400" dirty="0">
                <a:solidFill>
                  <a:srgbClr val="000000"/>
                </a:solidFill>
              </a:rPr>
              <a:t> st1;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  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std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CC0000"/>
                </a:solidFill>
              </a:rPr>
              <a:t>*</a:t>
            </a:r>
            <a:r>
              <a:rPr lang="en-US" sz="2400" dirty="0" err="1">
                <a:solidFill>
                  <a:srgbClr val="CC0000"/>
                </a:solidFill>
              </a:rPr>
              <a:t>ps</a:t>
            </a:r>
            <a:r>
              <a:rPr lang="en-US" sz="24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CC0000"/>
                </a:solidFill>
              </a:rPr>
              <a:t>ps</a:t>
            </a:r>
            <a:r>
              <a:rPr lang="en-US" sz="2400" dirty="0">
                <a:solidFill>
                  <a:srgbClr val="CC0000"/>
                </a:solidFill>
              </a:rPr>
              <a:t> = &amp;st1</a:t>
            </a:r>
            <a:r>
              <a:rPr lang="en-US" sz="2400" dirty="0">
                <a:solidFill>
                  <a:srgbClr val="000000"/>
                </a:solidFill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AEA2072-E219-49E9-9741-50CCAC38B778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Pointer to </a:t>
            </a:r>
            <a:r>
              <a:rPr lang="en-US" sz="3600" dirty="0" err="1">
                <a:solidFill>
                  <a:srgbClr val="293A83"/>
                </a:solidFill>
              </a:rPr>
              <a:t>struct</a:t>
            </a: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: Usage (Version 1)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use  *pointer method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*</a:t>
            </a:r>
            <a:r>
              <a:rPr lang="en-US" sz="3200" dirty="0" err="1">
                <a:solidFill>
                  <a:srgbClr val="000000"/>
                </a:solidFill>
              </a:rPr>
              <a:t>ps</a:t>
            </a: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means the content of the address that </a:t>
            </a:r>
            <a:r>
              <a:rPr lang="en-US" sz="3200" dirty="0" err="1">
                <a:solidFill>
                  <a:srgbClr val="000000"/>
                </a:solidFill>
              </a:rPr>
              <a:t>ps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refers to there </a:t>
            </a:r>
            <a:r>
              <a:rPr lang="en-US" sz="3200" b="0" dirty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it is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endParaRPr lang="en-US" sz="2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(*</a:t>
            </a:r>
            <a:r>
              <a:rPr lang="en-US" sz="3200" dirty="0" err="1">
                <a:solidFill>
                  <a:srgbClr val="000000"/>
                </a:solidFill>
              </a:rPr>
              <a:t>ps</a:t>
            </a:r>
            <a:r>
              <a:rPr lang="en-US" sz="3200" dirty="0">
                <a:solidFill>
                  <a:srgbClr val="000000"/>
                </a:solidFill>
              </a:rPr>
              <a:t>).id</a:t>
            </a: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is the member of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that </a:t>
            </a:r>
            <a:r>
              <a:rPr lang="en-US" sz="3200" b="0" dirty="0" err="1">
                <a:solidFill>
                  <a:srgbClr val="000000"/>
                </a:solidFill>
              </a:rPr>
              <a:t>ps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refers to it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(*</a:t>
            </a:r>
            <a:r>
              <a:rPr lang="en-US" sz="3200" dirty="0" err="1">
                <a:solidFill>
                  <a:srgbClr val="000000"/>
                </a:solidFill>
              </a:rPr>
              <a:t>ps</a:t>
            </a:r>
            <a:r>
              <a:rPr lang="en-US" sz="3200" dirty="0">
                <a:solidFill>
                  <a:srgbClr val="000000"/>
                </a:solidFill>
              </a:rPr>
              <a:t>).grade</a:t>
            </a: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is the member of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that </a:t>
            </a:r>
            <a:r>
              <a:rPr lang="en-US" sz="3200" b="0" dirty="0" err="1">
                <a:solidFill>
                  <a:srgbClr val="000000"/>
                </a:solidFill>
              </a:rPr>
              <a:t>ps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refers to 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smtClean="0">
                <a:solidFill>
                  <a:srgbClr val="FF0000"/>
                </a:solidFill>
              </a:rPr>
              <a:t>*ps.id    Compile Error</a:t>
            </a:r>
            <a:endParaRPr lang="en-US" sz="3200" b="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5F6077F-22B4-42DE-B69A-48F8E331BFA0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Pointer to </a:t>
            </a:r>
            <a:r>
              <a:rPr lang="en-US" sz="3600" dirty="0" err="1">
                <a:solidFill>
                  <a:srgbClr val="293A83"/>
                </a:solidFill>
              </a:rPr>
              <a:t>struct</a:t>
            </a: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: Usage (Version 2)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use “</a:t>
            </a:r>
            <a:r>
              <a:rPr lang="en-US" sz="3200" dirty="0">
                <a:solidFill>
                  <a:srgbClr val="000000"/>
                </a:solidFill>
              </a:rPr>
              <a:t>-&gt;</a:t>
            </a:r>
            <a:r>
              <a:rPr lang="en-US" sz="3200" b="0" dirty="0">
                <a:solidFill>
                  <a:srgbClr val="000000"/>
                </a:solidFill>
              </a:rPr>
              <a:t>"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method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CC0000"/>
                </a:solidFill>
              </a:rPr>
              <a:t>struct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id;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std</a:t>
            </a:r>
            <a:r>
              <a:rPr lang="en-US" sz="2400" dirty="0">
                <a:solidFill>
                  <a:srgbClr val="000000"/>
                </a:solidFill>
              </a:rPr>
              <a:t> st1, *</a:t>
            </a:r>
            <a:r>
              <a:rPr lang="en-US" sz="2400" dirty="0" err="1">
                <a:solidFill>
                  <a:srgbClr val="000000"/>
                </a:solidFill>
              </a:rPr>
              <a:t>ps</a:t>
            </a:r>
            <a:r>
              <a:rPr lang="en-US" sz="24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ps</a:t>
            </a:r>
            <a:r>
              <a:rPr lang="en-US" sz="2400" dirty="0">
                <a:solidFill>
                  <a:srgbClr val="000000"/>
                </a:solidFill>
              </a:rPr>
              <a:t> = &amp;st1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y = </a:t>
            </a:r>
            <a:r>
              <a:rPr lang="en-US" sz="2400" dirty="0" err="1">
                <a:solidFill>
                  <a:srgbClr val="000000"/>
                </a:solidFill>
              </a:rPr>
              <a:t>ps</a:t>
            </a:r>
            <a:r>
              <a:rPr lang="en-US" sz="2400" dirty="0">
                <a:solidFill>
                  <a:srgbClr val="000000"/>
                </a:solidFill>
              </a:rPr>
              <a:t>-&gt;id;   	// (*</a:t>
            </a:r>
            <a:r>
              <a:rPr lang="en-US" sz="2400" dirty="0" err="1">
                <a:solidFill>
                  <a:srgbClr val="000000"/>
                </a:solidFill>
              </a:rPr>
              <a:t>ps</a:t>
            </a:r>
            <a:r>
              <a:rPr lang="en-US" sz="2400" dirty="0">
                <a:solidFill>
                  <a:srgbClr val="000000"/>
                </a:solidFill>
              </a:rPr>
              <a:t>).id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z = </a:t>
            </a:r>
            <a:r>
              <a:rPr lang="en-US" sz="2400" dirty="0" err="1">
                <a:solidFill>
                  <a:srgbClr val="000000"/>
                </a:solidFill>
              </a:rPr>
              <a:t>ps</a:t>
            </a:r>
            <a:r>
              <a:rPr lang="en-US" sz="2400" dirty="0">
                <a:solidFill>
                  <a:srgbClr val="000000"/>
                </a:solidFill>
              </a:rPr>
              <a:t>-&gt;grade;	// (*</a:t>
            </a:r>
            <a:r>
              <a:rPr lang="en-US" sz="2400" dirty="0" err="1">
                <a:solidFill>
                  <a:srgbClr val="000000"/>
                </a:solidFill>
              </a:rPr>
              <a:t>ps</a:t>
            </a:r>
            <a:r>
              <a:rPr lang="en-US" sz="2400" dirty="0">
                <a:solidFill>
                  <a:srgbClr val="000000"/>
                </a:solidFill>
              </a:rPr>
              <a:t>).grade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D2E115-F1D0-441A-B20C-F4B8F169090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dirty="0" err="1">
                <a:solidFill>
                  <a:srgbClr val="C2C2C2"/>
                </a:solidFill>
              </a:rPr>
              <a:t>struct</a:t>
            </a: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Using </a:t>
            </a:r>
            <a:r>
              <a:rPr lang="en-US" sz="3600" dirty="0" err="1">
                <a:solidFill>
                  <a:srgbClr val="C2C2C2"/>
                </a:solidFill>
              </a:rPr>
              <a:t>struct</a:t>
            </a:r>
            <a:endParaRPr lang="en-US" sz="3600" dirty="0">
              <a:solidFill>
                <a:srgbClr val="C2C2C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&amp; Functions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C2C2C2"/>
                </a:solidFill>
              </a:rPr>
              <a:t>enum</a:t>
            </a:r>
            <a:r>
              <a:rPr lang="en-US" sz="3200" b="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3200" b="0" dirty="0">
              <a:solidFill>
                <a:srgbClr val="C2C2C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76EF3E7-577A-4BA8-9ABE-BCF75F8CB08F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&amp; Functions 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marL="1017588" indent="-347663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dirty="0" err="1">
                <a:solidFill>
                  <a:srgbClr val="000000"/>
                </a:solidFill>
              </a:rPr>
              <a:t>struct</a:t>
            </a:r>
            <a:r>
              <a:rPr lang="en-US" sz="36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a type </a:t>
            </a:r>
            <a:r>
              <a:rPr lang="en-US" sz="3600" b="0" dirty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3600" b="0" dirty="0">
                <a:solidFill>
                  <a:srgbClr val="000000"/>
                </a:solidFill>
                <a:latin typeface="Arial" charset="0"/>
                <a:cs typeface="Arial" charset="0"/>
              </a:rPr>
              <a:t> It can be used </a:t>
            </a:r>
          </a:p>
          <a:p>
            <a:pPr lvl="1" eaLnBrk="1" hangingPunct="1">
              <a:spcBef>
                <a:spcPts val="8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In </a:t>
            </a: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input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parameter list of functions</a:t>
            </a:r>
          </a:p>
          <a:p>
            <a:pPr lvl="2" eaLnBrk="1" hangingPunct="1">
              <a:spcBef>
                <a:spcPts val="7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Call by </a:t>
            </a:r>
            <a:r>
              <a:rPr lang="en-US" sz="3000" b="0" dirty="0">
                <a:solidFill>
                  <a:srgbClr val="CC0000"/>
                </a:solidFill>
                <a:latin typeface="Arial" charset="0"/>
                <a:cs typeface="Arial" charset="0"/>
              </a:rPr>
              <a:t>value</a:t>
            </a: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lvl="2" eaLnBrk="1" hangingPunct="1">
              <a:spcBef>
                <a:spcPts val="7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Call by </a:t>
            </a:r>
            <a:r>
              <a:rPr lang="en-US" sz="3000" b="0" dirty="0">
                <a:solidFill>
                  <a:srgbClr val="CC0000"/>
                </a:solidFill>
                <a:latin typeface="Arial" charset="0"/>
                <a:cs typeface="Arial" charset="0"/>
              </a:rPr>
              <a:t>reference</a:t>
            </a: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lvl="1" eaLnBrk="1" hangingPunct="1">
              <a:spcBef>
                <a:spcPts val="8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In </a:t>
            </a: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return type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of functions</a:t>
            </a:r>
          </a:p>
          <a:p>
            <a:pPr eaLnBrk="1" hangingPunct="1">
              <a:spcBef>
                <a:spcPts val="313"/>
              </a:spcBef>
              <a:buClrTx/>
              <a:buFontTx/>
              <a:buNone/>
            </a:pPr>
            <a:endParaRPr lang="en-US" sz="5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void f(</a:t>
            </a:r>
            <a:r>
              <a:rPr lang="en-US" sz="2400" dirty="0" err="1">
                <a:solidFill>
                  <a:srgbClr val="CC0000"/>
                </a:solidFill>
              </a:rPr>
              <a:t>struct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</a:t>
            </a:r>
            <a:r>
              <a:rPr lang="en-US" sz="2400" dirty="0">
                <a:solidFill>
                  <a:srgbClr val="CC0000"/>
                </a:solidFill>
              </a:rPr>
              <a:t> s1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  <a:r>
              <a:rPr 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 	// call by value input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void g(</a:t>
            </a:r>
            <a:r>
              <a:rPr lang="en-US" sz="2400" dirty="0" err="1">
                <a:solidFill>
                  <a:srgbClr val="CC0000"/>
                </a:solidFill>
              </a:rPr>
              <a:t>struct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</a:t>
            </a:r>
            <a:r>
              <a:rPr lang="en-US" sz="2400" dirty="0">
                <a:solidFill>
                  <a:srgbClr val="CC0000"/>
                </a:solidFill>
              </a:rPr>
              <a:t> *s2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	// call by reference 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400" dirty="0" err="1">
                <a:solidFill>
                  <a:srgbClr val="CC0000"/>
                </a:solidFill>
              </a:rPr>
              <a:t>struct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</a:t>
            </a:r>
            <a:r>
              <a:rPr lang="en-US" sz="2400" dirty="0">
                <a:solidFill>
                  <a:srgbClr val="000000"/>
                </a:solidFill>
              </a:rPr>
              <a:t> h(void);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         	// return type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3B077E9-B681-42B8-B421-B9C1861C931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&amp; Functions: Example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991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as call by value input parameter</a:t>
            </a:r>
          </a:p>
          <a:p>
            <a:pPr eaLnBrk="1" hangingPunct="1">
              <a:lnSpc>
                <a:spcPct val="80000"/>
              </a:lnSpc>
              <a:spcBef>
                <a:spcPts val="813"/>
              </a:spcBef>
              <a:buClrTx/>
              <a:buFontTx/>
              <a:buNone/>
            </a:pPr>
            <a:endParaRPr lang="en-US" sz="13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void </a:t>
            </a:r>
            <a:r>
              <a:rPr lang="en-US" sz="2200" dirty="0" err="1">
                <a:solidFill>
                  <a:srgbClr val="000000"/>
                </a:solidFill>
              </a:rPr>
              <a:t>print_st_info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>
                <a:solidFill>
                  <a:srgbClr val="CC0000"/>
                </a:solidFill>
              </a:rPr>
              <a:t>information </a:t>
            </a:r>
            <a:r>
              <a:rPr lang="en-US" sz="2200" dirty="0" err="1">
                <a:solidFill>
                  <a:srgbClr val="CC0000"/>
                </a:solidFill>
              </a:rPr>
              <a:t>st</a:t>
            </a:r>
            <a:r>
              <a:rPr lang="en-US" sz="22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printf</a:t>
            </a:r>
            <a:r>
              <a:rPr lang="en-US" sz="2200" dirty="0">
                <a:solidFill>
                  <a:srgbClr val="000000"/>
                </a:solidFill>
              </a:rPr>
              <a:t>("Name = %s\n", st.name);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printf</a:t>
            </a:r>
            <a:r>
              <a:rPr lang="en-US" sz="2200" dirty="0">
                <a:solidFill>
                  <a:srgbClr val="000000"/>
                </a:solidFill>
              </a:rPr>
              <a:t>("</a:t>
            </a:r>
            <a:r>
              <a:rPr lang="en-US" sz="2200" dirty="0" err="1">
                <a:solidFill>
                  <a:srgbClr val="000000"/>
                </a:solidFill>
              </a:rPr>
              <a:t>Fam</a:t>
            </a:r>
            <a:r>
              <a:rPr lang="en-US" sz="2200" dirty="0">
                <a:solidFill>
                  <a:srgbClr val="000000"/>
                </a:solidFill>
              </a:rPr>
              <a:t> = %s\n", </a:t>
            </a:r>
            <a:r>
              <a:rPr lang="en-US" sz="2200" dirty="0" err="1">
                <a:solidFill>
                  <a:srgbClr val="000000"/>
                </a:solidFill>
              </a:rPr>
              <a:t>st.fam_name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printf</a:t>
            </a:r>
            <a:r>
              <a:rPr lang="en-US" sz="2200" dirty="0">
                <a:solidFill>
                  <a:srgbClr val="000000"/>
                </a:solidFill>
              </a:rPr>
              <a:t>("id = %d\n", st.id); 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printf</a:t>
            </a:r>
            <a:r>
              <a:rPr lang="en-US" sz="2200" dirty="0">
                <a:solidFill>
                  <a:srgbClr val="000000"/>
                </a:solidFill>
              </a:rPr>
              <a:t>("grade = %d\n", </a:t>
            </a:r>
            <a:r>
              <a:rPr lang="en-US" sz="2200" dirty="0" err="1">
                <a:solidFill>
                  <a:srgbClr val="000000"/>
                </a:solidFill>
              </a:rPr>
              <a:t>st.grade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//----- Calling the function ----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information st1;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print_st_info</a:t>
            </a:r>
            <a:r>
              <a:rPr lang="en-US" sz="2200" dirty="0">
                <a:solidFill>
                  <a:srgbClr val="000000"/>
                </a:solidFill>
              </a:rPr>
              <a:t>(st1);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6E68F8-F8E4-4A21-BABF-6EBF3ED7F724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&amp; Functions: Example 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as call by reference input parameter 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void </a:t>
            </a:r>
            <a:r>
              <a:rPr lang="en-US" sz="2200" dirty="0" err="1">
                <a:solidFill>
                  <a:srgbClr val="000000"/>
                </a:solidFill>
              </a:rPr>
              <a:t>read_st_info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>
                <a:solidFill>
                  <a:srgbClr val="CC0000"/>
                </a:solidFill>
              </a:rPr>
              <a:t>information *</a:t>
            </a:r>
            <a:r>
              <a:rPr lang="en-US" sz="2200" dirty="0" err="1">
                <a:solidFill>
                  <a:srgbClr val="CC0000"/>
                </a:solidFill>
              </a:rPr>
              <a:t>pst</a:t>
            </a:r>
            <a:r>
              <a:rPr lang="en-US" sz="22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scanf</a:t>
            </a:r>
            <a:r>
              <a:rPr lang="en-US" sz="2200" dirty="0">
                <a:solidFill>
                  <a:srgbClr val="000000"/>
                </a:solidFill>
              </a:rPr>
              <a:t>("%s", </a:t>
            </a:r>
            <a:r>
              <a:rPr lang="en-US" sz="2200" dirty="0" err="1">
                <a:solidFill>
                  <a:srgbClr val="000000"/>
                </a:solidFill>
              </a:rPr>
              <a:t>pst</a:t>
            </a:r>
            <a:r>
              <a:rPr lang="en-US" sz="2200" dirty="0">
                <a:solidFill>
                  <a:srgbClr val="000000"/>
                </a:solidFill>
              </a:rPr>
              <a:t>-&gt;name);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scanf</a:t>
            </a:r>
            <a:r>
              <a:rPr lang="en-US" sz="2200" dirty="0">
                <a:solidFill>
                  <a:srgbClr val="000000"/>
                </a:solidFill>
              </a:rPr>
              <a:t>("%s", </a:t>
            </a:r>
            <a:r>
              <a:rPr lang="en-US" sz="2200" dirty="0" err="1">
                <a:solidFill>
                  <a:srgbClr val="000000"/>
                </a:solidFill>
              </a:rPr>
              <a:t>pst</a:t>
            </a:r>
            <a:r>
              <a:rPr lang="en-US" sz="2200" dirty="0">
                <a:solidFill>
                  <a:srgbClr val="000000"/>
                </a:solidFill>
              </a:rPr>
              <a:t>-&gt;</a:t>
            </a:r>
            <a:r>
              <a:rPr lang="en-US" sz="2200" dirty="0" err="1">
                <a:solidFill>
                  <a:srgbClr val="000000"/>
                </a:solidFill>
              </a:rPr>
              <a:t>fam_name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scanf</a:t>
            </a:r>
            <a:r>
              <a:rPr lang="en-US" sz="2200" dirty="0">
                <a:solidFill>
                  <a:srgbClr val="000000"/>
                </a:solidFill>
              </a:rPr>
              <a:t>("%d", </a:t>
            </a:r>
            <a:r>
              <a:rPr lang="en-US" sz="2200" dirty="0">
                <a:solidFill>
                  <a:srgbClr val="CC0000"/>
                </a:solidFill>
              </a:rPr>
              <a:t>&amp;(</a:t>
            </a:r>
            <a:r>
              <a:rPr lang="en-US" sz="2200" dirty="0" err="1">
                <a:solidFill>
                  <a:srgbClr val="CC0000"/>
                </a:solidFill>
              </a:rPr>
              <a:t>pst</a:t>
            </a:r>
            <a:r>
              <a:rPr lang="en-US" sz="2200" dirty="0">
                <a:solidFill>
                  <a:srgbClr val="CC0000"/>
                </a:solidFill>
              </a:rPr>
              <a:t>-&gt;id)</a:t>
            </a:r>
            <a:r>
              <a:rPr lang="en-US" sz="2200" dirty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scanf</a:t>
            </a:r>
            <a:r>
              <a:rPr lang="en-US" sz="2200" dirty="0">
                <a:solidFill>
                  <a:srgbClr val="000000"/>
                </a:solidFill>
              </a:rPr>
              <a:t>("%d", </a:t>
            </a:r>
            <a:r>
              <a:rPr lang="en-US" sz="2200" dirty="0">
                <a:solidFill>
                  <a:srgbClr val="CC0000"/>
                </a:solidFill>
              </a:rPr>
              <a:t>&amp;(</a:t>
            </a:r>
            <a:r>
              <a:rPr lang="en-US" sz="2200" dirty="0" err="1">
                <a:solidFill>
                  <a:srgbClr val="CC0000"/>
                </a:solidFill>
              </a:rPr>
              <a:t>pst</a:t>
            </a:r>
            <a:r>
              <a:rPr lang="en-US" sz="2200" dirty="0">
                <a:solidFill>
                  <a:srgbClr val="CC0000"/>
                </a:solidFill>
              </a:rPr>
              <a:t>-&gt;grade)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//----- Calling the function ----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information st1;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read_st_info</a:t>
            </a:r>
            <a:r>
              <a:rPr lang="en-US" sz="2200" dirty="0">
                <a:solidFill>
                  <a:srgbClr val="000000"/>
                </a:solidFill>
              </a:rPr>
              <a:t>(&amp;st1);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477EB59-BBAA-4D1A-8462-88A30B6798D9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&amp; Functions: Example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67544" y="1219200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as output of function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8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CC0000"/>
                </a:solidFill>
              </a:rPr>
              <a:t>information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create_st_info</a:t>
            </a:r>
            <a:r>
              <a:rPr lang="en-US" sz="2000" dirty="0">
                <a:solidFill>
                  <a:srgbClr val="000000"/>
                </a:solidFill>
              </a:rPr>
              <a:t>(void){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>
                <a:solidFill>
                  <a:srgbClr val="CC0000"/>
                </a:solidFill>
              </a:rPr>
              <a:t>information </a:t>
            </a:r>
            <a:r>
              <a:rPr lang="en-US" sz="2000" dirty="0" err="1">
                <a:solidFill>
                  <a:srgbClr val="000000"/>
                </a:solidFill>
              </a:rPr>
              <a:t>tmp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("%s", tmp.name);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("%s", </a:t>
            </a:r>
            <a:r>
              <a:rPr lang="en-US" sz="2000" dirty="0" err="1">
                <a:solidFill>
                  <a:srgbClr val="000000"/>
                </a:solidFill>
              </a:rPr>
              <a:t>tmp.fam_name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("%d", &amp;tmp.id); 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("%d", &amp;</a:t>
            </a:r>
            <a:r>
              <a:rPr lang="en-US" sz="2000" dirty="0" err="1">
                <a:solidFill>
                  <a:srgbClr val="000000"/>
                </a:solidFill>
              </a:rPr>
              <a:t>tmp.grade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>
                <a:solidFill>
                  <a:srgbClr val="CC0000"/>
                </a:solidFill>
              </a:rPr>
              <a:t>return </a:t>
            </a:r>
            <a:r>
              <a:rPr lang="en-US" sz="2000" dirty="0" err="1">
                <a:solidFill>
                  <a:srgbClr val="CC0000"/>
                </a:solidFill>
              </a:rPr>
              <a:t>tmp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//----- Calling the function ----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information st1;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st1 = </a:t>
            </a:r>
            <a:r>
              <a:rPr lang="en-US" sz="2000" dirty="0" err="1">
                <a:solidFill>
                  <a:srgbClr val="000000"/>
                </a:solidFill>
              </a:rPr>
              <a:t>create_st_info</a:t>
            </a:r>
            <a:r>
              <a:rPr lang="en-US" sz="2000" dirty="0">
                <a:solidFill>
                  <a:srgbClr val="000000"/>
                </a:solidFill>
              </a:rPr>
              <a:t>();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1" dur="500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4" dur="500"/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Scope of </a:t>
            </a:r>
            <a:r>
              <a:rPr lang="en-US" sz="4000" b="0" dirty="0" err="1">
                <a:solidFill>
                  <a:srgbClr val="293A83"/>
                </a:solidFill>
                <a:latin typeface="Arial" charset="0"/>
                <a:cs typeface="Arial" charset="0"/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definition 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A struct can be used only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In the defined scope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After definition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 if sruct is defined in a function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It can be used only in the function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No other function knows about it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 If struct is defined as a global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It can be used in all function after the definition 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D1140C0-1FE1-4492-93E5-C15DAB2ADD7F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Scope of </a:t>
            </a:r>
            <a:r>
              <a:rPr lang="en-US" sz="4000" b="0" dirty="0" err="1">
                <a:solidFill>
                  <a:srgbClr val="293A83"/>
                </a:solidFill>
                <a:latin typeface="Arial" charset="0"/>
                <a:cs typeface="Arial" charset="0"/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variables </a:t>
            </a: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The scope of struct </a:t>
            </a:r>
            <a:r>
              <a:rPr lang="en-US" sz="2800" b="0">
                <a:solidFill>
                  <a:srgbClr val="C00000"/>
                </a:solidFill>
                <a:latin typeface="Arial" charset="0"/>
                <a:cs typeface="Arial" charset="0"/>
              </a:rPr>
              <a:t>variables</a:t>
            </a: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 are the same other variables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If struct variable is global</a:t>
            </a:r>
          </a:p>
          <a:p>
            <a:pPr lvl="1" eaLnBrk="1" hangingPunct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>
                <a:solidFill>
                  <a:srgbClr val="000000"/>
                </a:solidFill>
                <a:latin typeface="Arial" charset="0"/>
                <a:cs typeface="Arial" charset="0"/>
              </a:rPr>
              <a:t>Initialized to zero and visible to the functions after its declaration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If struct variable is automatic local</a:t>
            </a:r>
          </a:p>
          <a:p>
            <a:pPr lvl="1" eaLnBrk="1" hangingPunct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>
                <a:solidFill>
                  <a:srgbClr val="000000"/>
                </a:solidFill>
                <a:latin typeface="Arial" charset="0"/>
                <a:cs typeface="Arial" charset="0"/>
              </a:rPr>
              <a:t>There is not any initial value, destroyed when the block finishes 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If struct variable is static</a:t>
            </a:r>
          </a:p>
          <a:p>
            <a:pPr lvl="1" eaLnBrk="1" hangingPunct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>
                <a:solidFill>
                  <a:srgbClr val="000000"/>
                </a:solidFill>
                <a:latin typeface="Arial" charset="0"/>
                <a:cs typeface="Arial" charset="0"/>
              </a:rPr>
              <a:t>Kept in memory until program finishs 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4205C3C-60F8-4184-A022-92ABEDBDA90A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946159D-86E2-481C-A0C1-8AE133F3B38B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Introduction 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507288" cy="53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How to save the student information?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1- Use separated variables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char </a:t>
            </a:r>
            <a:r>
              <a:rPr lang="en-US" sz="2800" dirty="0" err="1">
                <a:solidFill>
                  <a:srgbClr val="000000"/>
                </a:solidFill>
              </a:rPr>
              <a:t>st_name</a:t>
            </a:r>
            <a:r>
              <a:rPr lang="en-US" sz="28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char </a:t>
            </a:r>
            <a:r>
              <a:rPr lang="en-US" sz="2800" dirty="0" err="1">
                <a:solidFill>
                  <a:srgbClr val="000000"/>
                </a:solidFill>
              </a:rPr>
              <a:t>st_fam_name</a:t>
            </a:r>
            <a:r>
              <a:rPr lang="en-US" sz="28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id;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2- Put them altogether, they are related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Use </a:t>
            </a:r>
            <a:r>
              <a:rPr lang="en-US" sz="2800" dirty="0" err="1">
                <a:solidFill>
                  <a:srgbClr val="0070C0"/>
                </a:solidFill>
              </a:rPr>
              <a:t>struct</a:t>
            </a:r>
            <a:endParaRPr lang="en-US" sz="280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This concept is extended in OOP as the “object”</a:t>
            </a:r>
            <a:endParaRPr lang="en-US" sz="280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endParaRPr lang="en-US" sz="280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endParaRPr 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80FEFBA-FCA7-4AD7-9076-06345B788646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 err="1">
                <a:solidFill>
                  <a:srgbClr val="000000"/>
                </a:solidFill>
              </a:rPr>
              <a:t>struct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guia</a:t>
            </a:r>
            <a:r>
              <a:rPr lang="en-US" sz="2000" dirty="0">
                <a:solidFill>
                  <a:srgbClr val="000000"/>
                </a:solidFill>
              </a:rPr>
              <a:t>{       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sorat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makhraj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void f(</a:t>
            </a:r>
            <a:r>
              <a:rPr lang="en-US" sz="2000" dirty="0" err="1">
                <a:solidFill>
                  <a:srgbClr val="000000"/>
                </a:solidFill>
              </a:rPr>
              <a:t>struct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guia</a:t>
            </a:r>
            <a:r>
              <a:rPr lang="en-US" sz="2000" dirty="0">
                <a:solidFill>
                  <a:srgbClr val="000000"/>
                </a:solidFill>
              </a:rPr>
              <a:t> a, </a:t>
            </a:r>
            <a:r>
              <a:rPr lang="en-US" sz="2000" dirty="0" err="1">
                <a:solidFill>
                  <a:srgbClr val="000000"/>
                </a:solidFill>
              </a:rPr>
              <a:t>struct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guia</a:t>
            </a:r>
            <a:r>
              <a:rPr lang="en-US" sz="2000" dirty="0">
                <a:solidFill>
                  <a:srgbClr val="000000"/>
                </a:solidFill>
              </a:rPr>
              <a:t> b, </a:t>
            </a:r>
            <a:r>
              <a:rPr lang="en-US" sz="2000" dirty="0" err="1">
                <a:solidFill>
                  <a:srgbClr val="C00000"/>
                </a:solidFill>
              </a:rPr>
              <a:t>struct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guia</a:t>
            </a:r>
            <a:r>
              <a:rPr lang="en-US" sz="2000" dirty="0">
                <a:solidFill>
                  <a:srgbClr val="C00000"/>
                </a:solidFill>
              </a:rPr>
              <a:t> * </a:t>
            </a:r>
            <a:r>
              <a:rPr lang="en-US" sz="2000" dirty="0" err="1">
                <a:solidFill>
                  <a:srgbClr val="000000"/>
                </a:solidFill>
              </a:rPr>
              <a:t>tafrigh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C00000"/>
                </a:solidFill>
              </a:rPr>
              <a:t>struct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guia</a:t>
            </a:r>
            <a:r>
              <a:rPr lang="en-US" sz="2000" dirty="0">
                <a:solidFill>
                  <a:srgbClr val="C00000"/>
                </a:solidFill>
              </a:rPr>
              <a:t> * </a:t>
            </a:r>
            <a:r>
              <a:rPr lang="en-US" sz="2000" dirty="0" err="1">
                <a:solidFill>
                  <a:srgbClr val="000000"/>
                </a:solidFill>
              </a:rPr>
              <a:t>jaam</a:t>
            </a:r>
            <a:r>
              <a:rPr lang="en-US" sz="20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mokhraj_moshtarak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err="1">
                <a:solidFill>
                  <a:srgbClr val="000000"/>
                </a:solidFill>
              </a:rPr>
              <a:t>a.makhraj</a:t>
            </a:r>
            <a:r>
              <a:rPr lang="en-US" sz="2000" dirty="0">
                <a:solidFill>
                  <a:srgbClr val="000000"/>
                </a:solidFill>
              </a:rPr>
              <a:t> * </a:t>
            </a:r>
            <a:r>
              <a:rPr lang="en-US" sz="2000" dirty="0" err="1">
                <a:solidFill>
                  <a:srgbClr val="000000"/>
                </a:solidFill>
              </a:rPr>
              <a:t>b.makhraj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sub </a:t>
            </a:r>
            <a:r>
              <a:rPr lang="en-US" sz="2000" dirty="0">
                <a:solidFill>
                  <a:srgbClr val="000000"/>
                </a:solidFill>
              </a:rPr>
              <a:t>= </a:t>
            </a:r>
            <a:r>
              <a:rPr lang="en-US" sz="2000" dirty="0" err="1">
                <a:solidFill>
                  <a:srgbClr val="000000"/>
                </a:solidFill>
              </a:rPr>
              <a:t>a.sorat</a:t>
            </a:r>
            <a:r>
              <a:rPr lang="en-US" sz="2000" dirty="0">
                <a:solidFill>
                  <a:srgbClr val="000000"/>
                </a:solidFill>
              </a:rPr>
              <a:t> * </a:t>
            </a:r>
            <a:r>
              <a:rPr lang="en-US" sz="2000" dirty="0" err="1">
                <a:solidFill>
                  <a:srgbClr val="000000"/>
                </a:solidFill>
              </a:rPr>
              <a:t>b.makhraj</a:t>
            </a:r>
            <a:r>
              <a:rPr lang="en-US" sz="2000" dirty="0">
                <a:solidFill>
                  <a:srgbClr val="000000"/>
                </a:solidFill>
              </a:rPr>
              <a:t> - </a:t>
            </a:r>
            <a:r>
              <a:rPr lang="en-US" sz="2000" dirty="0" err="1">
                <a:solidFill>
                  <a:srgbClr val="000000"/>
                </a:solidFill>
              </a:rPr>
              <a:t>b.sorat</a:t>
            </a:r>
            <a:r>
              <a:rPr lang="en-US" sz="2000" dirty="0">
                <a:solidFill>
                  <a:srgbClr val="000000"/>
                </a:solidFill>
              </a:rPr>
              <a:t> * </a:t>
            </a:r>
            <a:r>
              <a:rPr lang="en-US" sz="2000" dirty="0" err="1">
                <a:solidFill>
                  <a:srgbClr val="000000"/>
                </a:solidFill>
              </a:rPr>
              <a:t>a.makhraj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sum = </a:t>
            </a:r>
            <a:r>
              <a:rPr lang="en-US" sz="2000" dirty="0" err="1">
                <a:solidFill>
                  <a:srgbClr val="000000"/>
                </a:solidFill>
              </a:rPr>
              <a:t>a.sorat</a:t>
            </a:r>
            <a:r>
              <a:rPr lang="en-US" sz="2000" dirty="0">
                <a:solidFill>
                  <a:srgbClr val="000000"/>
                </a:solidFill>
              </a:rPr>
              <a:t> * </a:t>
            </a:r>
            <a:r>
              <a:rPr lang="en-US" sz="2000" dirty="0" err="1">
                <a:solidFill>
                  <a:srgbClr val="000000"/>
                </a:solidFill>
              </a:rPr>
              <a:t>b.makhraj</a:t>
            </a:r>
            <a:r>
              <a:rPr lang="en-US" sz="2000" dirty="0">
                <a:solidFill>
                  <a:srgbClr val="000000"/>
                </a:solidFill>
              </a:rPr>
              <a:t> + </a:t>
            </a:r>
            <a:r>
              <a:rPr lang="en-US" sz="2000" dirty="0" err="1">
                <a:solidFill>
                  <a:srgbClr val="000000"/>
                </a:solidFill>
              </a:rPr>
              <a:t>b.sorat</a:t>
            </a:r>
            <a:r>
              <a:rPr lang="en-US" sz="2000" dirty="0">
                <a:solidFill>
                  <a:srgbClr val="000000"/>
                </a:solidFill>
              </a:rPr>
              <a:t> * </a:t>
            </a:r>
            <a:r>
              <a:rPr lang="en-US" sz="2000" dirty="0" err="1">
                <a:solidFill>
                  <a:srgbClr val="000000"/>
                </a:solidFill>
              </a:rPr>
              <a:t>a.makhraj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tafrigh</a:t>
            </a:r>
            <a:r>
              <a:rPr lang="en-US" sz="2000" dirty="0">
                <a:solidFill>
                  <a:srgbClr val="000000"/>
                </a:solidFill>
              </a:rPr>
              <a:t>-&gt;</a:t>
            </a:r>
            <a:r>
              <a:rPr lang="en-US" sz="2000" dirty="0" err="1">
                <a:solidFill>
                  <a:srgbClr val="000000"/>
                </a:solidFill>
              </a:rPr>
              <a:t>sorat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smtClean="0">
                <a:solidFill>
                  <a:srgbClr val="000000"/>
                </a:solidFill>
              </a:rPr>
              <a:t>sub;</a:t>
            </a: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tafrigh</a:t>
            </a:r>
            <a:r>
              <a:rPr lang="en-US" sz="2000" dirty="0">
                <a:solidFill>
                  <a:srgbClr val="000000"/>
                </a:solidFill>
              </a:rPr>
              <a:t>-&gt;</a:t>
            </a:r>
            <a:r>
              <a:rPr lang="en-US" sz="2000" dirty="0" err="1">
                <a:solidFill>
                  <a:srgbClr val="000000"/>
                </a:solidFill>
              </a:rPr>
              <a:t>makhraj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err="1">
                <a:solidFill>
                  <a:srgbClr val="000000"/>
                </a:solidFill>
              </a:rPr>
              <a:t>mokhraj_moshtarak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jaam</a:t>
            </a:r>
            <a:r>
              <a:rPr lang="en-US" sz="2000" dirty="0">
                <a:solidFill>
                  <a:srgbClr val="000000"/>
                </a:solidFill>
              </a:rPr>
              <a:t>-&gt;</a:t>
            </a:r>
            <a:r>
              <a:rPr lang="en-US" sz="2000" dirty="0" err="1">
                <a:solidFill>
                  <a:srgbClr val="000000"/>
                </a:solidFill>
              </a:rPr>
              <a:t>sorat</a:t>
            </a:r>
            <a:r>
              <a:rPr lang="en-US" sz="2000" dirty="0">
                <a:solidFill>
                  <a:srgbClr val="000000"/>
                </a:solidFill>
              </a:rPr>
              <a:t> = sum;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jaam</a:t>
            </a:r>
            <a:r>
              <a:rPr lang="en-US" sz="2000" dirty="0">
                <a:solidFill>
                  <a:srgbClr val="000000"/>
                </a:solidFill>
              </a:rPr>
              <a:t>-&gt;</a:t>
            </a:r>
            <a:r>
              <a:rPr lang="en-US" sz="2000" dirty="0" err="1">
                <a:solidFill>
                  <a:srgbClr val="000000"/>
                </a:solidFill>
              </a:rPr>
              <a:t>makhraj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err="1">
                <a:solidFill>
                  <a:srgbClr val="000000"/>
                </a:solidFill>
              </a:rPr>
              <a:t>mokhraj_moshtarak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5580112" y="152400"/>
            <a:ext cx="3335288" cy="6485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تابعي كه دو عدد گويا را مي‌گيرد و حاصل جمع و تفريق آنها را توليد مي‌كند</a:t>
            </a:r>
            <a:r>
              <a:rPr lang="hi-IN" dirty="0">
                <a:solidFill>
                  <a:srgbClr val="000000"/>
                </a:solidFill>
                <a:latin typeface="Arial" charset="0"/>
              </a:rPr>
              <a:t>.</a:t>
            </a:r>
            <a:endParaRPr lang="en-US" dirty="0">
              <a:solidFill>
                <a:srgbClr val="000000"/>
              </a:solidFill>
              <a:latin typeface="Arial" charset="0"/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52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522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522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522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522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0EC2E8B-734C-487A-9531-48205FDC294F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7010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#include &lt;</a:t>
            </a:r>
            <a:r>
              <a:rPr lang="en-US" sz="1400" dirty="0" err="1">
                <a:solidFill>
                  <a:srgbClr val="000000"/>
                </a:solidFill>
              </a:rPr>
              <a:t>stdio.h</a:t>
            </a:r>
            <a:r>
              <a:rPr lang="en-US" sz="14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endParaRPr lang="en-US" sz="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 err="1">
                <a:solidFill>
                  <a:srgbClr val="000000"/>
                </a:solidFill>
              </a:rPr>
              <a:t>struct</a:t>
            </a:r>
            <a:r>
              <a:rPr lang="en-US" sz="1400" dirty="0">
                <a:solidFill>
                  <a:srgbClr val="000000"/>
                </a:solidFill>
              </a:rPr>
              <a:t> time{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err="1">
                <a:solidFill>
                  <a:srgbClr val="000000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hour;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err="1">
                <a:solidFill>
                  <a:srgbClr val="000000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min;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err="1">
                <a:solidFill>
                  <a:srgbClr val="000000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sec;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/*  1:  t1 &gt; t2, 0:  t1 = t2, -1: t1 &lt; t2  */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 err="1">
                <a:solidFill>
                  <a:srgbClr val="000000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time_cmp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CC0000"/>
                </a:solidFill>
              </a:rPr>
              <a:t>struct</a:t>
            </a:r>
            <a:r>
              <a:rPr lang="en-US" sz="1400" dirty="0">
                <a:solidFill>
                  <a:srgbClr val="CC0000"/>
                </a:solidFill>
              </a:rPr>
              <a:t> time t1, </a:t>
            </a:r>
            <a:r>
              <a:rPr lang="en-US" sz="1400" dirty="0" err="1">
                <a:solidFill>
                  <a:srgbClr val="CC0000"/>
                </a:solidFill>
              </a:rPr>
              <a:t>struct</a:t>
            </a:r>
            <a:r>
              <a:rPr lang="en-US" sz="1400" dirty="0">
                <a:solidFill>
                  <a:srgbClr val="CC0000"/>
                </a:solidFill>
              </a:rPr>
              <a:t> time t2</a:t>
            </a:r>
            <a:r>
              <a:rPr lang="en-US" sz="14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if(t1.hour &gt; t2.hour)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	return 1;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else if(t2.hour &gt; t1.hour)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else if(t1.min &gt; t2.min)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	return 1;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else if(t2.min &gt; t1.min)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else if(t1.sec &gt; t2.sec)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	return 1;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else if(t2.sec &gt; t1.sec)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else 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	return 0;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5334000" y="381000"/>
            <a:ext cx="3505200" cy="92551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برنامه‌اي يك مجموعه از زمان‌ها را بگيرد و آنها را مرتب كند. هر زمان شامل ساعت، دقيقه و ثانيه است</a:t>
            </a:r>
            <a:r>
              <a:rPr lang="hi-IN" dirty="0">
                <a:solidFill>
                  <a:srgbClr val="000000"/>
                </a:solidFill>
                <a:latin typeface="Arial" charset="0"/>
              </a:rPr>
              <a:t>.</a:t>
            </a:r>
            <a:endParaRPr lang="en-US" dirty="0">
              <a:solidFill>
                <a:srgbClr val="000000"/>
              </a:solidFill>
              <a:latin typeface="Arial" charset="0"/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5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9" dur="500"/>
                                        <p:tgtEl>
                                          <p:spTgt spid="53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53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5" dur="500"/>
                                        <p:tgtEl>
                                          <p:spTgt spid="532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8" dur="500"/>
                                        <p:tgtEl>
                                          <p:spTgt spid="532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1" dur="500"/>
                                        <p:tgtEl>
                                          <p:spTgt spid="532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4" dur="500"/>
                                        <p:tgtEl>
                                          <p:spTgt spid="532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5325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0" dur="500"/>
                                        <p:tgtEl>
                                          <p:spTgt spid="5325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3" dur="500"/>
                                        <p:tgtEl>
                                          <p:spTgt spid="5325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6" dur="500"/>
                                        <p:tgtEl>
                                          <p:spTgt spid="5325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9" dur="500"/>
                                        <p:tgtEl>
                                          <p:spTgt spid="5325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2" dur="500"/>
                                        <p:tgtEl>
                                          <p:spTgt spid="5325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5" dur="500"/>
                                        <p:tgtEl>
                                          <p:spTgt spid="5325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1FDB28-E049-4ADB-A80C-ABD659743616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534400" cy="670877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void </a:t>
            </a:r>
            <a:r>
              <a:rPr lang="en-US" sz="1600" dirty="0" err="1">
                <a:solidFill>
                  <a:srgbClr val="000000"/>
                </a:solidFill>
              </a:rPr>
              <a:t>time_swap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struct</a:t>
            </a:r>
            <a:r>
              <a:rPr lang="en-US" sz="1600" dirty="0">
                <a:solidFill>
                  <a:srgbClr val="000000"/>
                </a:solidFill>
              </a:rPr>
              <a:t> time </a:t>
            </a:r>
            <a:r>
              <a:rPr lang="en-US" sz="1600" dirty="0">
                <a:solidFill>
                  <a:srgbClr val="CC0000"/>
                </a:solidFill>
              </a:rPr>
              <a:t>*t1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struct</a:t>
            </a:r>
            <a:r>
              <a:rPr lang="en-US" sz="1600" dirty="0">
                <a:solidFill>
                  <a:srgbClr val="000000"/>
                </a:solidFill>
              </a:rPr>
              <a:t> time </a:t>
            </a:r>
            <a:r>
              <a:rPr lang="en-US" sz="1600" dirty="0">
                <a:solidFill>
                  <a:srgbClr val="CC0000"/>
                </a:solidFill>
              </a:rPr>
              <a:t>*t2</a:t>
            </a:r>
            <a:r>
              <a:rPr lang="en-US" sz="16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struct</a:t>
            </a:r>
            <a:r>
              <a:rPr lang="en-US" sz="1600" dirty="0">
                <a:solidFill>
                  <a:srgbClr val="000000"/>
                </a:solidFill>
              </a:rPr>
              <a:t> time </a:t>
            </a:r>
            <a:r>
              <a:rPr lang="en-US" sz="1600" dirty="0" err="1">
                <a:solidFill>
                  <a:srgbClr val="000000"/>
                </a:solidFill>
              </a:rPr>
              <a:t>tmp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CC0000"/>
                </a:solidFill>
              </a:rPr>
              <a:t>tmp</a:t>
            </a:r>
            <a:r>
              <a:rPr lang="en-US" sz="1600" dirty="0">
                <a:solidFill>
                  <a:srgbClr val="CC0000"/>
                </a:solidFill>
              </a:rPr>
              <a:t> = *t1;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CC0000"/>
                </a:solidFill>
              </a:rPr>
              <a:t>	*t1 = *t2;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CC0000"/>
                </a:solidFill>
              </a:rPr>
              <a:t>	*t2 = </a:t>
            </a:r>
            <a:r>
              <a:rPr lang="en-US" sz="1600" dirty="0" err="1">
                <a:solidFill>
                  <a:srgbClr val="CC0000"/>
                </a:solidFill>
              </a:rPr>
              <a:t>tmp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/* Find index of max element */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rec_max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struct</a:t>
            </a:r>
            <a:r>
              <a:rPr lang="en-US" sz="1600" dirty="0">
                <a:solidFill>
                  <a:srgbClr val="000000"/>
                </a:solidFill>
              </a:rPr>
              <a:t> time 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[],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start,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end){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tmp</a:t>
            </a:r>
            <a:r>
              <a:rPr lang="en-US" sz="1600" dirty="0">
                <a:solidFill>
                  <a:srgbClr val="000000"/>
                </a:solidFill>
              </a:rPr>
              <a:t>, res;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if(</a:t>
            </a:r>
            <a:r>
              <a:rPr lang="en-US" sz="1600" dirty="0">
                <a:solidFill>
                  <a:srgbClr val="CC0000"/>
                </a:solidFill>
              </a:rPr>
              <a:t>start == end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res = start;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else{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tmp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dirty="0" err="1">
                <a:solidFill>
                  <a:srgbClr val="CC0000"/>
                </a:solidFill>
              </a:rPr>
              <a:t>rec_max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CC0000"/>
                </a:solidFill>
              </a:rPr>
              <a:t>start + 1</a:t>
            </a:r>
            <a:r>
              <a:rPr lang="en-US" sz="1600" dirty="0">
                <a:solidFill>
                  <a:srgbClr val="000000"/>
                </a:solidFill>
              </a:rPr>
              <a:t>, end);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if(</a:t>
            </a:r>
            <a:r>
              <a:rPr lang="en-US" sz="1600" dirty="0" err="1">
                <a:solidFill>
                  <a:srgbClr val="CC0000"/>
                </a:solidFill>
              </a:rPr>
              <a:t>time_cmp</a:t>
            </a:r>
            <a:r>
              <a:rPr lang="en-US" sz="1600" dirty="0">
                <a:solidFill>
                  <a:srgbClr val="CC0000"/>
                </a:solidFill>
              </a:rPr>
              <a:t>(</a:t>
            </a:r>
            <a:r>
              <a:rPr lang="en-US" sz="1600" dirty="0" err="1">
                <a:solidFill>
                  <a:srgbClr val="CC0000"/>
                </a:solidFill>
              </a:rPr>
              <a:t>time_arr</a:t>
            </a:r>
            <a:r>
              <a:rPr lang="en-US" sz="1600" dirty="0">
                <a:solidFill>
                  <a:srgbClr val="CC0000"/>
                </a:solidFill>
              </a:rPr>
              <a:t>[start], </a:t>
            </a:r>
            <a:r>
              <a:rPr lang="en-US" sz="1600" dirty="0" err="1">
                <a:solidFill>
                  <a:srgbClr val="CC0000"/>
                </a:solidFill>
              </a:rPr>
              <a:t>time_arr</a:t>
            </a:r>
            <a:r>
              <a:rPr lang="en-US" sz="1600" dirty="0">
                <a:solidFill>
                  <a:srgbClr val="CC0000"/>
                </a:solidFill>
              </a:rPr>
              <a:t>[</a:t>
            </a:r>
            <a:r>
              <a:rPr lang="en-US" sz="1600" dirty="0" err="1">
                <a:solidFill>
                  <a:srgbClr val="CC0000"/>
                </a:solidFill>
              </a:rPr>
              <a:t>tmp</a:t>
            </a:r>
            <a:r>
              <a:rPr lang="en-US" sz="1600" dirty="0">
                <a:solidFill>
                  <a:srgbClr val="CC0000"/>
                </a:solidFill>
              </a:rPr>
              <a:t>]) &gt;= 0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	res = start;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else 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	res = </a:t>
            </a:r>
            <a:r>
              <a:rPr lang="en-US" sz="1600" dirty="0" err="1">
                <a:solidFill>
                  <a:srgbClr val="000000"/>
                </a:solidFill>
              </a:rPr>
              <a:t>tmp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return res;		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9" dur="500"/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542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5" dur="500"/>
                                        <p:tgtEl>
                                          <p:spTgt spid="542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8" dur="500"/>
                                        <p:tgtEl>
                                          <p:spTgt spid="542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1" dur="500"/>
                                        <p:tgtEl>
                                          <p:spTgt spid="542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4" dur="500"/>
                                        <p:tgtEl>
                                          <p:spTgt spid="542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542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0" dur="500"/>
                                        <p:tgtEl>
                                          <p:spTgt spid="542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3" dur="500"/>
                                        <p:tgtEl>
                                          <p:spTgt spid="542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6" dur="500"/>
                                        <p:tgtEl>
                                          <p:spTgt spid="5427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604E099-3735-4F8C-9D08-85318FDE9B85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610600" cy="6831013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/* Recursively sort array from start to end */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void </a:t>
            </a:r>
            <a:r>
              <a:rPr lang="en-US" sz="1600" dirty="0" err="1">
                <a:solidFill>
                  <a:srgbClr val="000000"/>
                </a:solidFill>
              </a:rPr>
              <a:t>rec_sort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struct</a:t>
            </a:r>
            <a:r>
              <a:rPr lang="en-US" sz="1600" dirty="0">
                <a:solidFill>
                  <a:srgbClr val="000000"/>
                </a:solidFill>
              </a:rPr>
              <a:t> time 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[],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start,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end){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max;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if(start == end)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return;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max = </a:t>
            </a:r>
            <a:r>
              <a:rPr lang="en-US" sz="1600" dirty="0" err="1">
                <a:solidFill>
                  <a:srgbClr val="CC0000"/>
                </a:solidFill>
              </a:rPr>
              <a:t>rec_max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, start, end);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CC0000"/>
                </a:solidFill>
              </a:rPr>
              <a:t>time_swap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CC0000"/>
                </a:solidFill>
              </a:rPr>
              <a:t>&amp;(</a:t>
            </a:r>
            <a:r>
              <a:rPr lang="en-US" sz="1600" dirty="0" err="1">
                <a:solidFill>
                  <a:srgbClr val="CC0000"/>
                </a:solidFill>
              </a:rPr>
              <a:t>time_arr</a:t>
            </a:r>
            <a:r>
              <a:rPr lang="en-US" sz="1600" dirty="0">
                <a:solidFill>
                  <a:srgbClr val="CC0000"/>
                </a:solidFill>
              </a:rPr>
              <a:t>[start])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CC0000"/>
                </a:solidFill>
              </a:rPr>
              <a:t>&amp;(</a:t>
            </a:r>
            <a:r>
              <a:rPr lang="en-US" sz="1600" dirty="0" err="1">
                <a:solidFill>
                  <a:srgbClr val="CC0000"/>
                </a:solidFill>
              </a:rPr>
              <a:t>time_arr</a:t>
            </a:r>
            <a:r>
              <a:rPr lang="en-US" sz="1600" dirty="0">
                <a:solidFill>
                  <a:srgbClr val="CC0000"/>
                </a:solidFill>
              </a:rPr>
              <a:t>[max])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CC0000"/>
                </a:solidFill>
              </a:rPr>
              <a:t>rec_sort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CC0000"/>
                </a:solidFill>
              </a:rPr>
              <a:t>start + 1</a:t>
            </a:r>
            <a:r>
              <a:rPr lang="en-US" sz="1600" dirty="0">
                <a:solidFill>
                  <a:srgbClr val="000000"/>
                </a:solidFill>
              </a:rPr>
              <a:t>, end);	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/* Print Array elements from start to end */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void </a:t>
            </a:r>
            <a:r>
              <a:rPr lang="en-US" sz="1600" dirty="0" err="1">
                <a:solidFill>
                  <a:srgbClr val="000000"/>
                </a:solidFill>
              </a:rPr>
              <a:t>print_array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struct</a:t>
            </a:r>
            <a:r>
              <a:rPr lang="en-US" sz="1600" dirty="0">
                <a:solidFill>
                  <a:srgbClr val="000000"/>
                </a:solidFill>
              </a:rPr>
              <a:t> time 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[],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start,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end){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for(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 = start;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 &lt;= end;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++)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printf</a:t>
            </a:r>
            <a:r>
              <a:rPr lang="en-US" sz="1600" dirty="0">
                <a:solidFill>
                  <a:srgbClr val="000000"/>
                </a:solidFill>
              </a:rPr>
              <a:t>("%d:%d:%d, ", 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].hour, 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].min, 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].sec);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printf</a:t>
            </a:r>
            <a:r>
              <a:rPr lang="en-US" sz="1600" dirty="0">
                <a:solidFill>
                  <a:srgbClr val="000000"/>
                </a:solidFill>
              </a:rPr>
              <a:t>("\n");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552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9" dur="500"/>
                                        <p:tgtEl>
                                          <p:spTgt spid="552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552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5" dur="500"/>
                                        <p:tgtEl>
                                          <p:spTgt spid="552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8" dur="500"/>
                                        <p:tgtEl>
                                          <p:spTgt spid="552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1" dur="500"/>
                                        <p:tgtEl>
                                          <p:spTgt spid="5529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0459492-5B62-4C7C-9C58-0F5F1FA7C5DC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228600" y="574675"/>
            <a:ext cx="8915400" cy="6283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time ta[5] = {{4, 0, 1}, 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{6, 1, 0}, {2, 2, 1}, 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{6, 4, 7}, {8, 5, 4}};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print_array</a:t>
            </a:r>
            <a:r>
              <a:rPr lang="en-US" sz="2400" dirty="0">
                <a:solidFill>
                  <a:srgbClr val="000000"/>
                </a:solidFill>
              </a:rPr>
              <a:t>(ta, 0, 4);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rec_sort</a:t>
            </a:r>
            <a:r>
              <a:rPr lang="en-US" sz="2400" dirty="0">
                <a:solidFill>
                  <a:srgbClr val="000000"/>
                </a:solidFill>
              </a:rPr>
              <a:t>(ta, 0, 4);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print_array</a:t>
            </a:r>
            <a:r>
              <a:rPr lang="en-US" sz="2400" dirty="0">
                <a:solidFill>
                  <a:srgbClr val="000000"/>
                </a:solidFill>
              </a:rPr>
              <a:t>(ta, 0, 4);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B50DF05-1B63-4B79-A575-2841A4213BEA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C2C2C2"/>
                </a:solidFill>
              </a:rPr>
              <a:t>struct</a:t>
            </a: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Using </a:t>
            </a:r>
            <a:r>
              <a:rPr lang="en-US" sz="3200" dirty="0" err="1">
                <a:solidFill>
                  <a:srgbClr val="C2C2C2"/>
                </a:solidFill>
              </a:rPr>
              <a:t>struct</a:t>
            </a:r>
            <a:endParaRPr lang="en-US" sz="3200" dirty="0">
              <a:solidFill>
                <a:srgbClr val="C2C2C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Functions</a:t>
            </a:r>
          </a:p>
          <a:p>
            <a:pPr marL="0" lvl="0" indent="0"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3200" b="0" dirty="0">
                <a:solidFill>
                  <a:schemeClr val="tx1"/>
                </a:solidFill>
                <a:latin typeface="Arial" charset="0"/>
                <a:cs typeface="Arial" charset="0"/>
              </a:rPr>
              <a:t>Linked-List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enum</a:t>
            </a:r>
            <a:r>
              <a:rPr lang="en-US" sz="2800" b="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2800" b="0" dirty="0">
              <a:solidFill>
                <a:srgbClr val="C2C2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07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More Dynamic </a:t>
            </a:r>
            <a:r>
              <a:rPr lang="en-US" sz="4000" b="0" dirty="0">
                <a:solidFill>
                  <a:srgbClr val="C00000"/>
                </a:solidFill>
                <a:latin typeface="Arial" charset="0"/>
                <a:cs typeface="Arial" charset="0"/>
              </a:rPr>
              <a:t>Data Structures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323528" y="1196752"/>
            <a:ext cx="8867328" cy="503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In Arrays 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  <a:tabLst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know the size of array when you </a:t>
            </a:r>
            <a:r>
              <a:rPr lang="en-US" sz="2000" b="0" dirty="0">
                <a:solidFill>
                  <a:srgbClr val="CC0000"/>
                </a:solidFill>
                <a:latin typeface="Arial" charset="0"/>
                <a:cs typeface="Arial" charset="0"/>
              </a:rPr>
              <a:t>develop code (coding time)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  <a:tabLst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know the size of array when </a:t>
            </a:r>
            <a:r>
              <a:rPr lang="en-US" sz="2000" b="0" dirty="0">
                <a:solidFill>
                  <a:srgbClr val="CC0000"/>
                </a:solidFill>
                <a:latin typeface="Arial" charset="0"/>
                <a:cs typeface="Arial" charset="0"/>
              </a:rPr>
              <a:t>program runs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What can we do, if we </a:t>
            </a: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don’t know data size </a:t>
            </a:r>
            <a:r>
              <a:rPr lang="en-US" sz="2400" b="0" dirty="0">
                <a:solidFill>
                  <a:schemeClr val="tx1"/>
                </a:solidFill>
                <a:latin typeface="Arial" charset="0"/>
                <a:cs typeface="Arial" charset="0"/>
              </a:rPr>
              <a:t>even in run time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?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use dynamic memory allocation &amp; resize</a:t>
            </a: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Resizing array has cost &amp; overhead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What can we do, if we want to add/remove an element to/from middle of the array?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use dynamic memory allocation &amp; resize</a:t>
            </a: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Resizing array has cost &amp; overhead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Is there any other better approach?</a:t>
            </a:r>
          </a:p>
          <a:p>
            <a:pPr marL="0" indent="0" eaLnBrk="1" hangingPunct="1">
              <a:spcBef>
                <a:spcPts val="700"/>
              </a:spcBef>
              <a:buClr>
                <a:srgbClr val="006633"/>
              </a:buClr>
            </a:pPr>
            <a:endParaRPr lang="en-US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6324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AF3E511-0A96-46C2-B228-E6D591653807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56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1C0EC8C-380A-4BCF-B7EC-276CD7E0E919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Dynamic Data Structures: Linked List</a:t>
            </a: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linked list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data structure can be used to implement the dynamic structures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linked list: Nodes that linked together 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info (</a:t>
            </a:r>
            <a:r>
              <a:rPr lang="en-US" sz="2800" b="0" dirty="0">
                <a:solidFill>
                  <a:srgbClr val="FF0000"/>
                </a:solidFill>
                <a:latin typeface="Arial" charset="0"/>
                <a:cs typeface="Arial" charset="0"/>
              </a:rPr>
              <a:t>s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): Save the information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next: Pointer to the next node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FF0000"/>
                </a:solidFill>
                <a:latin typeface="Arial" charset="0"/>
                <a:cs typeface="Arial" charset="0"/>
              </a:rPr>
              <a:t>previous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: Pointer to the previous node</a:t>
            </a: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DBF261-36F0-4B7C-B8E2-436EB1D302B4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58" y="4524945"/>
            <a:ext cx="7230484" cy="16099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1C0EC8C-380A-4BCF-B7EC-276CD7E0E919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Dynamic Data Structures: Linked List</a:t>
            </a: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linked list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data structure can be used to implement the dynamic structures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linked list: Nodes that linked together 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info (</a:t>
            </a:r>
            <a:r>
              <a:rPr lang="en-US" sz="2800" b="0" dirty="0">
                <a:solidFill>
                  <a:srgbClr val="FF0000"/>
                </a:solidFill>
                <a:latin typeface="Arial" charset="0"/>
                <a:cs typeface="Arial" charset="0"/>
              </a:rPr>
              <a:t>s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): Save the information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next: Pointer to the next node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FF0000"/>
                </a:solidFill>
                <a:latin typeface="Arial" charset="0"/>
                <a:cs typeface="Arial" charset="0"/>
              </a:rPr>
              <a:t>previous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: Pointer to the previous node</a:t>
            </a: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DBF261-36F0-4B7C-B8E2-436EB1D302B4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423274"/>
            <a:ext cx="5875933" cy="243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913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linked list in C</a:t>
            </a:r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5968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linked list is implemented by </a:t>
            </a:r>
            <a:r>
              <a:rPr lang="en-US" sz="2600" b="0" dirty="0" err="1">
                <a:solidFill>
                  <a:srgbClr val="CC0000"/>
                </a:solidFill>
                <a:latin typeface="Arial" charset="0"/>
                <a:cs typeface="Arial" charset="0"/>
              </a:rPr>
              <a:t>struct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and </a:t>
            </a:r>
            <a:r>
              <a:rPr lang="en-US" sz="2600" b="0" dirty="0">
                <a:solidFill>
                  <a:srgbClr val="CC0000"/>
                </a:solidFill>
                <a:latin typeface="Arial" charset="0"/>
                <a:cs typeface="Arial" charset="0"/>
              </a:rPr>
              <a:t>pointer to </a:t>
            </a:r>
            <a:r>
              <a:rPr lang="en-US" sz="2600" b="0" dirty="0" err="1">
                <a:solidFill>
                  <a:srgbClr val="CC0000"/>
                </a:solidFill>
                <a:latin typeface="Arial" charset="0"/>
                <a:cs typeface="Arial" charset="0"/>
              </a:rPr>
              <a:t>struct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has a member to save the info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has a pointer to point the next node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endParaRPr lang="en-US" sz="26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 err="1">
                <a:solidFill>
                  <a:srgbClr val="CC0000"/>
                </a:solidFill>
              </a:rPr>
              <a:t>struct</a:t>
            </a:r>
            <a:r>
              <a:rPr lang="en-US" sz="2600" dirty="0">
                <a:solidFill>
                  <a:srgbClr val="CC0000"/>
                </a:solidFill>
              </a:rPr>
              <a:t> node</a:t>
            </a:r>
            <a:r>
              <a:rPr lang="en-US" sz="26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info;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dirty="0" err="1">
                <a:solidFill>
                  <a:srgbClr val="CC0000"/>
                </a:solidFill>
              </a:rPr>
              <a:t>struct</a:t>
            </a:r>
            <a:r>
              <a:rPr lang="en-US" sz="2600" dirty="0">
                <a:solidFill>
                  <a:srgbClr val="CC0000"/>
                </a:solidFill>
              </a:rPr>
              <a:t> node *</a:t>
            </a:r>
            <a:r>
              <a:rPr lang="en-US" sz="2600" dirty="0">
                <a:solidFill>
                  <a:srgbClr val="000000"/>
                </a:solidFill>
              </a:rPr>
              <a:t>next;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};</a:t>
            </a:r>
          </a:p>
        </p:txBody>
      </p:sp>
      <p:sp>
        <p:nvSpPr>
          <p:cNvPr id="583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6CBC59D-F5CD-4CDB-8ADB-A377F9F775E0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748ABE0-7670-4388-AA70-724316F4FBFB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0070C0"/>
                </a:solidFill>
              </a:rPr>
              <a:t>struct</a:t>
            </a:r>
            <a:r>
              <a:rPr lang="en-US" sz="3200" b="0" dirty="0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Using </a:t>
            </a:r>
            <a:r>
              <a:rPr lang="en-US" sz="3200" dirty="0" err="1">
                <a:solidFill>
                  <a:srgbClr val="C2C2C2"/>
                </a:solidFill>
              </a:rPr>
              <a:t>struct</a:t>
            </a:r>
            <a:endParaRPr lang="en-US" sz="3200" dirty="0">
              <a:solidFill>
                <a:srgbClr val="C2C2C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Functions</a:t>
            </a:r>
          </a:p>
          <a:p>
            <a:pPr marL="0" lvl="0" indent="0"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Linked-List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enum</a:t>
            </a:r>
            <a:r>
              <a:rPr lang="en-US" sz="2800" b="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2800" b="0" dirty="0">
              <a:solidFill>
                <a:srgbClr val="C2C2C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Create nodes 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We need a function to create each node in list. The function do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 b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1- Allocate the memory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2- Set the info member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3- Set the next member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4- Return the pointer to new node</a:t>
            </a: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EB8759A-552D-4BA5-8267-C963F78A49D8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60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Create Node</a:t>
            </a: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struct node{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int info;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struct node *next;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rgbClr val="CC0000"/>
                </a:solidFill>
              </a:rPr>
              <a:t>struct node *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create_node</a:t>
            </a:r>
            <a:r>
              <a:rPr lang="en-US" sz="2000" dirty="0">
                <a:solidFill>
                  <a:srgbClr val="000000"/>
                </a:solidFill>
              </a:rPr>
              <a:t>(int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>
                <a:solidFill>
                  <a:srgbClr val="CC0000"/>
                </a:solidFill>
              </a:rPr>
              <a:t>struct node * </a:t>
            </a:r>
            <a:r>
              <a:rPr lang="en-US" sz="2000" dirty="0" err="1">
                <a:solidFill>
                  <a:srgbClr val="CC0000"/>
                </a:solidFill>
              </a:rPr>
              <a:t>nn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nn</a:t>
            </a:r>
            <a:r>
              <a:rPr lang="en-US" sz="2000" dirty="0">
                <a:solidFill>
                  <a:srgbClr val="000000"/>
                </a:solidFill>
              </a:rPr>
              <a:t> = (struct node *) malloc(</a:t>
            </a:r>
            <a:r>
              <a:rPr lang="en-US" sz="2000" dirty="0" err="1">
                <a:solidFill>
                  <a:srgbClr val="000000"/>
                </a:solidFill>
              </a:rPr>
              <a:t>sizeof</a:t>
            </a:r>
            <a:r>
              <a:rPr lang="en-US" sz="2000" dirty="0">
                <a:solidFill>
                  <a:srgbClr val="000000"/>
                </a:solidFill>
              </a:rPr>
              <a:t>(struct node));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if (</a:t>
            </a:r>
            <a:r>
              <a:rPr lang="en-US" sz="2000" dirty="0" err="1">
                <a:solidFill>
                  <a:srgbClr val="000000"/>
                </a:solidFill>
              </a:rPr>
              <a:t>nn</a:t>
            </a:r>
            <a:r>
              <a:rPr lang="en-US" sz="2000" dirty="0">
                <a:solidFill>
                  <a:srgbClr val="000000"/>
                </a:solidFill>
              </a:rPr>
              <a:t> == NULL)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return NULL;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CC0000"/>
                </a:solidFill>
              </a:rPr>
              <a:t>nn</a:t>
            </a:r>
            <a:r>
              <a:rPr lang="en-US" sz="2000" dirty="0">
                <a:solidFill>
                  <a:srgbClr val="CC0000"/>
                </a:solidFill>
              </a:rPr>
              <a:t>-&gt;info = </a:t>
            </a:r>
            <a:r>
              <a:rPr lang="en-US" sz="2000" dirty="0" err="1">
                <a:solidFill>
                  <a:srgbClr val="CC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CC0000"/>
                </a:solidFill>
              </a:rPr>
              <a:t>nn</a:t>
            </a:r>
            <a:r>
              <a:rPr lang="en-US" sz="2000" dirty="0">
                <a:solidFill>
                  <a:srgbClr val="CC0000"/>
                </a:solidFill>
              </a:rPr>
              <a:t>-&gt;next = NULL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return </a:t>
            </a:r>
            <a:r>
              <a:rPr lang="en-US" sz="2000" dirty="0" err="1">
                <a:solidFill>
                  <a:srgbClr val="CC0000"/>
                </a:solidFill>
              </a:rPr>
              <a:t>nn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EE19058-6B6C-4727-B1C0-20FA094B8B4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BEE40105-A912-456F-91DB-7A5FEDC0125B}"/>
              </a:ext>
            </a:extLst>
          </p:cNvPr>
          <p:cNvSpPr/>
          <p:nvPr/>
        </p:nvSpPr>
        <p:spPr bwMode="auto">
          <a:xfrm>
            <a:off x="5220072" y="1196752"/>
            <a:ext cx="3312368" cy="1317352"/>
          </a:xfrm>
          <a:prstGeom prst="wedgeRoundRectCallout">
            <a:avLst>
              <a:gd name="adj1" fmla="val -153203"/>
              <a:gd name="adj2" fmla="val 6166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Returning pointer!!!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Is it safe?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Why?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Example: 3 Nodes List</a:t>
            </a: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struct node * list = </a:t>
            </a:r>
            <a:r>
              <a:rPr lang="en-US" sz="3200">
                <a:solidFill>
                  <a:srgbClr val="CC0000"/>
                </a:solidFill>
              </a:rPr>
              <a:t>NULL</a:t>
            </a:r>
            <a:r>
              <a:rPr lang="en-US" sz="320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list = create_node(10);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CC0000"/>
                </a:solidFill>
              </a:rPr>
              <a:t>list-&gt;next</a:t>
            </a:r>
            <a:r>
              <a:rPr lang="en-US" sz="3200">
                <a:solidFill>
                  <a:srgbClr val="000000"/>
                </a:solidFill>
              </a:rPr>
              <a:t> = create_node(20);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CC0000"/>
                </a:solidFill>
              </a:rPr>
              <a:t>list-&gt;next-&gt;next</a:t>
            </a:r>
            <a:r>
              <a:rPr lang="en-US" sz="3200">
                <a:solidFill>
                  <a:srgbClr val="000000"/>
                </a:solidFill>
              </a:rPr>
              <a:t> = create_node(30);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45BB12C-7165-4A8F-B828-9D64A39478B4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Operation on linked list</a:t>
            </a: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458200" cy="63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Print the list: </a:t>
            </a:r>
            <a:r>
              <a:rPr lang="en-US" sz="2600" dirty="0" err="1">
                <a:solidFill>
                  <a:srgbClr val="CC0000"/>
                </a:solidFill>
              </a:rPr>
              <a:t>print_list</a:t>
            </a:r>
            <a:endParaRPr lang="en-US" sz="26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Add new node to end of list: </a:t>
            </a:r>
            <a:r>
              <a:rPr lang="en-US" sz="2600" dirty="0" err="1">
                <a:solidFill>
                  <a:srgbClr val="CC0000"/>
                </a:solidFill>
              </a:rPr>
              <a:t>add_end</a:t>
            </a:r>
            <a:endParaRPr lang="en-US" sz="26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Add new node to front of list: </a:t>
            </a:r>
            <a:r>
              <a:rPr lang="en-US" sz="2600" dirty="0" err="1">
                <a:solidFill>
                  <a:srgbClr val="CC0000"/>
                </a:solidFill>
              </a:rPr>
              <a:t>add_front</a:t>
            </a:r>
            <a:endParaRPr lang="en-US" sz="26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Insert new node after some node: </a:t>
            </a:r>
            <a:r>
              <a:rPr lang="en-US" sz="2600" dirty="0" err="1">
                <a:solidFill>
                  <a:srgbClr val="CC0000"/>
                </a:solidFill>
              </a:rPr>
              <a:t>insert_next_node</a:t>
            </a:r>
            <a:endParaRPr lang="en-US" sz="26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Delete the first node in list: </a:t>
            </a:r>
            <a:r>
              <a:rPr lang="en-US" sz="2600" dirty="0" err="1">
                <a:solidFill>
                  <a:srgbClr val="CC0000"/>
                </a:solidFill>
              </a:rPr>
              <a:t>delete_first</a:t>
            </a:r>
            <a:endParaRPr lang="en-US" sz="26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Delete the end node in list: </a:t>
            </a:r>
            <a:r>
              <a:rPr lang="en-US" sz="2600" dirty="0" err="1">
                <a:solidFill>
                  <a:srgbClr val="CC0000"/>
                </a:solidFill>
              </a:rPr>
              <a:t>delete_end</a:t>
            </a:r>
            <a:endParaRPr lang="en-US" sz="26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Delete a node from the middle of list: </a:t>
            </a:r>
            <a:r>
              <a:rPr lang="en-US" sz="2600" dirty="0" err="1">
                <a:solidFill>
                  <a:srgbClr val="CC0000"/>
                </a:solidFill>
              </a:rPr>
              <a:t>delete_next</a:t>
            </a:r>
            <a:endParaRPr lang="en-US" sz="26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endParaRPr lang="en-US" sz="2600" b="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endParaRPr lang="en-US" sz="2600" b="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endParaRPr lang="en-US" sz="2600" b="0" dirty="0">
              <a:solidFill>
                <a:srgbClr val="CC0000"/>
              </a:solidFill>
            </a:endParaRPr>
          </a:p>
        </p:txBody>
      </p:sp>
      <p:sp>
        <p:nvSpPr>
          <p:cNvPr id="62468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70C4C19-8958-4037-802E-4589B67915D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844639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b="0" dirty="0" err="1">
                <a:solidFill>
                  <a:srgbClr val="293A83"/>
                </a:solidFill>
                <a:latin typeface="Arial" charset="0"/>
                <a:cs typeface="Arial" charset="0"/>
              </a:rPr>
              <a:t>add_end</a:t>
            </a: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: Add new node to end of list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72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void </a:t>
            </a:r>
            <a:r>
              <a:rPr lang="en-US" sz="2800" dirty="0" err="1">
                <a:solidFill>
                  <a:srgbClr val="000000"/>
                </a:solidFill>
              </a:rPr>
              <a:t>add_end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dirty="0">
                <a:solidFill>
                  <a:srgbClr val="000000"/>
                </a:solidFill>
              </a:rPr>
              <a:t> node *list, </a:t>
            </a: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dirty="0">
                <a:solidFill>
                  <a:srgbClr val="000000"/>
                </a:solidFill>
              </a:rPr>
              <a:t> node * </a:t>
            </a:r>
            <a:r>
              <a:rPr lang="en-US" sz="2800" dirty="0" err="1">
                <a:solidFill>
                  <a:srgbClr val="000000"/>
                </a:solidFill>
              </a:rPr>
              <a:t>new_node</a:t>
            </a:r>
            <a:r>
              <a:rPr lang="en-US" sz="28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dirty="0">
                <a:solidFill>
                  <a:srgbClr val="000000"/>
                </a:solidFill>
              </a:rPr>
              <a:t> node *</a:t>
            </a:r>
            <a:r>
              <a:rPr lang="en-US" sz="2800" dirty="0">
                <a:solidFill>
                  <a:srgbClr val="CC0000"/>
                </a:solidFill>
              </a:rPr>
              <a:t>current</a:t>
            </a:r>
            <a:r>
              <a:rPr lang="en-US" sz="28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for(current = list; current-&gt; next != NULL; current = current-&gt;next)</a:t>
            </a:r>
            <a:r>
              <a:rPr lang="en-US" sz="2800" dirty="0">
                <a:solidFill>
                  <a:srgbClr val="C00000"/>
                </a:solidFill>
              </a:rPr>
              <a:t>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 current-&gt;next = </a:t>
            </a:r>
            <a:r>
              <a:rPr lang="en-US" sz="2800" dirty="0" err="1">
                <a:solidFill>
                  <a:srgbClr val="000000"/>
                </a:solidFill>
              </a:rPr>
              <a:t>new_node</a:t>
            </a:r>
            <a:r>
              <a:rPr lang="en-US" sz="28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800" dirty="0" err="1">
                <a:solidFill>
                  <a:srgbClr val="000000"/>
                </a:solidFill>
              </a:rPr>
              <a:t>new_node</a:t>
            </a:r>
            <a:r>
              <a:rPr lang="en-US" sz="2800" dirty="0">
                <a:solidFill>
                  <a:srgbClr val="000000"/>
                </a:solidFill>
              </a:rPr>
              <a:t>-&gt;next = NULL;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06611FE-A6BA-4B9B-9912-EE0374AC36A3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86979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 err="1">
                <a:solidFill>
                  <a:srgbClr val="293A83"/>
                </a:solidFill>
                <a:latin typeface="Arial" charset="0"/>
                <a:cs typeface="Arial" charset="0"/>
              </a:rPr>
              <a:t>delete_end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(if </a:t>
            </a:r>
            <a:r>
              <a:rPr lang="en-US" sz="4000" b="0" dirty="0">
                <a:solidFill>
                  <a:srgbClr val="C00000"/>
                </a:solidFill>
                <a:latin typeface="Arial" charset="0"/>
                <a:cs typeface="Arial" charset="0"/>
              </a:rPr>
              <a:t>more than 2 nodes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void </a:t>
            </a:r>
            <a:r>
              <a:rPr lang="en-US" sz="2800" dirty="0" err="1">
                <a:solidFill>
                  <a:srgbClr val="000000"/>
                </a:solidFill>
              </a:rPr>
              <a:t>delete_end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dirty="0">
                <a:solidFill>
                  <a:srgbClr val="000000"/>
                </a:solidFill>
              </a:rPr>
              <a:t> node * list){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dirty="0">
                <a:solidFill>
                  <a:srgbClr val="000000"/>
                </a:solidFill>
              </a:rPr>
              <a:t> node * current = list;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while(current-&gt;next-&gt;next != NULL)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	current = current-&gt;next;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free(current-&gt;next);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current-&gt;next = NULL;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554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1D5C6DF-C799-443F-97BC-12BE1FB16E80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200" b="0" dirty="0" err="1">
                <a:solidFill>
                  <a:srgbClr val="293A83"/>
                </a:solidFill>
                <a:latin typeface="Arial" charset="0"/>
                <a:cs typeface="Arial" charset="0"/>
              </a:rPr>
              <a:t>add_front</a:t>
            </a:r>
            <a:r>
              <a:rPr lang="en-US" sz="3200" b="0" dirty="0">
                <a:solidFill>
                  <a:srgbClr val="293A83"/>
                </a:solidFill>
                <a:latin typeface="Arial" charset="0"/>
                <a:cs typeface="Arial" charset="0"/>
              </a:rPr>
              <a:t>: Add new node in start of list</a:t>
            </a:r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void </a:t>
            </a:r>
            <a:r>
              <a:rPr lang="en-US" sz="2400" dirty="0" err="1">
                <a:solidFill>
                  <a:srgbClr val="C00000"/>
                </a:solidFill>
              </a:rPr>
              <a:t>add_front_wrong</a:t>
            </a:r>
            <a:r>
              <a:rPr lang="en-US" sz="2400" dirty="0">
                <a:solidFill>
                  <a:srgbClr val="000000"/>
                </a:solidFill>
              </a:rPr>
              <a:t>(struct node *list, struct node *</a:t>
            </a:r>
            <a:r>
              <a:rPr lang="en-US" sz="2400" dirty="0" err="1">
                <a:solidFill>
                  <a:srgbClr val="000000"/>
                </a:solidFill>
              </a:rPr>
              <a:t>new_node</a:t>
            </a:r>
            <a:r>
              <a:rPr lang="en-US" sz="24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new_node</a:t>
            </a:r>
            <a:r>
              <a:rPr lang="en-US" sz="2400" dirty="0">
                <a:solidFill>
                  <a:srgbClr val="000000"/>
                </a:solidFill>
              </a:rPr>
              <a:t>-&gt;next = list;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list = </a:t>
            </a:r>
            <a:r>
              <a:rPr lang="en-US" sz="2400" dirty="0" err="1">
                <a:solidFill>
                  <a:srgbClr val="000000"/>
                </a:solidFill>
              </a:rPr>
              <a:t>new_node</a:t>
            </a:r>
            <a:r>
              <a:rPr lang="en-US" sz="2400" dirty="0">
                <a:solidFill>
                  <a:srgbClr val="000000"/>
                </a:solidFill>
              </a:rPr>
              <a:t>;	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F513F4A-531F-4144-B81F-C8D6916A636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02488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31FE7F5-3744-41DA-988F-EF82C232181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#include &lt;</a:t>
            </a:r>
            <a:r>
              <a:rPr lang="en-US" sz="1400" dirty="0" err="1">
                <a:solidFill>
                  <a:srgbClr val="000000"/>
                </a:solidFill>
              </a:rPr>
              <a:t>stdio.h</a:t>
            </a:r>
            <a:r>
              <a:rPr lang="en-US" sz="14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#include &lt;</a:t>
            </a:r>
            <a:r>
              <a:rPr lang="en-US" sz="1400" dirty="0" err="1">
                <a:solidFill>
                  <a:srgbClr val="000000"/>
                </a:solidFill>
              </a:rPr>
              <a:t>stdlib.h</a:t>
            </a:r>
            <a:r>
              <a:rPr lang="en-US" sz="14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struct node{ int info; struct node * next; };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sz="5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struct node * </a:t>
            </a:r>
            <a:r>
              <a:rPr lang="en-US" sz="1400" dirty="0" err="1">
                <a:solidFill>
                  <a:srgbClr val="000000"/>
                </a:solidFill>
              </a:rPr>
              <a:t>create_node</a:t>
            </a:r>
            <a:r>
              <a:rPr lang="en-US" sz="1400" dirty="0">
                <a:solidFill>
                  <a:srgbClr val="000000"/>
                </a:solidFill>
              </a:rPr>
              <a:t>(int </a:t>
            </a:r>
            <a:r>
              <a:rPr lang="en-US" sz="1400" dirty="0" err="1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struct node * </a:t>
            </a:r>
            <a:r>
              <a:rPr lang="en-US" sz="1400" dirty="0" err="1">
                <a:solidFill>
                  <a:srgbClr val="000000"/>
                </a:solidFill>
              </a:rPr>
              <a:t>nn</a:t>
            </a:r>
            <a:r>
              <a:rPr lang="en-US" sz="14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</a:t>
            </a:r>
            <a:r>
              <a:rPr lang="en-US" sz="1400" dirty="0" err="1">
                <a:solidFill>
                  <a:srgbClr val="000000"/>
                </a:solidFill>
              </a:rPr>
              <a:t>nn</a:t>
            </a:r>
            <a:r>
              <a:rPr lang="en-US" sz="1400" dirty="0">
                <a:solidFill>
                  <a:srgbClr val="000000"/>
                </a:solidFill>
              </a:rPr>
              <a:t> = (struct node *) malloc(</a:t>
            </a:r>
            <a:r>
              <a:rPr lang="en-US" sz="1400" dirty="0" err="1">
                <a:solidFill>
                  <a:srgbClr val="000000"/>
                </a:solidFill>
              </a:rPr>
              <a:t>sizeof</a:t>
            </a:r>
            <a:r>
              <a:rPr lang="en-US" sz="1400" dirty="0">
                <a:solidFill>
                  <a:srgbClr val="000000"/>
                </a:solidFill>
              </a:rPr>
              <a:t>(struct node));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if (</a:t>
            </a:r>
            <a:r>
              <a:rPr lang="en-US" sz="1400" dirty="0" err="1">
                <a:solidFill>
                  <a:srgbClr val="000000"/>
                </a:solidFill>
              </a:rPr>
              <a:t>nn</a:t>
            </a:r>
            <a:r>
              <a:rPr lang="en-US" sz="1400" dirty="0">
                <a:solidFill>
                  <a:srgbClr val="000000"/>
                </a:solidFill>
              </a:rPr>
              <a:t> == NULL)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	return NULL;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err="1">
                <a:solidFill>
                  <a:srgbClr val="000000"/>
                </a:solidFill>
              </a:rPr>
              <a:t>nn</a:t>
            </a:r>
            <a:r>
              <a:rPr lang="en-US" sz="1400" dirty="0">
                <a:solidFill>
                  <a:srgbClr val="000000"/>
                </a:solidFill>
              </a:rPr>
              <a:t>-&gt;info = </a:t>
            </a:r>
            <a:r>
              <a:rPr lang="en-US" sz="1400" dirty="0" err="1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err="1">
                <a:solidFill>
                  <a:srgbClr val="000000"/>
                </a:solidFill>
              </a:rPr>
              <a:t>nn</a:t>
            </a:r>
            <a:r>
              <a:rPr lang="en-US" sz="1400" dirty="0">
                <a:solidFill>
                  <a:srgbClr val="000000"/>
                </a:solidFill>
              </a:rPr>
              <a:t>-&gt;next = NULL;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return </a:t>
            </a:r>
            <a:r>
              <a:rPr lang="en-US" sz="1400" dirty="0" err="1">
                <a:solidFill>
                  <a:srgbClr val="000000"/>
                </a:solidFill>
              </a:rPr>
              <a:t>nn</a:t>
            </a:r>
            <a:r>
              <a:rPr lang="en-US" sz="14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sz="7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void </a:t>
            </a:r>
            <a:r>
              <a:rPr lang="en-US" sz="1400" dirty="0" err="1">
                <a:solidFill>
                  <a:srgbClr val="000000"/>
                </a:solidFill>
              </a:rPr>
              <a:t>print_list</a:t>
            </a:r>
            <a:r>
              <a:rPr lang="en-US" sz="1400" dirty="0">
                <a:solidFill>
                  <a:srgbClr val="000000"/>
                </a:solidFill>
              </a:rPr>
              <a:t>(struct node *list){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struct node * current = list;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while(current != NULL){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</a:rPr>
              <a:t>printf</a:t>
            </a:r>
            <a:r>
              <a:rPr lang="en-US" sz="1400" dirty="0">
                <a:solidFill>
                  <a:srgbClr val="000000"/>
                </a:solidFill>
              </a:rPr>
              <a:t>("%p: %d , ", current, current-&gt;info);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      current = current-&gt;next;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}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</a:t>
            </a:r>
            <a:r>
              <a:rPr lang="en-US" sz="1400" dirty="0" err="1">
                <a:solidFill>
                  <a:srgbClr val="000000"/>
                </a:solidFill>
              </a:rPr>
              <a:t>printf</a:t>
            </a:r>
            <a:r>
              <a:rPr lang="en-US" sz="1400" dirty="0">
                <a:solidFill>
                  <a:srgbClr val="000000"/>
                </a:solidFill>
              </a:rPr>
              <a:t>("\n");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19353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5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5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5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5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758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758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758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758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758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758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31FE7F5-3744-41DA-988F-EF82C232181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void </a:t>
            </a:r>
            <a:r>
              <a:rPr lang="en-US" sz="1600" dirty="0" err="1">
                <a:solidFill>
                  <a:srgbClr val="000000"/>
                </a:solidFill>
              </a:rPr>
              <a:t>add_front_wrong</a:t>
            </a:r>
            <a:r>
              <a:rPr lang="en-US" sz="1600" dirty="0">
                <a:solidFill>
                  <a:srgbClr val="000000"/>
                </a:solidFill>
              </a:rPr>
              <a:t>(struct node * list, struct node * </a:t>
            </a:r>
            <a:r>
              <a:rPr lang="en-US" sz="1600" dirty="0" err="1">
                <a:solidFill>
                  <a:srgbClr val="000000"/>
                </a:solidFill>
              </a:rPr>
              <a:t>new_node</a:t>
            </a:r>
            <a:r>
              <a:rPr lang="en-US" sz="16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 err="1">
                <a:solidFill>
                  <a:srgbClr val="000000"/>
                </a:solidFill>
              </a:rPr>
              <a:t>new_node</a:t>
            </a:r>
            <a:r>
              <a:rPr lang="en-US" sz="1600" dirty="0">
                <a:solidFill>
                  <a:srgbClr val="000000"/>
                </a:solidFill>
              </a:rPr>
              <a:t>-&gt;next = list;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list = </a:t>
            </a:r>
            <a:r>
              <a:rPr lang="en-US" sz="1600" dirty="0" err="1">
                <a:solidFill>
                  <a:srgbClr val="000000"/>
                </a:solidFill>
              </a:rPr>
              <a:t>new_node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int main(){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struct node *</a:t>
            </a:r>
            <a:r>
              <a:rPr lang="en-US" sz="1600" dirty="0" err="1">
                <a:solidFill>
                  <a:srgbClr val="000000"/>
                </a:solidFill>
              </a:rPr>
              <a:t>tmp</a:t>
            </a:r>
            <a:r>
              <a:rPr lang="en-US" sz="1600" dirty="0">
                <a:solidFill>
                  <a:srgbClr val="000000"/>
                </a:solidFill>
              </a:rPr>
              <a:t>, *list = NULL;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list = </a:t>
            </a:r>
            <a:r>
              <a:rPr lang="en-US" sz="1600" dirty="0" err="1">
                <a:solidFill>
                  <a:srgbClr val="000000"/>
                </a:solidFill>
              </a:rPr>
              <a:t>create_node</a:t>
            </a:r>
            <a:r>
              <a:rPr lang="en-US" sz="1600" dirty="0">
                <a:solidFill>
                  <a:srgbClr val="000000"/>
                </a:solidFill>
              </a:rPr>
              <a:t>(20);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list -&gt; next = </a:t>
            </a:r>
            <a:r>
              <a:rPr lang="en-US" sz="1600" dirty="0" err="1">
                <a:solidFill>
                  <a:srgbClr val="000000"/>
                </a:solidFill>
              </a:rPr>
              <a:t>create_node</a:t>
            </a:r>
            <a:r>
              <a:rPr lang="en-US" sz="1600" dirty="0">
                <a:solidFill>
                  <a:srgbClr val="000000"/>
                </a:solidFill>
              </a:rPr>
              <a:t>(30);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 err="1">
                <a:solidFill>
                  <a:srgbClr val="000000"/>
                </a:solidFill>
              </a:rPr>
              <a:t>tmp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dirty="0" err="1">
                <a:solidFill>
                  <a:srgbClr val="000000"/>
                </a:solidFill>
              </a:rPr>
              <a:t>create_node</a:t>
            </a:r>
            <a:r>
              <a:rPr lang="en-US" sz="1600" dirty="0">
                <a:solidFill>
                  <a:srgbClr val="000000"/>
                </a:solidFill>
              </a:rPr>
              <a:t>(10);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 err="1">
                <a:solidFill>
                  <a:srgbClr val="000000"/>
                </a:solidFill>
              </a:rPr>
              <a:t>print_list</a:t>
            </a:r>
            <a:r>
              <a:rPr lang="en-US" sz="1600" dirty="0">
                <a:solidFill>
                  <a:srgbClr val="000000"/>
                </a:solidFill>
              </a:rPr>
              <a:t>(list);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 err="1">
                <a:solidFill>
                  <a:srgbClr val="000000"/>
                </a:solidFill>
              </a:rPr>
              <a:t>add_front_wrong</a:t>
            </a:r>
            <a:r>
              <a:rPr lang="en-US" sz="1600" dirty="0">
                <a:solidFill>
                  <a:srgbClr val="000000"/>
                </a:solidFill>
              </a:rPr>
              <a:t>(list, </a:t>
            </a:r>
            <a:r>
              <a:rPr lang="en-US" sz="1600" dirty="0" err="1">
                <a:solidFill>
                  <a:srgbClr val="000000"/>
                </a:solidFill>
              </a:rPr>
              <a:t>tmp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 err="1">
                <a:solidFill>
                  <a:srgbClr val="000000"/>
                </a:solidFill>
              </a:rPr>
              <a:t>print_list</a:t>
            </a:r>
            <a:r>
              <a:rPr lang="en-US" sz="1600" dirty="0">
                <a:solidFill>
                  <a:srgbClr val="000000"/>
                </a:solidFill>
              </a:rPr>
              <a:t>(list);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return 0;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9804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5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5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5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5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5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58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200" b="0" dirty="0" err="1">
                <a:solidFill>
                  <a:srgbClr val="293A83"/>
                </a:solidFill>
                <a:latin typeface="Arial" charset="0"/>
                <a:cs typeface="Arial" charset="0"/>
              </a:rPr>
              <a:t>add_front</a:t>
            </a:r>
            <a:r>
              <a:rPr lang="en-US" sz="3200" b="0" dirty="0">
                <a:solidFill>
                  <a:srgbClr val="293A83"/>
                </a:solidFill>
                <a:latin typeface="Arial" charset="0"/>
                <a:cs typeface="Arial" charset="0"/>
              </a:rPr>
              <a:t>: Add new node in start of list</a:t>
            </a:r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void </a:t>
            </a:r>
            <a:r>
              <a:rPr lang="en-US" sz="2400" dirty="0" err="1">
                <a:solidFill>
                  <a:srgbClr val="000000"/>
                </a:solidFill>
              </a:rPr>
              <a:t>add_front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node **</a:t>
            </a:r>
            <a:r>
              <a:rPr lang="en-US" sz="2400" dirty="0" err="1">
                <a:solidFill>
                  <a:srgbClr val="000000"/>
                </a:solidFill>
              </a:rPr>
              <a:t>plist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node *</a:t>
            </a:r>
            <a:r>
              <a:rPr lang="en-US" sz="2400" dirty="0" err="1">
                <a:solidFill>
                  <a:srgbClr val="000000"/>
                </a:solidFill>
              </a:rPr>
              <a:t>new_node</a:t>
            </a:r>
            <a:r>
              <a:rPr lang="en-US" sz="24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new_node</a:t>
            </a:r>
            <a:r>
              <a:rPr lang="en-US" sz="2400" dirty="0">
                <a:solidFill>
                  <a:srgbClr val="000000"/>
                </a:solidFill>
              </a:rPr>
              <a:t>-&gt;next = *</a:t>
            </a:r>
            <a:r>
              <a:rPr lang="en-US" sz="2400" dirty="0" err="1">
                <a:solidFill>
                  <a:srgbClr val="000000"/>
                </a:solidFill>
              </a:rPr>
              <a:t>plist</a:t>
            </a:r>
            <a:r>
              <a:rPr lang="en-US" sz="24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*</a:t>
            </a:r>
            <a:r>
              <a:rPr lang="en-US" sz="2400" dirty="0" err="1">
                <a:solidFill>
                  <a:srgbClr val="000000"/>
                </a:solidFill>
              </a:rPr>
              <a:t>plist</a:t>
            </a:r>
            <a:r>
              <a:rPr lang="en-US" sz="2400" dirty="0">
                <a:solidFill>
                  <a:srgbClr val="000000"/>
                </a:solidFill>
              </a:rPr>
              <a:t> = </a:t>
            </a:r>
            <a:r>
              <a:rPr lang="en-US" sz="2400" dirty="0" err="1">
                <a:solidFill>
                  <a:srgbClr val="000000"/>
                </a:solidFill>
              </a:rPr>
              <a:t>new_node</a:t>
            </a:r>
            <a:r>
              <a:rPr lang="en-US" sz="2400" dirty="0">
                <a:solidFill>
                  <a:srgbClr val="000000"/>
                </a:solidFill>
              </a:rPr>
              <a:t>;	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main(){</a:t>
            </a:r>
          </a:p>
          <a:p>
            <a:pPr eaLnBrk="1" hangingPunct="1">
              <a:spcBef>
                <a:spcPts val="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node * list;</a:t>
            </a:r>
          </a:p>
          <a:p>
            <a:pPr eaLnBrk="1" hangingPunct="1">
              <a:spcBef>
                <a:spcPts val="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…</a:t>
            </a:r>
          </a:p>
          <a:p>
            <a:pPr eaLnBrk="1" hangingPunct="1">
              <a:spcBef>
                <a:spcPts val="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add_front</a:t>
            </a:r>
            <a:r>
              <a:rPr lang="en-US" sz="2400" dirty="0">
                <a:solidFill>
                  <a:srgbClr val="000000"/>
                </a:solidFill>
              </a:rPr>
              <a:t>(&amp;list, new_node1);</a:t>
            </a:r>
          </a:p>
          <a:p>
            <a:pPr eaLnBrk="1" hangingPunct="1">
              <a:spcBef>
                <a:spcPts val="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F513F4A-531F-4144-B81F-C8D6916A636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2F3E909-3635-4933-AA9F-6570B17FAEB1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version 1 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Set of related variables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Each variable in </a:t>
            </a: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has its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own type</a:t>
            </a:r>
          </a:p>
          <a:p>
            <a:pPr eaLnBrk="1" hangingPunct="1">
              <a:spcBef>
                <a:spcPts val="625"/>
              </a:spcBef>
              <a:buClrTx/>
              <a:buFontTx/>
              <a:buNone/>
            </a:pP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000000"/>
                </a:solidFill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in C (version 1)</a:t>
            </a:r>
          </a:p>
          <a:p>
            <a:pPr eaLnBrk="1" hangingPunct="1">
              <a:spcBef>
                <a:spcPts val="875"/>
              </a:spcBef>
              <a:buClrTx/>
              <a:buFontTx/>
              <a:buNone/>
            </a:pPr>
            <a:endParaRPr lang="en-US" sz="14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3200" dirty="0" err="1">
                <a:solidFill>
                  <a:srgbClr val="CC0000"/>
                </a:solidFill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{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	&lt;variable declaration&gt;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} &lt;identifier list&gt;;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31FE7F5-3744-41DA-988F-EF82C232181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#include &lt;</a:t>
            </a:r>
            <a:r>
              <a:rPr lang="en-US" dirty="0" err="1">
                <a:solidFill>
                  <a:srgbClr val="000000"/>
                </a:solidFill>
              </a:rPr>
              <a:t>stdio.h</a:t>
            </a:r>
            <a:r>
              <a:rPr lang="en-US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#include &lt;</a:t>
            </a:r>
            <a:r>
              <a:rPr lang="en-US" dirty="0" err="1">
                <a:solidFill>
                  <a:srgbClr val="000000"/>
                </a:solidFill>
              </a:rPr>
              <a:t>stdlib.h</a:t>
            </a:r>
            <a:r>
              <a:rPr lang="en-US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value;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*next;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in_list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*list,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*current = list;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while(current != NULL){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	if(current-&gt;value ==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	   return 1;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current = current-&gt;next;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}             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return 0;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6564" name="Text Box 3"/>
          <p:cNvSpPr txBox="1">
            <a:spLocks noChangeArrowheads="1"/>
          </p:cNvSpPr>
          <p:nvPr/>
        </p:nvSpPr>
        <p:spPr bwMode="auto">
          <a:xfrm>
            <a:off x="5334000" y="381000"/>
            <a:ext cx="3505200" cy="1017844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برنامه‌اي يك آرايه را بگيرد و با حذف عضوهاي‌ تكراري آن، يك ليست پيوند ايجاد كند</a:t>
            </a:r>
            <a:r>
              <a:rPr lang="hi-IN" sz="2000" dirty="0">
                <a:solidFill>
                  <a:srgbClr val="000000"/>
                </a:solidFill>
                <a:latin typeface="Arial" charset="0"/>
              </a:rPr>
              <a:t>.</a:t>
            </a:r>
            <a:endParaRPr lang="en-US" sz="2000" dirty="0">
              <a:solidFill>
                <a:srgbClr val="000000"/>
              </a:solidFill>
              <a:latin typeface="Arial" charset="0"/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5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5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5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5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5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758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A389620-C01F-46C2-8369-980AFFC400C9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void </a:t>
            </a:r>
            <a:r>
              <a:rPr lang="en-US" dirty="0" err="1">
                <a:solidFill>
                  <a:srgbClr val="000000"/>
                </a:solidFill>
              </a:rPr>
              <a:t>add_front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**list){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-&gt;next = *list;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*list = 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;    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void </a:t>
            </a:r>
            <a:r>
              <a:rPr lang="en-US" dirty="0" err="1">
                <a:solidFill>
                  <a:srgbClr val="000000"/>
                </a:solidFill>
              </a:rPr>
              <a:t>add_end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*list){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*current;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for(current = list; current-&gt; next != NULL; current = current-&gt;next);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current-&gt;next = 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-&gt;next = NULL;    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void </a:t>
            </a:r>
            <a:r>
              <a:rPr lang="en-US" dirty="0" err="1">
                <a:solidFill>
                  <a:srgbClr val="000000"/>
                </a:solidFill>
              </a:rPr>
              <a:t>print_list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*list){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 current = list;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while(current != NULL){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</a:t>
            </a:r>
            <a:r>
              <a:rPr lang="en-US" dirty="0" err="1">
                <a:solidFill>
                  <a:srgbClr val="000000"/>
                </a:solidFill>
              </a:rPr>
              <a:t>printf</a:t>
            </a:r>
            <a:r>
              <a:rPr lang="en-US" dirty="0">
                <a:solidFill>
                  <a:srgbClr val="000000"/>
                </a:solidFill>
              </a:rPr>
              <a:t>("%d ", current-&gt;value);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current = current-&gt;next;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}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B11A872-06C2-4A9C-8644-5ABB67236DC8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9163744" cy="6900863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</a:t>
            </a:r>
            <a:r>
              <a:rPr lang="en-US" dirty="0" err="1">
                <a:solidFill>
                  <a:srgbClr val="000000"/>
                </a:solidFill>
              </a:rPr>
              <a:t>create_set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arr</a:t>
            </a:r>
            <a:r>
              <a:rPr lang="en-US" dirty="0">
                <a:solidFill>
                  <a:srgbClr val="000000"/>
                </a:solidFill>
              </a:rPr>
              <a:t>[],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size){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*list = NULL;     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for(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= 0;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&lt; size;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++)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if(</a:t>
            </a:r>
            <a:r>
              <a:rPr lang="en-US" dirty="0" err="1">
                <a:solidFill>
                  <a:srgbClr val="000000"/>
                </a:solidFill>
              </a:rPr>
              <a:t>in_list</a:t>
            </a:r>
            <a:r>
              <a:rPr lang="en-US" dirty="0">
                <a:solidFill>
                  <a:srgbClr val="000000"/>
                </a:solidFill>
              </a:rPr>
              <a:t>(list, </a:t>
            </a:r>
            <a:r>
              <a:rPr lang="en-US" dirty="0" err="1">
                <a:solidFill>
                  <a:srgbClr val="000000"/>
                </a:solidFill>
              </a:rPr>
              <a:t>arr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]) == 0){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 = (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*)</a:t>
            </a:r>
            <a:r>
              <a:rPr lang="en-US" dirty="0" err="1">
                <a:solidFill>
                  <a:srgbClr val="000000"/>
                </a:solidFill>
              </a:rPr>
              <a:t>malloc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sizeof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node));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if(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     </a:t>
            </a:r>
            <a:r>
              <a:rPr lang="en-US" dirty="0" err="1">
                <a:solidFill>
                  <a:srgbClr val="000000"/>
                </a:solidFill>
              </a:rPr>
              <a:t>printf</a:t>
            </a:r>
            <a:r>
              <a:rPr lang="en-US" dirty="0">
                <a:solidFill>
                  <a:srgbClr val="000000"/>
                </a:solidFill>
              </a:rPr>
              <a:t>("Cannot create node\n");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     exit(-1);                              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}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-&gt;value = </a:t>
            </a:r>
            <a:r>
              <a:rPr lang="en-US" dirty="0" err="1">
                <a:solidFill>
                  <a:srgbClr val="000000"/>
                </a:solidFill>
              </a:rPr>
              <a:t>arr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]; 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-&gt;next=NULL;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if(list == NULL)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    </a:t>
            </a:r>
            <a:r>
              <a:rPr lang="en-US" dirty="0" err="1">
                <a:solidFill>
                  <a:srgbClr val="000000"/>
                </a:solidFill>
              </a:rPr>
              <a:t>add_front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, &amp;(list));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else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    </a:t>
            </a:r>
            <a:r>
              <a:rPr lang="en-US" dirty="0" err="1">
                <a:solidFill>
                  <a:srgbClr val="000000"/>
                </a:solidFill>
              </a:rPr>
              <a:t>add_end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, list);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}            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return list;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8300A5C-F4A0-4857-8EA1-EDF9AE23C17B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myarr</a:t>
            </a:r>
            <a:r>
              <a:rPr lang="en-US" dirty="0">
                <a:solidFill>
                  <a:srgbClr val="000000"/>
                </a:solidFill>
              </a:rPr>
              <a:t>[]={1,2,1,3,1,7,8,2,3,4,11,4,9,9,9,10};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 </a:t>
            </a:r>
            <a:r>
              <a:rPr lang="en-US" dirty="0" err="1">
                <a:solidFill>
                  <a:srgbClr val="000000"/>
                </a:solidFill>
              </a:rPr>
              <a:t>mylist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create_set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myarr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sizeof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myarr</a:t>
            </a:r>
            <a:r>
              <a:rPr lang="en-US" dirty="0">
                <a:solidFill>
                  <a:srgbClr val="000000"/>
                </a:solidFill>
              </a:rPr>
              <a:t>) / </a:t>
            </a:r>
            <a:r>
              <a:rPr lang="en-US" dirty="0" err="1">
                <a:solidFill>
                  <a:srgbClr val="000000"/>
                </a:solidFill>
              </a:rPr>
              <a:t>sizeof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myarr</a:t>
            </a:r>
            <a:r>
              <a:rPr lang="en-US" dirty="0">
                <a:solidFill>
                  <a:srgbClr val="000000"/>
                </a:solidFill>
              </a:rPr>
              <a:t>[0]));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print_list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mylist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getchar</a:t>
            </a:r>
            <a:r>
              <a:rPr lang="en-US" dirty="0">
                <a:solidFill>
                  <a:srgbClr val="000000"/>
                </a:solidFill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return 0;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88B7A62-D456-4941-84E2-09F6A125C779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706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7066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C2C2C2"/>
                </a:solidFill>
              </a:rPr>
              <a:t>struct</a:t>
            </a: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Using </a:t>
            </a:r>
            <a:r>
              <a:rPr lang="en-US" sz="3200" dirty="0" err="1">
                <a:solidFill>
                  <a:srgbClr val="C2C2C2"/>
                </a:solidFill>
              </a:rPr>
              <a:t>struct</a:t>
            </a:r>
            <a:endParaRPr lang="en-US" sz="3200" dirty="0">
              <a:solidFill>
                <a:srgbClr val="C2C2C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Functions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Linked-List</a:t>
            </a: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000000"/>
                </a:solidFill>
              </a:rPr>
              <a:t>enum</a:t>
            </a:r>
            <a:r>
              <a:rPr lang="en-US" sz="2800" b="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28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Introduction </a:t>
            </a:r>
          </a:p>
        </p:txBody>
      </p:sp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Some data are naturally ordered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Days of week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Months of year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We want to use the order, e.g.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The number of visitors per day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The salary per month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We need an array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visitors[</a:t>
            </a:r>
            <a:r>
              <a:rPr lang="en-US" sz="2800" b="0">
                <a:solidFill>
                  <a:srgbClr val="CC0000"/>
                </a:solidFill>
                <a:latin typeface="Arial" charset="0"/>
                <a:cs typeface="Arial" charset="0"/>
              </a:rPr>
              <a:t>0</a:t>
            </a: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] </a:t>
            </a:r>
            <a:r>
              <a:rPr lang="en-US" sz="2800" b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 The number of visitors in </a:t>
            </a:r>
            <a:r>
              <a:rPr lang="en-US" sz="2800" b="0">
                <a:solidFill>
                  <a:srgbClr val="CC0000"/>
                </a:solidFill>
                <a:latin typeface="Arial" charset="0"/>
                <a:cs typeface="Arial" charset="0"/>
              </a:rPr>
              <a:t>Saturday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visitors[</a:t>
            </a:r>
            <a:r>
              <a:rPr lang="en-US" sz="2800" b="0">
                <a:solidFill>
                  <a:srgbClr val="CC0000"/>
                </a:solidFill>
                <a:latin typeface="Arial" charset="0"/>
                <a:cs typeface="Arial" charset="0"/>
              </a:rPr>
              <a:t>1</a:t>
            </a: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] </a:t>
            </a:r>
            <a:r>
              <a:rPr lang="en-US" sz="2800" b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 The number of visitors in </a:t>
            </a:r>
            <a:r>
              <a:rPr lang="en-US" sz="2800" b="0">
                <a:solidFill>
                  <a:srgbClr val="CC0000"/>
                </a:solidFill>
                <a:latin typeface="Arial" charset="0"/>
                <a:cs typeface="Arial" charset="0"/>
              </a:rPr>
              <a:t>Sunday </a:t>
            </a:r>
          </a:p>
        </p:txBody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87179FD-285A-44F8-A022-B1E859AFE530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75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Introduction </a:t>
            </a:r>
          </a:p>
        </p:txBody>
      </p:sp>
      <p:sp>
        <p:nvSpPr>
          <p:cNvPr id="72707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Enumeration is a mechanism to assign a name for each number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use 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names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instead of numbers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More readable core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E.g.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visitors[</a:t>
            </a:r>
            <a:r>
              <a:rPr lang="en-US" sz="3200" b="0" dirty="0" err="1">
                <a:solidFill>
                  <a:srgbClr val="C00000"/>
                </a:solidFill>
                <a:latin typeface="Arial" charset="0"/>
                <a:cs typeface="Arial" charset="0"/>
              </a:rPr>
              <a:t>saturday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], visitors[</a:t>
            </a:r>
            <a:r>
              <a:rPr lang="en-US" sz="3200" b="0" dirty="0" err="1">
                <a:solidFill>
                  <a:srgbClr val="C00000"/>
                </a:solidFill>
                <a:latin typeface="Arial" charset="0"/>
                <a:cs typeface="Arial" charset="0"/>
              </a:rPr>
              <a:t>friday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]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salary[</a:t>
            </a:r>
            <a:r>
              <a:rPr lang="en-US" sz="3200" b="0" dirty="0" err="1">
                <a:solidFill>
                  <a:srgbClr val="C00000"/>
                </a:solidFill>
                <a:latin typeface="Arial" charset="0"/>
                <a:cs typeface="Arial" charset="0"/>
              </a:rPr>
              <a:t>april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], salary[</a:t>
            </a:r>
            <a:r>
              <a:rPr lang="en-US" sz="3200" b="0" dirty="0" err="1">
                <a:solidFill>
                  <a:srgbClr val="C00000"/>
                </a:solidFill>
                <a:latin typeface="Arial" charset="0"/>
                <a:cs typeface="Arial" charset="0"/>
              </a:rPr>
              <a:t>june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] </a:t>
            </a:r>
          </a:p>
        </p:txBody>
      </p:sp>
      <p:sp>
        <p:nvSpPr>
          <p:cNvPr id="72708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EFA3E5-D48A-4F21-9566-BAD4DBF186D8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76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enum</a:t>
            </a:r>
            <a:r>
              <a:rPr lang="en-US" sz="4000" b="0" dirty="0">
                <a:solidFill>
                  <a:srgbClr val="293A83"/>
                </a:solidFill>
              </a:rPr>
              <a:t> </a:t>
            </a: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used to define a set of names and their corresponding numbers</a:t>
            </a:r>
          </a:p>
          <a:p>
            <a:pPr eaLnBrk="1" hangingPunct="1">
              <a:spcBef>
                <a:spcPts val="1813"/>
              </a:spcBef>
              <a:buClrTx/>
              <a:buFontTx/>
              <a:buNone/>
            </a:pPr>
            <a:r>
              <a:rPr lang="en-US" sz="2900" dirty="0" err="1">
                <a:solidFill>
                  <a:srgbClr val="000000"/>
                </a:solidFill>
              </a:rPr>
              <a:t>enum</a:t>
            </a:r>
            <a:r>
              <a:rPr lang="en-US" sz="2900" dirty="0">
                <a:solidFill>
                  <a:srgbClr val="000000"/>
                </a:solidFill>
              </a:rPr>
              <a:t> tag {name_1, name_2, …, </a:t>
            </a:r>
            <a:r>
              <a:rPr lang="en-US" sz="2900" dirty="0" err="1">
                <a:solidFill>
                  <a:srgbClr val="000000"/>
                </a:solidFill>
              </a:rPr>
              <a:t>name_N</a:t>
            </a:r>
            <a:r>
              <a:rPr lang="en-US" sz="29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tag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the enumeration type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use it to define variables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name_1 = 0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name_2 = 1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name_i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= (Name_(i-1)) + 1</a:t>
            </a:r>
          </a:p>
        </p:txBody>
      </p:sp>
      <p:sp>
        <p:nvSpPr>
          <p:cNvPr id="7373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6D01A47-EBDD-49EF-86D0-49D6838A62C8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77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enum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74755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dirty="0">
                <a:solidFill>
                  <a:srgbClr val="000000"/>
                </a:solidFill>
              </a:rPr>
              <a:t> week {sat, sun, </a:t>
            </a:r>
            <a:r>
              <a:rPr lang="en-US" sz="3200" dirty="0" err="1">
                <a:solidFill>
                  <a:srgbClr val="000000"/>
                </a:solidFill>
              </a:rPr>
              <a:t>mon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tue</a:t>
            </a:r>
            <a:r>
              <a:rPr lang="en-US" sz="3200" dirty="0">
                <a:solidFill>
                  <a:srgbClr val="000000"/>
                </a:solidFill>
              </a:rPr>
              <a:t>, wed, </a:t>
            </a:r>
            <a:r>
              <a:rPr lang="en-US" sz="3200" dirty="0" err="1">
                <a:solidFill>
                  <a:srgbClr val="000000"/>
                </a:solidFill>
              </a:rPr>
              <a:t>thu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fri</a:t>
            </a:r>
            <a:r>
              <a:rPr lang="en-US" sz="32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sat = 0, sun = 1,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  <a:cs typeface="Arial" charset="0"/>
              </a:rPr>
              <a:t>mon</a:t>
            </a: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 = 2, …,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  <a:cs typeface="Arial" charset="0"/>
              </a:rPr>
              <a:t>fri</a:t>
            </a: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 = 6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dirty="0">
                <a:solidFill>
                  <a:srgbClr val="000000"/>
                </a:solidFill>
              </a:rPr>
              <a:t> year {</a:t>
            </a:r>
            <a:r>
              <a:rPr lang="en-US" sz="3200" dirty="0" err="1">
                <a:solidFill>
                  <a:srgbClr val="000000"/>
                </a:solidFill>
              </a:rPr>
              <a:t>feb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jan</a:t>
            </a:r>
            <a:r>
              <a:rPr lang="en-US" sz="3200" dirty="0">
                <a:solidFill>
                  <a:srgbClr val="000000"/>
                </a:solidFill>
              </a:rPr>
              <a:t>, mar, </a:t>
            </a:r>
            <a:r>
              <a:rPr lang="en-US" sz="3200" dirty="0" err="1">
                <a:solidFill>
                  <a:srgbClr val="000000"/>
                </a:solidFill>
              </a:rPr>
              <a:t>apr</a:t>
            </a:r>
            <a:r>
              <a:rPr lang="en-US" sz="3200" dirty="0">
                <a:solidFill>
                  <a:srgbClr val="000000"/>
                </a:solidFill>
              </a:rPr>
              <a:t>, may, </a:t>
            </a:r>
            <a:r>
              <a:rPr lang="en-US" sz="3200" dirty="0" err="1">
                <a:solidFill>
                  <a:srgbClr val="000000"/>
                </a:solidFill>
              </a:rPr>
              <a:t>jun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jul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aug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sep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oct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nov</a:t>
            </a:r>
            <a:r>
              <a:rPr lang="en-US" sz="3200" dirty="0">
                <a:solidFill>
                  <a:srgbClr val="000000"/>
                </a:solidFill>
              </a:rPr>
              <a:t>, des};</a:t>
            </a:r>
          </a:p>
          <a:p>
            <a:pPr eaLnBrk="1" hangingPunct="1"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000000"/>
                </a:solidFill>
                <a:latin typeface="Arial" charset="0"/>
                <a:cs typeface="Arial" charset="0"/>
              </a:rPr>
              <a:t>feb</a:t>
            </a: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 = 0,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  <a:cs typeface="Arial" charset="0"/>
              </a:rPr>
              <a:t>jan</a:t>
            </a: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 = 1, …,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  <a:cs typeface="Arial" charset="0"/>
              </a:rPr>
              <a:t>nov</a:t>
            </a: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 = 10, des = 11</a:t>
            </a:r>
          </a:p>
        </p:txBody>
      </p:sp>
      <p:sp>
        <p:nvSpPr>
          <p:cNvPr id="7475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12C598D-5786-4D48-B5E8-99B5FE5E9CE3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enum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86800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assign the numbers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dirty="0">
                <a:solidFill>
                  <a:srgbClr val="000000"/>
                </a:solidFill>
              </a:rPr>
              <a:t> week {sat = 1, sun, </a:t>
            </a:r>
            <a:r>
              <a:rPr lang="en-US" sz="3200" dirty="0" err="1">
                <a:solidFill>
                  <a:srgbClr val="000000"/>
                </a:solidFill>
              </a:rPr>
              <a:t>mon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tue</a:t>
            </a:r>
            <a:r>
              <a:rPr lang="en-US" sz="3200" dirty="0">
                <a:solidFill>
                  <a:srgbClr val="000000"/>
                </a:solidFill>
              </a:rPr>
              <a:t>, wed, </a:t>
            </a:r>
            <a:r>
              <a:rPr lang="en-US" sz="3200" dirty="0" err="1">
                <a:solidFill>
                  <a:srgbClr val="000000"/>
                </a:solidFill>
              </a:rPr>
              <a:t>thu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fri</a:t>
            </a:r>
            <a:r>
              <a:rPr lang="en-US" sz="32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sat = 1, sun = 2,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mon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= 3, …,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fri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= 7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dirty="0">
                <a:solidFill>
                  <a:srgbClr val="000000"/>
                </a:solidFill>
              </a:rPr>
              <a:t> condition {False = 0, True, No = 0, Yes, </a:t>
            </a:r>
            <a:r>
              <a:rPr lang="en-US" sz="3200" dirty="0" err="1">
                <a:solidFill>
                  <a:srgbClr val="000000"/>
                </a:solidFill>
              </a:rPr>
              <a:t>Ghalat</a:t>
            </a:r>
            <a:r>
              <a:rPr lang="en-US" sz="3200" dirty="0">
                <a:solidFill>
                  <a:srgbClr val="000000"/>
                </a:solidFill>
              </a:rPr>
              <a:t> = 0, </a:t>
            </a:r>
            <a:r>
              <a:rPr lang="en-US" sz="3200" dirty="0" err="1">
                <a:solidFill>
                  <a:srgbClr val="000000"/>
                </a:solidFill>
              </a:rPr>
              <a:t>Dorost</a:t>
            </a:r>
            <a:r>
              <a:rPr lang="en-US" sz="32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False = No =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Ghalat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= 0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True = Yes =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Dorost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= 1</a:t>
            </a:r>
          </a:p>
        </p:txBody>
      </p:sp>
      <p:sp>
        <p:nvSpPr>
          <p:cNvPr id="7578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C552473-3C74-460F-8FD5-FD7CB2226BA0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58F154E-3E6A-492B-A4F8-A984171760DC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(version 1): Example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9925" indent="-320675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char </a:t>
            </a:r>
            <a:r>
              <a:rPr lang="en-US" sz="2400" dirty="0" err="1">
                <a:solidFill>
                  <a:srgbClr val="000000"/>
                </a:solidFill>
              </a:rPr>
              <a:t>st_name</a:t>
            </a:r>
            <a:r>
              <a:rPr lang="en-US" sz="24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char </a:t>
            </a:r>
            <a:r>
              <a:rPr lang="en-US" sz="2400" dirty="0" err="1">
                <a:solidFill>
                  <a:srgbClr val="000000"/>
                </a:solidFill>
              </a:rPr>
              <a:t>st_fam_name</a:t>
            </a:r>
            <a:r>
              <a:rPr lang="en-US" sz="24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id;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 st1;</a:t>
            </a:r>
          </a:p>
          <a:p>
            <a:pPr eaLnBrk="1" hangingPunct="1">
              <a:lnSpc>
                <a:spcPct val="80000"/>
              </a:lnSpc>
              <a:spcBef>
                <a:spcPts val="563"/>
              </a:spcBef>
              <a:buClrTx/>
              <a:buFontTx/>
              <a:buNone/>
            </a:pPr>
            <a:endParaRPr lang="en-US" sz="9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declare a variable </a:t>
            </a:r>
            <a:r>
              <a:rPr lang="en-US" sz="2800" b="0" dirty="0">
                <a:solidFill>
                  <a:srgbClr val="000000"/>
                </a:solidFill>
              </a:rPr>
              <a:t>st1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Type of </a:t>
            </a:r>
            <a:r>
              <a:rPr lang="en-US" sz="2800" b="0" dirty="0">
                <a:solidFill>
                  <a:srgbClr val="000000"/>
                </a:solidFill>
              </a:rPr>
              <a:t>st1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</a:rPr>
              <a:t>id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a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member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of the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</a:rPr>
              <a:t>grade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a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member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of the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enum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76803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After definition of an enumeration</a:t>
            </a: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use the tag to declare variables</a:t>
            </a: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use the names to assign values to the variables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dirty="0">
                <a:solidFill>
                  <a:srgbClr val="000000"/>
                </a:solidFill>
              </a:rPr>
              <a:t> week {sat, sun, </a:t>
            </a:r>
            <a:r>
              <a:rPr lang="en-US" sz="3200" dirty="0" err="1">
                <a:solidFill>
                  <a:srgbClr val="000000"/>
                </a:solidFill>
              </a:rPr>
              <a:t>mon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tue</a:t>
            </a:r>
            <a:r>
              <a:rPr lang="en-US" sz="3200" dirty="0">
                <a:solidFill>
                  <a:srgbClr val="000000"/>
                </a:solidFill>
              </a:rPr>
              <a:t>, wed, </a:t>
            </a:r>
            <a:r>
              <a:rPr lang="en-US" sz="3200" dirty="0" err="1">
                <a:solidFill>
                  <a:srgbClr val="000000"/>
                </a:solidFill>
              </a:rPr>
              <a:t>thu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fri</a:t>
            </a:r>
            <a:r>
              <a:rPr lang="en-US" sz="32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C00000"/>
                </a:solidFill>
              </a:rPr>
              <a:t>enum</a:t>
            </a:r>
            <a:r>
              <a:rPr lang="en-US" sz="3200" dirty="0">
                <a:solidFill>
                  <a:srgbClr val="C00000"/>
                </a:solidFill>
              </a:rPr>
              <a:t> week day = sat;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C00000"/>
                </a:solidFill>
              </a:rPr>
              <a:t>for(day = sat; day &lt;= </a:t>
            </a:r>
            <a:r>
              <a:rPr lang="en-US" sz="3200" dirty="0" err="1">
                <a:solidFill>
                  <a:srgbClr val="C00000"/>
                </a:solidFill>
              </a:rPr>
              <a:t>fri</a:t>
            </a:r>
            <a:r>
              <a:rPr lang="en-US" sz="3200" dirty="0">
                <a:solidFill>
                  <a:srgbClr val="C00000"/>
                </a:solidFill>
              </a:rPr>
              <a:t>; day++)</a:t>
            </a:r>
          </a:p>
        </p:txBody>
      </p:sp>
      <p:sp>
        <p:nvSpPr>
          <p:cNvPr id="76804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E92BB21-1BF4-4BAC-B5B6-A1F931C1BC95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80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8518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Example: Read the number of visitors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dirty="0">
                <a:solidFill>
                  <a:srgbClr val="000000"/>
                </a:solidFill>
              </a:rPr>
              <a:t> week {sat, sun, </a:t>
            </a:r>
            <a:r>
              <a:rPr lang="en-US" sz="3200" dirty="0" err="1">
                <a:solidFill>
                  <a:srgbClr val="000000"/>
                </a:solidFill>
              </a:rPr>
              <a:t>mon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tue</a:t>
            </a:r>
            <a:r>
              <a:rPr lang="en-US" sz="3200" dirty="0">
                <a:solidFill>
                  <a:srgbClr val="000000"/>
                </a:solidFill>
              </a:rPr>
              <a:t>, wed, </a:t>
            </a:r>
            <a:r>
              <a:rPr lang="en-US" sz="3200" dirty="0" err="1">
                <a:solidFill>
                  <a:srgbClr val="000000"/>
                </a:solidFill>
              </a:rPr>
              <a:t>thu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fri</a:t>
            </a:r>
            <a:r>
              <a:rPr lang="en-US" sz="32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int</a:t>
            </a:r>
            <a:r>
              <a:rPr lang="en-US" sz="3200" dirty="0">
                <a:solidFill>
                  <a:srgbClr val="000000"/>
                </a:solidFill>
              </a:rPr>
              <a:t> visitors[7];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dirty="0">
                <a:solidFill>
                  <a:srgbClr val="000000"/>
                </a:solidFill>
              </a:rPr>
              <a:t> week day;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for(day = sat; day &lt;= </a:t>
            </a:r>
            <a:r>
              <a:rPr lang="en-US" sz="3200" dirty="0" err="1">
                <a:solidFill>
                  <a:srgbClr val="000000"/>
                </a:solidFill>
              </a:rPr>
              <a:t>fri</a:t>
            </a:r>
            <a:r>
              <a:rPr lang="en-US" sz="3200" dirty="0">
                <a:solidFill>
                  <a:srgbClr val="000000"/>
                </a:solidFill>
              </a:rPr>
              <a:t>; day++)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	</a:t>
            </a:r>
            <a:r>
              <a:rPr lang="en-US" sz="3200" dirty="0" err="1">
                <a:solidFill>
                  <a:srgbClr val="000000"/>
                </a:solidFill>
              </a:rPr>
              <a:t>scanf</a:t>
            </a:r>
            <a:r>
              <a:rPr lang="en-US" sz="3200" dirty="0">
                <a:solidFill>
                  <a:srgbClr val="000000"/>
                </a:solidFill>
              </a:rPr>
              <a:t>("%d", </a:t>
            </a:r>
            <a:r>
              <a:rPr lang="en-US" sz="3200" dirty="0">
                <a:solidFill>
                  <a:srgbClr val="C00000"/>
                </a:solidFill>
              </a:rPr>
              <a:t>&amp;visitors[day]</a:t>
            </a:r>
            <a:r>
              <a:rPr lang="en-US" sz="3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77828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DF50A32-84C1-4090-B7F7-F8EBA466AFFB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81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Caution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C compiler does </a:t>
            </a:r>
            <a:r>
              <a:rPr lang="en-US" sz="3200" b="0" dirty="0">
                <a:solidFill>
                  <a:srgbClr val="C00000"/>
                </a:solidFill>
                <a:latin typeface="Arial" charset="0"/>
                <a:cs typeface="Arial" charset="0"/>
              </a:rPr>
              <a:t>not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check the value is assigned to the </a:t>
            </a:r>
            <a:r>
              <a:rPr lang="en-US" sz="3200" b="0" dirty="0" err="1">
                <a:solidFill>
                  <a:srgbClr val="C00000"/>
                </a:solidFill>
                <a:latin typeface="Arial" charset="0"/>
                <a:cs typeface="Arial" charset="0"/>
              </a:rPr>
              <a:t>enum</a:t>
            </a:r>
            <a:r>
              <a:rPr lang="en-US" sz="3200" b="0" dirty="0">
                <a:solidFill>
                  <a:srgbClr val="C00000"/>
                </a:solidFill>
                <a:latin typeface="Arial" charset="0"/>
                <a:cs typeface="Arial" charset="0"/>
              </a:rPr>
              <a:t> variables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enum</a:t>
            </a:r>
            <a:r>
              <a:rPr lang="en-US" sz="2400" dirty="0">
                <a:solidFill>
                  <a:srgbClr val="000000"/>
                </a:solidFill>
              </a:rPr>
              <a:t> test1 {t1, t2, t3};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enum</a:t>
            </a:r>
            <a:r>
              <a:rPr lang="en-US" sz="2400" dirty="0">
                <a:solidFill>
                  <a:srgbClr val="000000"/>
                </a:solidFill>
              </a:rPr>
              <a:t> test2 {t4, t5, t6};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enum</a:t>
            </a:r>
            <a:r>
              <a:rPr lang="en-US" sz="2400" dirty="0">
                <a:solidFill>
                  <a:srgbClr val="000000"/>
                </a:solidFill>
              </a:rPr>
              <a:t> test1 t1v = t1;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enum</a:t>
            </a:r>
            <a:r>
              <a:rPr lang="en-US" sz="2400" dirty="0">
                <a:solidFill>
                  <a:srgbClr val="000000"/>
                </a:solidFill>
              </a:rPr>
              <a:t> test2 t2v = t4;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C00000"/>
                </a:solidFill>
              </a:rPr>
              <a:t>if(t1v == t2v) </a:t>
            </a:r>
            <a:r>
              <a:rPr lang="en-US" sz="2400" dirty="0">
                <a:solidFill>
                  <a:srgbClr val="C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C00000"/>
                </a:solidFill>
              </a:rPr>
              <a:t> true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C00000"/>
                </a:solidFill>
              </a:rPr>
              <a:t>t1v = t5;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C00000"/>
                </a:solidFill>
              </a:rPr>
              <a:t>t2v = 100;</a:t>
            </a:r>
          </a:p>
        </p:txBody>
      </p:sp>
      <p:sp>
        <p:nvSpPr>
          <p:cNvPr id="7885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4D08B0B-BE72-4F0A-A028-DC47C8708F5D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82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Common Bugs</a:t>
            </a: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 last “NULL” in Liked-list is very important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Always keep it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Operation of linked-list has many exceptions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When list is empty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When we want to add to the first of list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…</a:t>
            </a:r>
          </a:p>
        </p:txBody>
      </p:sp>
      <p:sp>
        <p:nvSpPr>
          <p:cNvPr id="7987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541D5E1-2188-4B92-9CA0-2CA25B73AEE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83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293A83"/>
                </a:solidFill>
                <a:effectLst/>
                <a:uLnTx/>
                <a:uFillTx/>
                <a:latin typeface="Arial" charset="0"/>
                <a:cs typeface="Arial" charset="0"/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cs typeface="Arial" charset="0"/>
              </a:rPr>
              <a:t>Reading Assignment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: Chapter 10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and Sections</a:t>
            </a:r>
            <a:r>
              <a:rPr kumimoji="0" lang="en-US" sz="32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 12.1-12.4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of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49242773-A0CF-44AA-A06F-737BBBA1D179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2" charset="-128"/>
                <a:cs typeface="Arial" charset="0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84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2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0082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2F77E2C-D0D2-4CFE-8BF4-D6E007AAC994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(version 1): Example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9925" indent="-320675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char </a:t>
            </a:r>
            <a:r>
              <a:rPr lang="en-US" sz="2400" dirty="0" err="1">
                <a:solidFill>
                  <a:srgbClr val="000000"/>
                </a:solidFill>
              </a:rPr>
              <a:t>st_name</a:t>
            </a:r>
            <a:r>
              <a:rPr lang="en-US" sz="24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char </a:t>
            </a:r>
            <a:r>
              <a:rPr lang="en-US" sz="2400" dirty="0" err="1">
                <a:solidFill>
                  <a:srgbClr val="000000"/>
                </a:solidFill>
              </a:rPr>
              <a:t>st_fam_name</a:t>
            </a:r>
            <a:r>
              <a:rPr lang="en-US" sz="24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id;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 st1, st2, st3;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declare three variables: </a:t>
            </a:r>
            <a:r>
              <a:rPr lang="en-US" sz="2800" b="0" dirty="0">
                <a:solidFill>
                  <a:srgbClr val="000000"/>
                </a:solidFill>
              </a:rPr>
              <a:t>st1, st2, st3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Type of </a:t>
            </a:r>
            <a:r>
              <a:rPr lang="en-US" sz="2800" b="0" dirty="0">
                <a:solidFill>
                  <a:srgbClr val="000000"/>
                </a:solidFill>
              </a:rPr>
              <a:t>st1, st2, st3 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is the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In this model, we cannot reuse the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definition in other location (e.g., input of function)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62c6e45c4544b7dddf227b53179b235a6e61f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  <a:cs typeface="Courier New" pitchFamily="49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16293</TotalTime>
  <Words>3120</Words>
  <Application>Microsoft Office PowerPoint</Application>
  <PresentationFormat>On-screen Show (4:3)</PresentationFormat>
  <Paragraphs>1258</Paragraphs>
  <Slides>84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84</vt:i4>
      </vt:variant>
    </vt:vector>
  </HeadingPairs>
  <TitlesOfParts>
    <vt:vector size="94" baseType="lpstr">
      <vt:lpstr>MS PGothic</vt:lpstr>
      <vt:lpstr>Arial</vt:lpstr>
      <vt:lpstr>B Nazanin</vt:lpstr>
      <vt:lpstr>Calibri</vt:lpstr>
      <vt:lpstr>Courier New</vt:lpstr>
      <vt:lpstr>Times New Roman</vt:lpstr>
      <vt:lpstr>Wingdings</vt:lpstr>
      <vt:lpstr>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Hossein Zeinali</cp:lastModifiedBy>
  <cp:revision>1275</cp:revision>
  <cp:lastPrinted>2013-12-02T11:01:22Z</cp:lastPrinted>
  <dcterms:created xsi:type="dcterms:W3CDTF">2007-10-07T13:27:00Z</dcterms:created>
  <dcterms:modified xsi:type="dcterms:W3CDTF">2022-12-12T05:34:51Z</dcterms:modified>
</cp:coreProperties>
</file>