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7"/>
  </p:notesMasterIdLst>
  <p:sldIdLst>
    <p:sldId id="256" r:id="rId3"/>
    <p:sldId id="354" r:id="rId4"/>
    <p:sldId id="259" r:id="rId5"/>
    <p:sldId id="265" r:id="rId6"/>
    <p:sldId id="341" r:id="rId7"/>
    <p:sldId id="333" r:id="rId8"/>
    <p:sldId id="264" r:id="rId9"/>
    <p:sldId id="280" r:id="rId10"/>
    <p:sldId id="267" r:id="rId11"/>
    <p:sldId id="314" r:id="rId12"/>
    <p:sldId id="351" r:id="rId13"/>
    <p:sldId id="268" r:id="rId14"/>
    <p:sldId id="344" r:id="rId15"/>
    <p:sldId id="345" r:id="rId16"/>
    <p:sldId id="346" r:id="rId17"/>
    <p:sldId id="347" r:id="rId18"/>
    <p:sldId id="348" r:id="rId19"/>
    <p:sldId id="277" r:id="rId20"/>
    <p:sldId id="335" r:id="rId21"/>
    <p:sldId id="349" r:id="rId22"/>
    <p:sldId id="281" r:id="rId23"/>
    <p:sldId id="282" r:id="rId24"/>
    <p:sldId id="350" r:id="rId25"/>
    <p:sldId id="340" r:id="rId26"/>
    <p:sldId id="343" r:id="rId27"/>
    <p:sldId id="352" r:id="rId28"/>
    <p:sldId id="283" r:id="rId29"/>
    <p:sldId id="356" r:id="rId30"/>
    <p:sldId id="357" r:id="rId31"/>
    <p:sldId id="358" r:id="rId32"/>
    <p:sldId id="359" r:id="rId33"/>
    <p:sldId id="360" r:id="rId34"/>
    <p:sldId id="400" r:id="rId35"/>
    <p:sldId id="361" r:id="rId36"/>
    <p:sldId id="362" r:id="rId37"/>
    <p:sldId id="363" r:id="rId38"/>
    <p:sldId id="364" r:id="rId39"/>
    <p:sldId id="365" r:id="rId40"/>
    <p:sldId id="366" r:id="rId41"/>
    <p:sldId id="369" r:id="rId42"/>
    <p:sldId id="370" r:id="rId43"/>
    <p:sldId id="372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4" r:id="rId62"/>
    <p:sldId id="395" r:id="rId63"/>
    <p:sldId id="396" r:id="rId64"/>
    <p:sldId id="397" r:id="rId65"/>
    <p:sldId id="398" r:id="rId6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6139" autoAdjust="0"/>
  </p:normalViewPr>
  <p:slideViewPr>
    <p:cSldViewPr snapToGrid="0">
      <p:cViewPr varScale="1">
        <p:scale>
          <a:sx n="88" d="100"/>
          <a:sy n="88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44F35-B152-44E7-904C-12643CD5406C}" type="doc">
      <dgm:prSet loTypeId="urn:microsoft.com/office/officeart/2005/8/layout/radial2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3DE6639-B0BA-4258-8745-56176ED5B246}">
      <dgm:prSet phldrT="[Text]" custT="1"/>
      <dgm:spPr/>
      <dgm:t>
        <a:bodyPr/>
        <a:lstStyle/>
        <a:p>
          <a:r>
            <a:rPr lang="en-US" sz="1400" dirty="0" smtClean="0"/>
            <a:t>Encapsulation</a:t>
          </a:r>
          <a:endParaRPr lang="en-US" sz="1400" dirty="0"/>
        </a:p>
      </dgm:t>
    </dgm:pt>
    <dgm:pt modelId="{EAADB667-4C13-4E64-B4AA-852E372379E8}" type="parTrans" cxnId="{F311DDC3-CF4C-409D-8738-BB33F315047C}">
      <dgm:prSet custT="1"/>
      <dgm:spPr/>
      <dgm:t>
        <a:bodyPr/>
        <a:lstStyle/>
        <a:p>
          <a:endParaRPr lang="en-US" sz="600"/>
        </a:p>
      </dgm:t>
    </dgm:pt>
    <dgm:pt modelId="{7138569F-DFC4-4A69-B70C-4E66D06757DC}" type="sibTrans" cxnId="{F311DDC3-CF4C-409D-8738-BB33F315047C}">
      <dgm:prSet/>
      <dgm:spPr/>
      <dgm:t>
        <a:bodyPr/>
        <a:lstStyle/>
        <a:p>
          <a:endParaRPr lang="en-US" sz="2000"/>
        </a:p>
      </dgm:t>
    </dgm:pt>
    <dgm:pt modelId="{038CB38A-57B4-48B8-8375-70AB2A633403}">
      <dgm:prSet phldrT="[Text]" custT="1"/>
      <dgm:spPr/>
      <dgm:t>
        <a:bodyPr/>
        <a:lstStyle/>
        <a:p>
          <a:r>
            <a:rPr lang="en-US" sz="1400" dirty="0" smtClean="0"/>
            <a:t>Inheritance</a:t>
          </a:r>
          <a:endParaRPr lang="en-US" sz="1400" dirty="0"/>
        </a:p>
      </dgm:t>
    </dgm:pt>
    <dgm:pt modelId="{0E2F3A96-F57B-4811-889A-2ADCEED4A5BF}" type="parTrans" cxnId="{635BB313-7D72-45F1-ADB3-0FA3485F6E68}">
      <dgm:prSet custT="1"/>
      <dgm:spPr/>
      <dgm:t>
        <a:bodyPr/>
        <a:lstStyle/>
        <a:p>
          <a:endParaRPr lang="en-US" sz="600"/>
        </a:p>
      </dgm:t>
    </dgm:pt>
    <dgm:pt modelId="{66FFD3A3-45A5-4112-8F74-7B96FF97C0EF}" type="sibTrans" cxnId="{635BB313-7D72-45F1-ADB3-0FA3485F6E68}">
      <dgm:prSet/>
      <dgm:spPr/>
      <dgm:t>
        <a:bodyPr/>
        <a:lstStyle/>
        <a:p>
          <a:endParaRPr lang="en-US" sz="2000"/>
        </a:p>
      </dgm:t>
    </dgm:pt>
    <dgm:pt modelId="{62F09054-C326-486D-A1CF-7A38576B447F}">
      <dgm:prSet phldrT="[Text]" custT="1"/>
      <dgm:spPr/>
      <dgm:t>
        <a:bodyPr/>
        <a:lstStyle/>
        <a:p>
          <a:r>
            <a:rPr lang="en-US" sz="1400" dirty="0" smtClean="0"/>
            <a:t>Abstraction</a:t>
          </a:r>
          <a:endParaRPr lang="en-US" sz="1400" dirty="0"/>
        </a:p>
      </dgm:t>
    </dgm:pt>
    <dgm:pt modelId="{F9EB825B-EAB9-48AE-AF2E-24F685DEBA8C}" type="parTrans" cxnId="{B708BA6C-29C9-448A-A0E3-EDDC11594589}">
      <dgm:prSet custT="1"/>
      <dgm:spPr/>
      <dgm:t>
        <a:bodyPr/>
        <a:lstStyle/>
        <a:p>
          <a:endParaRPr lang="en-US" sz="600"/>
        </a:p>
      </dgm:t>
    </dgm:pt>
    <dgm:pt modelId="{03651C53-362D-4CFD-898E-E5D96F36F24E}" type="sibTrans" cxnId="{B708BA6C-29C9-448A-A0E3-EDDC11594589}">
      <dgm:prSet/>
      <dgm:spPr/>
      <dgm:t>
        <a:bodyPr/>
        <a:lstStyle/>
        <a:p>
          <a:endParaRPr lang="en-US" sz="2000"/>
        </a:p>
      </dgm:t>
    </dgm:pt>
    <dgm:pt modelId="{05A6CD22-0F5E-46CE-A75E-522C8B61B9B8}">
      <dgm:prSet phldrT="[Text]" custT="1"/>
      <dgm:spPr/>
      <dgm:t>
        <a:bodyPr/>
        <a:lstStyle/>
        <a:p>
          <a:r>
            <a:rPr lang="en-US" sz="1400" dirty="0" smtClean="0"/>
            <a:t>Polymorphism</a:t>
          </a:r>
          <a:endParaRPr lang="en-US" sz="1400" dirty="0"/>
        </a:p>
      </dgm:t>
    </dgm:pt>
    <dgm:pt modelId="{F3CD667B-0751-4E1B-8447-38F82447687F}" type="parTrans" cxnId="{9EF80B5C-B36C-4568-AAB7-3319AD6B617E}">
      <dgm:prSet/>
      <dgm:spPr/>
      <dgm:t>
        <a:bodyPr/>
        <a:lstStyle/>
        <a:p>
          <a:endParaRPr lang="en-US"/>
        </a:p>
      </dgm:t>
    </dgm:pt>
    <dgm:pt modelId="{219866D6-E8C8-4809-AA2A-B67005536CCB}" type="sibTrans" cxnId="{9EF80B5C-B36C-4568-AAB7-3319AD6B617E}">
      <dgm:prSet/>
      <dgm:spPr/>
      <dgm:t>
        <a:bodyPr/>
        <a:lstStyle/>
        <a:p>
          <a:endParaRPr lang="en-US"/>
        </a:p>
      </dgm:t>
    </dgm:pt>
    <dgm:pt modelId="{8C1E2D99-C503-4BE6-BD6C-0D3876CF312C}" type="pres">
      <dgm:prSet presAssocID="{BA144F35-B152-44E7-904C-12643CD5406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D9AC2D-1670-43EF-9A9D-98FE09D5F69F}" type="pres">
      <dgm:prSet presAssocID="{BA144F35-B152-44E7-904C-12643CD5406C}" presName="cycle" presStyleCnt="0"/>
      <dgm:spPr/>
    </dgm:pt>
    <dgm:pt modelId="{00DC85C1-A8F3-4F64-8F7D-B7FD734A32C2}" type="pres">
      <dgm:prSet presAssocID="{BA144F35-B152-44E7-904C-12643CD5406C}" presName="centerShape" presStyleCnt="0"/>
      <dgm:spPr/>
    </dgm:pt>
    <dgm:pt modelId="{0FD98733-A528-48D0-B391-4F25600FBBDD}" type="pres">
      <dgm:prSet presAssocID="{BA144F35-B152-44E7-904C-12643CD5406C}" presName="connSite" presStyleLbl="node1" presStyleIdx="0" presStyleCnt="5"/>
      <dgm:spPr/>
    </dgm:pt>
    <dgm:pt modelId="{626AC5F8-1751-45AE-A46B-61F4C2A3FA55}" type="pres">
      <dgm:prSet presAssocID="{BA144F35-B152-44E7-904C-12643CD5406C}" presName="visible" presStyleLbl="node1" presStyleIdx="0" presStyleCnt="5"/>
      <dgm:spPr/>
    </dgm:pt>
    <dgm:pt modelId="{65A818E5-3FA4-4AA2-A22D-D06DFC11336B}" type="pres">
      <dgm:prSet presAssocID="{F3CD667B-0751-4E1B-8447-38F82447687F}" presName="Name25" presStyleLbl="parChTrans1D1" presStyleIdx="0" presStyleCnt="4"/>
      <dgm:spPr/>
      <dgm:t>
        <a:bodyPr/>
        <a:lstStyle/>
        <a:p>
          <a:endParaRPr lang="en-US"/>
        </a:p>
      </dgm:t>
    </dgm:pt>
    <dgm:pt modelId="{31E92B50-34AC-4B61-B3F9-E7D694D84509}" type="pres">
      <dgm:prSet presAssocID="{05A6CD22-0F5E-46CE-A75E-522C8B61B9B8}" presName="node" presStyleCnt="0"/>
      <dgm:spPr/>
    </dgm:pt>
    <dgm:pt modelId="{AA230576-5446-4C74-895F-344FAB82D8E0}" type="pres">
      <dgm:prSet presAssocID="{05A6CD22-0F5E-46CE-A75E-522C8B61B9B8}" presName="parentNode" presStyleLbl="node1" presStyleIdx="1" presStyleCnt="5" custScaleX="1474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A6B54-F5DD-4832-A01B-4F657A0DFCBC}" type="pres">
      <dgm:prSet presAssocID="{05A6CD22-0F5E-46CE-A75E-522C8B61B9B8}" presName="childNode" presStyleLbl="revTx" presStyleIdx="0" presStyleCnt="0">
        <dgm:presLayoutVars>
          <dgm:bulletEnabled val="1"/>
        </dgm:presLayoutVars>
      </dgm:prSet>
      <dgm:spPr/>
    </dgm:pt>
    <dgm:pt modelId="{B4147F3A-66B6-4D0B-8A95-165B6EF2B133}" type="pres">
      <dgm:prSet presAssocID="{EAADB667-4C13-4E64-B4AA-852E372379E8}" presName="Name25" presStyleLbl="parChTrans1D1" presStyleIdx="1" presStyleCnt="4"/>
      <dgm:spPr/>
      <dgm:t>
        <a:bodyPr/>
        <a:lstStyle/>
        <a:p>
          <a:endParaRPr lang="en-US"/>
        </a:p>
      </dgm:t>
    </dgm:pt>
    <dgm:pt modelId="{4ABD8831-EDE3-4E0F-BC36-5B17127F2F3F}" type="pres">
      <dgm:prSet presAssocID="{53DE6639-B0BA-4258-8745-56176ED5B246}" presName="node" presStyleCnt="0"/>
      <dgm:spPr/>
    </dgm:pt>
    <dgm:pt modelId="{773F0FAD-C1D7-4419-A3C1-E0C84466ECA6}" type="pres">
      <dgm:prSet presAssocID="{53DE6639-B0BA-4258-8745-56176ED5B246}" presName="parentNode" presStyleLbl="node1" presStyleIdx="2" presStyleCnt="5" custScaleX="1476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AEC9D-A2BE-4937-8462-A602310EDF84}" type="pres">
      <dgm:prSet presAssocID="{53DE6639-B0BA-4258-8745-56176ED5B24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5DA43-3A26-400D-8DF6-5DD80E20F755}" type="pres">
      <dgm:prSet presAssocID="{0E2F3A96-F57B-4811-889A-2ADCEED4A5BF}" presName="Name25" presStyleLbl="parChTrans1D1" presStyleIdx="2" presStyleCnt="4"/>
      <dgm:spPr/>
      <dgm:t>
        <a:bodyPr/>
        <a:lstStyle/>
        <a:p>
          <a:endParaRPr lang="en-US"/>
        </a:p>
      </dgm:t>
    </dgm:pt>
    <dgm:pt modelId="{07A7C1E2-E68A-43B9-A253-157F6D223D54}" type="pres">
      <dgm:prSet presAssocID="{038CB38A-57B4-48B8-8375-70AB2A633403}" presName="node" presStyleCnt="0"/>
      <dgm:spPr/>
    </dgm:pt>
    <dgm:pt modelId="{3B9DDE1C-D057-4922-8278-16DD8872700E}" type="pres">
      <dgm:prSet presAssocID="{038CB38A-57B4-48B8-8375-70AB2A633403}" presName="parentNode" presStyleLbl="node1" presStyleIdx="3" presStyleCnt="5" custScaleX="1222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846BB-74A7-437A-908C-621A7DDBDA9A}" type="pres">
      <dgm:prSet presAssocID="{038CB38A-57B4-48B8-8375-70AB2A63340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FABCF-2227-44D4-A351-B1E03F824D88}" type="pres">
      <dgm:prSet presAssocID="{F9EB825B-EAB9-48AE-AF2E-24F685DEBA8C}" presName="Name25" presStyleLbl="parChTrans1D1" presStyleIdx="3" presStyleCnt="4"/>
      <dgm:spPr/>
      <dgm:t>
        <a:bodyPr/>
        <a:lstStyle/>
        <a:p>
          <a:endParaRPr lang="en-US"/>
        </a:p>
      </dgm:t>
    </dgm:pt>
    <dgm:pt modelId="{FC45E550-9C96-4683-91D0-CA3BB49EFB95}" type="pres">
      <dgm:prSet presAssocID="{62F09054-C326-486D-A1CF-7A38576B447F}" presName="node" presStyleCnt="0"/>
      <dgm:spPr/>
    </dgm:pt>
    <dgm:pt modelId="{CC13ED6D-E7B7-4FD2-A18A-C93A3AF0E806}" type="pres">
      <dgm:prSet presAssocID="{62F09054-C326-486D-A1CF-7A38576B447F}" presName="parentNode" presStyleLbl="node1" presStyleIdx="4" presStyleCnt="5" custScaleX="1174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6CFD2-1DC4-41BD-8BB5-A913197CCD82}" type="pres">
      <dgm:prSet presAssocID="{62F09054-C326-486D-A1CF-7A38576B447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A49DDA-0775-4C6D-A71E-C07A1D27320F}" type="presOf" srcId="{BA144F35-B152-44E7-904C-12643CD5406C}" destId="{8C1E2D99-C503-4BE6-BD6C-0D3876CF312C}" srcOrd="0" destOrd="0" presId="urn:microsoft.com/office/officeart/2005/8/layout/radial2"/>
    <dgm:cxn modelId="{46E455A6-2457-4A50-909A-F8E5A61F8236}" type="presOf" srcId="{0E2F3A96-F57B-4811-889A-2ADCEED4A5BF}" destId="{9BF5DA43-3A26-400D-8DF6-5DD80E20F755}" srcOrd="0" destOrd="0" presId="urn:microsoft.com/office/officeart/2005/8/layout/radial2"/>
    <dgm:cxn modelId="{635BB313-7D72-45F1-ADB3-0FA3485F6E68}" srcId="{BA144F35-B152-44E7-904C-12643CD5406C}" destId="{038CB38A-57B4-48B8-8375-70AB2A633403}" srcOrd="2" destOrd="0" parTransId="{0E2F3A96-F57B-4811-889A-2ADCEED4A5BF}" sibTransId="{66FFD3A3-45A5-4112-8F74-7B96FF97C0EF}"/>
    <dgm:cxn modelId="{91AF73B6-37F5-414F-A56A-B9F1BB884F3B}" type="presOf" srcId="{F9EB825B-EAB9-48AE-AF2E-24F685DEBA8C}" destId="{513FABCF-2227-44D4-A351-B1E03F824D88}" srcOrd="0" destOrd="0" presId="urn:microsoft.com/office/officeart/2005/8/layout/radial2"/>
    <dgm:cxn modelId="{130B151E-D13E-45F9-8CB0-B416EB347A8A}" type="presOf" srcId="{038CB38A-57B4-48B8-8375-70AB2A633403}" destId="{3B9DDE1C-D057-4922-8278-16DD8872700E}" srcOrd="0" destOrd="0" presId="urn:microsoft.com/office/officeart/2005/8/layout/radial2"/>
    <dgm:cxn modelId="{F43A830D-A372-47F6-8CBA-85A23D3A3676}" type="presOf" srcId="{53DE6639-B0BA-4258-8745-56176ED5B246}" destId="{773F0FAD-C1D7-4419-A3C1-E0C84466ECA6}" srcOrd="0" destOrd="0" presId="urn:microsoft.com/office/officeart/2005/8/layout/radial2"/>
    <dgm:cxn modelId="{36C9C622-E18A-41C7-9E55-EDF9DC2A9F76}" type="presOf" srcId="{05A6CD22-0F5E-46CE-A75E-522C8B61B9B8}" destId="{AA230576-5446-4C74-895F-344FAB82D8E0}" srcOrd="0" destOrd="0" presId="urn:microsoft.com/office/officeart/2005/8/layout/radial2"/>
    <dgm:cxn modelId="{9EF80B5C-B36C-4568-AAB7-3319AD6B617E}" srcId="{BA144F35-B152-44E7-904C-12643CD5406C}" destId="{05A6CD22-0F5E-46CE-A75E-522C8B61B9B8}" srcOrd="0" destOrd="0" parTransId="{F3CD667B-0751-4E1B-8447-38F82447687F}" sibTransId="{219866D6-E8C8-4809-AA2A-B67005536CCB}"/>
    <dgm:cxn modelId="{0D6452B8-DFA0-4B06-9EAC-1D9191863237}" type="presOf" srcId="{62F09054-C326-486D-A1CF-7A38576B447F}" destId="{CC13ED6D-E7B7-4FD2-A18A-C93A3AF0E806}" srcOrd="0" destOrd="0" presId="urn:microsoft.com/office/officeart/2005/8/layout/radial2"/>
    <dgm:cxn modelId="{B0BBCCE4-CD2C-417B-8C35-499724C205A3}" type="presOf" srcId="{EAADB667-4C13-4E64-B4AA-852E372379E8}" destId="{B4147F3A-66B6-4D0B-8A95-165B6EF2B133}" srcOrd="0" destOrd="0" presId="urn:microsoft.com/office/officeart/2005/8/layout/radial2"/>
    <dgm:cxn modelId="{B708BA6C-29C9-448A-A0E3-EDDC11594589}" srcId="{BA144F35-B152-44E7-904C-12643CD5406C}" destId="{62F09054-C326-486D-A1CF-7A38576B447F}" srcOrd="3" destOrd="0" parTransId="{F9EB825B-EAB9-48AE-AF2E-24F685DEBA8C}" sibTransId="{03651C53-362D-4CFD-898E-E5D96F36F24E}"/>
    <dgm:cxn modelId="{F311DDC3-CF4C-409D-8738-BB33F315047C}" srcId="{BA144F35-B152-44E7-904C-12643CD5406C}" destId="{53DE6639-B0BA-4258-8745-56176ED5B246}" srcOrd="1" destOrd="0" parTransId="{EAADB667-4C13-4E64-B4AA-852E372379E8}" sibTransId="{7138569F-DFC4-4A69-B70C-4E66D06757DC}"/>
    <dgm:cxn modelId="{8E098EAC-1ED7-49B5-A104-C6612E45B4B8}" type="presOf" srcId="{F3CD667B-0751-4E1B-8447-38F82447687F}" destId="{65A818E5-3FA4-4AA2-A22D-D06DFC11336B}" srcOrd="0" destOrd="0" presId="urn:microsoft.com/office/officeart/2005/8/layout/radial2"/>
    <dgm:cxn modelId="{68706D70-239E-4F7A-9F8B-E31A1D24B5A5}" type="presParOf" srcId="{8C1E2D99-C503-4BE6-BD6C-0D3876CF312C}" destId="{BDD9AC2D-1670-43EF-9A9D-98FE09D5F69F}" srcOrd="0" destOrd="0" presId="urn:microsoft.com/office/officeart/2005/8/layout/radial2"/>
    <dgm:cxn modelId="{7E338FAB-2C0A-4FF7-B2C3-A1187DAC1E34}" type="presParOf" srcId="{BDD9AC2D-1670-43EF-9A9D-98FE09D5F69F}" destId="{00DC85C1-A8F3-4F64-8F7D-B7FD734A32C2}" srcOrd="0" destOrd="0" presId="urn:microsoft.com/office/officeart/2005/8/layout/radial2"/>
    <dgm:cxn modelId="{F2242AF9-E7BE-4570-8A7B-9664C7C5B7C9}" type="presParOf" srcId="{00DC85C1-A8F3-4F64-8F7D-B7FD734A32C2}" destId="{0FD98733-A528-48D0-B391-4F25600FBBDD}" srcOrd="0" destOrd="0" presId="urn:microsoft.com/office/officeart/2005/8/layout/radial2"/>
    <dgm:cxn modelId="{2A93631B-17E7-4C1C-887F-C6B1ED31D349}" type="presParOf" srcId="{00DC85C1-A8F3-4F64-8F7D-B7FD734A32C2}" destId="{626AC5F8-1751-45AE-A46B-61F4C2A3FA55}" srcOrd="1" destOrd="0" presId="urn:microsoft.com/office/officeart/2005/8/layout/radial2"/>
    <dgm:cxn modelId="{BC2EF7D4-0F01-484A-876C-0EEEA67E8243}" type="presParOf" srcId="{BDD9AC2D-1670-43EF-9A9D-98FE09D5F69F}" destId="{65A818E5-3FA4-4AA2-A22D-D06DFC11336B}" srcOrd="1" destOrd="0" presId="urn:microsoft.com/office/officeart/2005/8/layout/radial2"/>
    <dgm:cxn modelId="{E61FC7DB-61DF-4BB2-AEA1-7730D888EAD6}" type="presParOf" srcId="{BDD9AC2D-1670-43EF-9A9D-98FE09D5F69F}" destId="{31E92B50-34AC-4B61-B3F9-E7D694D84509}" srcOrd="2" destOrd="0" presId="urn:microsoft.com/office/officeart/2005/8/layout/radial2"/>
    <dgm:cxn modelId="{4334A15B-6FF9-484E-8C30-4088122D16C2}" type="presParOf" srcId="{31E92B50-34AC-4B61-B3F9-E7D694D84509}" destId="{AA230576-5446-4C74-895F-344FAB82D8E0}" srcOrd="0" destOrd="0" presId="urn:microsoft.com/office/officeart/2005/8/layout/radial2"/>
    <dgm:cxn modelId="{7F532F13-B78C-4B85-95E8-29C4E2E08530}" type="presParOf" srcId="{31E92B50-34AC-4B61-B3F9-E7D694D84509}" destId="{482A6B54-F5DD-4832-A01B-4F657A0DFCBC}" srcOrd="1" destOrd="0" presId="urn:microsoft.com/office/officeart/2005/8/layout/radial2"/>
    <dgm:cxn modelId="{BB4A7B73-0B4C-4F9C-AB41-6A565FC59C1D}" type="presParOf" srcId="{BDD9AC2D-1670-43EF-9A9D-98FE09D5F69F}" destId="{B4147F3A-66B6-4D0B-8A95-165B6EF2B133}" srcOrd="3" destOrd="0" presId="urn:microsoft.com/office/officeart/2005/8/layout/radial2"/>
    <dgm:cxn modelId="{0F147E11-CDB8-4347-94CD-E5C6A5D7F22A}" type="presParOf" srcId="{BDD9AC2D-1670-43EF-9A9D-98FE09D5F69F}" destId="{4ABD8831-EDE3-4E0F-BC36-5B17127F2F3F}" srcOrd="4" destOrd="0" presId="urn:microsoft.com/office/officeart/2005/8/layout/radial2"/>
    <dgm:cxn modelId="{D45C1D5F-FFEE-48BA-9776-C5DED3B85270}" type="presParOf" srcId="{4ABD8831-EDE3-4E0F-BC36-5B17127F2F3F}" destId="{773F0FAD-C1D7-4419-A3C1-E0C84466ECA6}" srcOrd="0" destOrd="0" presId="urn:microsoft.com/office/officeart/2005/8/layout/radial2"/>
    <dgm:cxn modelId="{A4D5AE18-AEBA-4916-9396-57DE074B1B43}" type="presParOf" srcId="{4ABD8831-EDE3-4E0F-BC36-5B17127F2F3F}" destId="{296AEC9D-A2BE-4937-8462-A602310EDF84}" srcOrd="1" destOrd="0" presId="urn:microsoft.com/office/officeart/2005/8/layout/radial2"/>
    <dgm:cxn modelId="{ACD88F23-06E6-4418-B27D-B686805245D8}" type="presParOf" srcId="{BDD9AC2D-1670-43EF-9A9D-98FE09D5F69F}" destId="{9BF5DA43-3A26-400D-8DF6-5DD80E20F755}" srcOrd="5" destOrd="0" presId="urn:microsoft.com/office/officeart/2005/8/layout/radial2"/>
    <dgm:cxn modelId="{D6782762-BDBA-4E3A-9CAD-646A24398E1A}" type="presParOf" srcId="{BDD9AC2D-1670-43EF-9A9D-98FE09D5F69F}" destId="{07A7C1E2-E68A-43B9-A253-157F6D223D54}" srcOrd="6" destOrd="0" presId="urn:microsoft.com/office/officeart/2005/8/layout/radial2"/>
    <dgm:cxn modelId="{13393182-85A5-4D65-B771-2AF0CBC6801B}" type="presParOf" srcId="{07A7C1E2-E68A-43B9-A253-157F6D223D54}" destId="{3B9DDE1C-D057-4922-8278-16DD8872700E}" srcOrd="0" destOrd="0" presId="urn:microsoft.com/office/officeart/2005/8/layout/radial2"/>
    <dgm:cxn modelId="{567CBC2C-A6A8-47D8-BF73-AE32793EBF64}" type="presParOf" srcId="{07A7C1E2-E68A-43B9-A253-157F6D223D54}" destId="{4A9846BB-74A7-437A-908C-621A7DDBDA9A}" srcOrd="1" destOrd="0" presId="urn:microsoft.com/office/officeart/2005/8/layout/radial2"/>
    <dgm:cxn modelId="{FDD58410-C869-49D2-B2FD-EAC8A7393962}" type="presParOf" srcId="{BDD9AC2D-1670-43EF-9A9D-98FE09D5F69F}" destId="{513FABCF-2227-44D4-A351-B1E03F824D88}" srcOrd="7" destOrd="0" presId="urn:microsoft.com/office/officeart/2005/8/layout/radial2"/>
    <dgm:cxn modelId="{3E43F20D-A8F1-49E0-A4F4-2C46AD398017}" type="presParOf" srcId="{BDD9AC2D-1670-43EF-9A9D-98FE09D5F69F}" destId="{FC45E550-9C96-4683-91D0-CA3BB49EFB95}" srcOrd="8" destOrd="0" presId="urn:microsoft.com/office/officeart/2005/8/layout/radial2"/>
    <dgm:cxn modelId="{D855DC6B-A152-4183-8B8B-D053E1CA045B}" type="presParOf" srcId="{FC45E550-9C96-4683-91D0-CA3BB49EFB95}" destId="{CC13ED6D-E7B7-4FD2-A18A-C93A3AF0E806}" srcOrd="0" destOrd="0" presId="urn:microsoft.com/office/officeart/2005/8/layout/radial2"/>
    <dgm:cxn modelId="{3A4C7222-1391-4A65-988C-74045B6C8130}" type="presParOf" srcId="{FC45E550-9C96-4683-91D0-CA3BB49EFB95}" destId="{AF26CFD2-1DC4-41BD-8BB5-A913197CC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FABCF-2227-44D4-A351-B1E03F824D88}">
      <dsp:nvSpPr>
        <dsp:cNvPr id="0" name=""/>
        <dsp:cNvSpPr/>
      </dsp:nvSpPr>
      <dsp:spPr>
        <a:xfrm rot="3716386">
          <a:off x="907955" y="3870373"/>
          <a:ext cx="951843" cy="66093"/>
        </a:xfrm>
        <a:custGeom>
          <a:avLst/>
          <a:gdLst/>
          <a:ahLst/>
          <a:cxnLst/>
          <a:rect l="0" t="0" r="0" b="0"/>
          <a:pathLst>
            <a:path>
              <a:moveTo>
                <a:pt x="0" y="33046"/>
              </a:moveTo>
              <a:lnTo>
                <a:pt x="951843" y="330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5DA43-3A26-400D-8DF6-5DD80E20F755}">
      <dsp:nvSpPr>
        <dsp:cNvPr id="0" name=""/>
        <dsp:cNvSpPr/>
      </dsp:nvSpPr>
      <dsp:spPr>
        <a:xfrm rot="1333656">
          <a:off x="1456309" y="3154913"/>
          <a:ext cx="561388" cy="66093"/>
        </a:xfrm>
        <a:custGeom>
          <a:avLst/>
          <a:gdLst/>
          <a:ahLst/>
          <a:cxnLst/>
          <a:rect l="0" t="0" r="0" b="0"/>
          <a:pathLst>
            <a:path>
              <a:moveTo>
                <a:pt x="0" y="33046"/>
              </a:moveTo>
              <a:lnTo>
                <a:pt x="561388" y="330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47F3A-66B6-4D0B-8A95-165B6EF2B133}">
      <dsp:nvSpPr>
        <dsp:cNvPr id="0" name=""/>
        <dsp:cNvSpPr/>
      </dsp:nvSpPr>
      <dsp:spPr>
        <a:xfrm rot="20241694">
          <a:off x="1460992" y="2407072"/>
          <a:ext cx="419887" cy="66093"/>
        </a:xfrm>
        <a:custGeom>
          <a:avLst/>
          <a:gdLst/>
          <a:ahLst/>
          <a:cxnLst/>
          <a:rect l="0" t="0" r="0" b="0"/>
          <a:pathLst>
            <a:path>
              <a:moveTo>
                <a:pt x="0" y="33046"/>
              </a:moveTo>
              <a:lnTo>
                <a:pt x="419887" y="330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818E5-3FA4-4AA2-A22D-D06DFC11336B}">
      <dsp:nvSpPr>
        <dsp:cNvPr id="0" name=""/>
        <dsp:cNvSpPr/>
      </dsp:nvSpPr>
      <dsp:spPr>
        <a:xfrm rot="17826140">
          <a:off x="894769" y="1681862"/>
          <a:ext cx="921273" cy="66093"/>
        </a:xfrm>
        <a:custGeom>
          <a:avLst/>
          <a:gdLst/>
          <a:ahLst/>
          <a:cxnLst/>
          <a:rect l="0" t="0" r="0" b="0"/>
          <a:pathLst>
            <a:path>
              <a:moveTo>
                <a:pt x="0" y="33046"/>
              </a:moveTo>
              <a:lnTo>
                <a:pt x="921273" y="330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AC5F8-1751-45AE-A46B-61F4C2A3FA55}">
      <dsp:nvSpPr>
        <dsp:cNvPr id="0" name=""/>
        <dsp:cNvSpPr/>
      </dsp:nvSpPr>
      <dsp:spPr>
        <a:xfrm>
          <a:off x="-172409" y="1833863"/>
          <a:ext cx="1940679" cy="19406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30576-5446-4C74-895F-344FAB82D8E0}">
      <dsp:nvSpPr>
        <dsp:cNvPr id="0" name=""/>
        <dsp:cNvSpPr/>
      </dsp:nvSpPr>
      <dsp:spPr>
        <a:xfrm>
          <a:off x="988481" y="172647"/>
          <a:ext cx="1716522" cy="1164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Polymorphism</a:t>
          </a:r>
          <a:endParaRPr lang="en-US" sz="1400" kern="1200" dirty="0"/>
        </a:p>
      </dsp:txBody>
      <dsp:txXfrm>
        <a:off x="1239860" y="343170"/>
        <a:ext cx="1213764" cy="823361"/>
      </dsp:txXfrm>
    </dsp:sp>
    <dsp:sp modelId="{773F0FAD-C1D7-4419-A3C1-E0C84466ECA6}">
      <dsp:nvSpPr>
        <dsp:cNvPr id="0" name=""/>
        <dsp:cNvSpPr/>
      </dsp:nvSpPr>
      <dsp:spPr>
        <a:xfrm>
          <a:off x="1737133" y="1471884"/>
          <a:ext cx="1718863" cy="1164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Encapsulation</a:t>
          </a:r>
          <a:endParaRPr lang="en-US" sz="1400" kern="1200" dirty="0"/>
        </a:p>
      </dsp:txBody>
      <dsp:txXfrm>
        <a:off x="1988855" y="1642407"/>
        <a:ext cx="1215419" cy="823361"/>
      </dsp:txXfrm>
    </dsp:sp>
    <dsp:sp modelId="{3B9DDE1C-D057-4922-8278-16DD8872700E}">
      <dsp:nvSpPr>
        <dsp:cNvPr id="0" name=""/>
        <dsp:cNvSpPr/>
      </dsp:nvSpPr>
      <dsp:spPr>
        <a:xfrm>
          <a:off x="1921823" y="2972114"/>
          <a:ext cx="1423360" cy="1164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Inheritance</a:t>
          </a:r>
          <a:endParaRPr lang="en-US" sz="1400" kern="1200" dirty="0"/>
        </a:p>
      </dsp:txBody>
      <dsp:txXfrm>
        <a:off x="2130269" y="3142637"/>
        <a:ext cx="1006468" cy="823361"/>
      </dsp:txXfrm>
    </dsp:sp>
    <dsp:sp modelId="{CC13ED6D-E7B7-4FD2-A18A-C93A3AF0E806}">
      <dsp:nvSpPr>
        <dsp:cNvPr id="0" name=""/>
        <dsp:cNvSpPr/>
      </dsp:nvSpPr>
      <dsp:spPr>
        <a:xfrm>
          <a:off x="1206545" y="4271352"/>
          <a:ext cx="1367619" cy="1164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Abstraction</a:t>
          </a:r>
          <a:endParaRPr lang="en-US" sz="1400" kern="1200" dirty="0"/>
        </a:p>
      </dsp:txBody>
      <dsp:txXfrm>
        <a:off x="1406828" y="4441875"/>
        <a:ext cx="967053" cy="823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80410-5ACA-4573-8B79-BBEC58A5E871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3B7DD-A9BB-4C8A-B013-C2434EC6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0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variable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n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troustrup.com/hopl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68680"/>
            <a:ext cx="10363200" cy="1143000"/>
          </a:xfrm>
        </p:spPr>
        <p:txBody>
          <a:bodyPr/>
          <a:lstStyle/>
          <a:p>
            <a:r>
              <a:rPr lang="en-US" dirty="0" smtClean="0"/>
              <a:t>Introduction to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229395"/>
            <a:ext cx="8534400" cy="2819400"/>
          </a:xfrm>
        </p:spPr>
        <p:txBody>
          <a:bodyPr/>
          <a:lstStyle/>
          <a:p>
            <a:r>
              <a:rPr lang="en-US" dirty="0"/>
              <a:t>Fundamentals of Computer and Programming</a:t>
            </a:r>
          </a:p>
          <a:p>
            <a:r>
              <a:rPr lang="en-US" dirty="0"/>
              <a:t>Fall </a:t>
            </a:r>
            <a:r>
              <a:rPr lang="en-US" dirty="0" smtClean="0"/>
              <a:t>2022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Hossein Zeinali</a:t>
            </a:r>
          </a:p>
          <a:p>
            <a:r>
              <a:rPr lang="en-US" dirty="0" smtClean="0"/>
              <a:t>Slides by Brian </a:t>
            </a:r>
            <a:r>
              <a:rPr lang="en-US" dirty="0" err="1" smtClean="0"/>
              <a:t>Gregor</a:t>
            </a:r>
            <a:endParaRPr lang="en-US" dirty="0" smtClean="0"/>
          </a:p>
          <a:p>
            <a:r>
              <a:rPr lang="en-US" dirty="0"/>
              <a:t>CE Department, Amirkabir University of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explained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799" y="623456"/>
            <a:ext cx="5375565" cy="69272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loads a </a:t>
            </a:r>
            <a:r>
              <a:rPr lang="en-US" sz="1600" i="1" dirty="0" smtClean="0"/>
              <a:t>header</a:t>
            </a:r>
            <a:r>
              <a:rPr lang="en-US" sz="1600" dirty="0"/>
              <a:t> </a:t>
            </a:r>
            <a:r>
              <a:rPr lang="en-US" sz="1600" dirty="0" smtClean="0"/>
              <a:t>file containing function and class definitions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00322"/>
            <a:ext cx="5004857" cy="27489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713019" y="969819"/>
            <a:ext cx="2687780" cy="15101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6400799" y="1407392"/>
            <a:ext cx="537556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Loads a </a:t>
            </a:r>
            <a:r>
              <a:rPr lang="en-US" sz="1600" i="1" kern="0" dirty="0" smtClean="0"/>
              <a:t>namespace</a:t>
            </a:r>
            <a:r>
              <a:rPr lang="en-US" sz="1600" kern="0" dirty="0" smtClean="0"/>
              <a:t> called </a:t>
            </a:r>
            <a:r>
              <a:rPr lang="en-US" sz="1600" i="1" kern="0" dirty="0" smtClean="0"/>
              <a:t>std</a:t>
            </a:r>
            <a:r>
              <a:rPr lang="en-US" sz="1600" kern="0" dirty="0" smtClean="0"/>
              <a:t>. Namespaces are used to separate sections of code for programmer convenience. To save typing we’ll always use this line in this tutorial. </a:t>
            </a:r>
            <a:endParaRPr lang="en-US" sz="1600" kern="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3893127" y="1832842"/>
            <a:ext cx="2507672" cy="10766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4620685" y="4469753"/>
            <a:ext cx="6795460" cy="20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i="1" kern="0" dirty="0" err="1" smtClean="0"/>
              <a:t>cout</a:t>
            </a:r>
            <a:r>
              <a:rPr lang="en-US" sz="1600" i="1" kern="0" dirty="0" smtClean="0"/>
              <a:t> </a:t>
            </a:r>
            <a:r>
              <a:rPr lang="en-US" sz="1600" kern="0" dirty="0" smtClean="0"/>
              <a:t>is the </a:t>
            </a:r>
            <a:r>
              <a:rPr lang="en-US" sz="1600" i="1" kern="0" dirty="0" smtClean="0"/>
              <a:t>object</a:t>
            </a:r>
            <a:r>
              <a:rPr lang="en-US" sz="1600" kern="0" dirty="0" smtClean="0"/>
              <a:t> that writes to the </a:t>
            </a:r>
            <a:r>
              <a:rPr lang="en-US" sz="1600" kern="0" dirty="0" err="1" smtClean="0"/>
              <a:t>stdout</a:t>
            </a:r>
            <a:r>
              <a:rPr lang="en-US" sz="1600" kern="0" dirty="0" smtClean="0"/>
              <a:t> device, i.e. the console window.   </a:t>
            </a:r>
          </a:p>
          <a:p>
            <a:r>
              <a:rPr lang="en-US" sz="1600" kern="0" dirty="0" smtClean="0"/>
              <a:t>It is part of the C++ standard library.  </a:t>
            </a:r>
          </a:p>
          <a:p>
            <a:r>
              <a:rPr lang="en-US" sz="1600" kern="0" dirty="0" smtClean="0"/>
              <a:t>Without the “using namespace </a:t>
            </a:r>
            <a:r>
              <a:rPr lang="en-US" sz="1600" kern="0" dirty="0" err="1" smtClean="0"/>
              <a:t>std</a:t>
            </a:r>
            <a:r>
              <a:rPr lang="en-US" sz="1600" kern="0" dirty="0" smtClean="0"/>
              <a:t>;” line this would have been called as </a:t>
            </a:r>
            <a:r>
              <a:rPr lang="en-US" sz="1600" i="1" kern="0" dirty="0" err="1" smtClean="0"/>
              <a:t>std</a:t>
            </a:r>
            <a:r>
              <a:rPr lang="en-US" sz="1600" i="1" kern="0" dirty="0" smtClean="0"/>
              <a:t>::</a:t>
            </a:r>
            <a:r>
              <a:rPr lang="en-US" sz="1600" i="1" kern="0" dirty="0" err="1" smtClean="0"/>
              <a:t>cout</a:t>
            </a:r>
            <a:r>
              <a:rPr lang="en-US" sz="1600" kern="0" dirty="0" smtClean="0"/>
              <a:t>. It is defined in the </a:t>
            </a:r>
            <a:r>
              <a:rPr lang="en-US" sz="1600" i="1" kern="0" dirty="0" err="1" smtClean="0"/>
              <a:t>iostream</a:t>
            </a:r>
            <a:r>
              <a:rPr lang="en-US" sz="1600" kern="0" dirty="0" smtClean="0"/>
              <a:t> header file.</a:t>
            </a:r>
            <a:endParaRPr lang="en-US" sz="1600" kern="0" dirty="0"/>
          </a:p>
          <a:p>
            <a:r>
              <a:rPr lang="en-US" sz="1600" kern="0" dirty="0" smtClean="0"/>
              <a:t>&lt;&lt; is the C++ </a:t>
            </a:r>
            <a:r>
              <a:rPr lang="en-US" sz="1600" i="1" kern="0" dirty="0" smtClean="0"/>
              <a:t>insertion operator</a:t>
            </a:r>
            <a:r>
              <a:rPr lang="en-US" sz="1600" kern="0" dirty="0" smtClean="0"/>
              <a:t>.  It is used to pass characters from  the right to the object on the left.  </a:t>
            </a:r>
            <a:r>
              <a:rPr lang="en-US" sz="1600" i="1" kern="0" dirty="0" err="1" smtClean="0"/>
              <a:t>endl</a:t>
            </a:r>
            <a:r>
              <a:rPr lang="en-US" sz="1600" kern="0" dirty="0" smtClean="0"/>
              <a:t> is the C++ newline character.</a:t>
            </a:r>
            <a:endParaRPr lang="en-US" sz="1600" kern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3713019" y="3948545"/>
            <a:ext cx="907666" cy="9004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3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4" y="1828800"/>
            <a:ext cx="5324766" cy="4884234"/>
          </a:xfrm>
        </p:spPr>
        <p:txBody>
          <a:bodyPr/>
          <a:lstStyle/>
          <a:p>
            <a:r>
              <a:rPr lang="en-US" sz="2000" dirty="0" smtClean="0"/>
              <a:t>C++ (along with C) uses </a:t>
            </a:r>
            <a:r>
              <a:rPr lang="en-US" sz="2000" i="1" dirty="0" smtClean="0"/>
              <a:t>header files</a:t>
            </a:r>
            <a:r>
              <a:rPr lang="en-US" sz="2000" dirty="0"/>
              <a:t> </a:t>
            </a:r>
            <a:r>
              <a:rPr lang="en-US" sz="2000" dirty="0" smtClean="0"/>
              <a:t>as to hold definitions for the compiler to use while compiling.</a:t>
            </a:r>
          </a:p>
          <a:p>
            <a:r>
              <a:rPr lang="en-US" sz="2000" dirty="0" smtClean="0"/>
              <a:t>A source file (file.cpp) contains the code that is compiled into an object file (</a:t>
            </a:r>
            <a:r>
              <a:rPr lang="en-US" sz="2000" dirty="0" err="1" smtClean="0"/>
              <a:t>file.o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The header (</a:t>
            </a:r>
            <a:r>
              <a:rPr lang="en-US" sz="2000" dirty="0" err="1" smtClean="0"/>
              <a:t>file.h</a:t>
            </a:r>
            <a:r>
              <a:rPr lang="en-US" sz="2000" dirty="0" smtClean="0"/>
              <a:t>) is used to tell the compiler what to expect when it assembles the program in the linking stage from the object files.  </a:t>
            </a:r>
          </a:p>
          <a:p>
            <a:r>
              <a:rPr lang="en-US" sz="2000" dirty="0" smtClean="0"/>
              <a:t>Source files and header files can refer to any number of other header files.</a:t>
            </a:r>
          </a:p>
          <a:p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0" y="2439980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504771" y="1943890"/>
            <a:ext cx="11151" cy="496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46488" y="866672"/>
            <a:ext cx="3780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C++ language headers aren’t referred to with the .h suffix.  &lt;</a:t>
            </a:r>
            <a:r>
              <a:rPr lang="en-US" sz="1600" dirty="0" err="1" smtClean="0">
                <a:latin typeface="+mn-lt"/>
              </a:rPr>
              <a:t>iostream</a:t>
            </a:r>
            <a:r>
              <a:rPr lang="en-US" sz="1600" dirty="0" smtClean="0">
                <a:latin typeface="+mn-lt"/>
              </a:rPr>
              <a:t>&gt; provides definitions for I/O functions, including the </a:t>
            </a:r>
            <a:r>
              <a:rPr lang="en-US" sz="1600" i="1" dirty="0" err="1" smtClean="0">
                <a:latin typeface="+mn-lt"/>
              </a:rPr>
              <a:t>cout</a:t>
            </a:r>
            <a:r>
              <a:rPr lang="en-US" sz="1600" dirty="0" smtClean="0">
                <a:latin typeface="+mn-lt"/>
              </a:rPr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7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4" y="1828800"/>
            <a:ext cx="5324766" cy="4884234"/>
          </a:xfrm>
        </p:spPr>
        <p:txBody>
          <a:bodyPr/>
          <a:lstStyle/>
          <a:p>
            <a:r>
              <a:rPr lang="en-US" sz="2000" dirty="0" smtClean="0"/>
              <a:t>Let’s put the message into some variables of type </a:t>
            </a:r>
            <a:r>
              <a:rPr lang="en-US" sz="2000" i="1" dirty="0" smtClean="0"/>
              <a:t>string</a:t>
            </a:r>
            <a:r>
              <a:rPr lang="en-US" sz="2000" dirty="0" smtClean="0"/>
              <a:t> and print some numbers.</a:t>
            </a:r>
          </a:p>
          <a:p>
            <a:r>
              <a:rPr lang="en-US" sz="2000" dirty="0" smtClean="0"/>
              <a:t>Things to note:</a:t>
            </a:r>
          </a:p>
          <a:p>
            <a:pPr lvl="1"/>
            <a:r>
              <a:rPr lang="en-US" sz="1600" dirty="0" smtClean="0"/>
              <a:t>Strings can be concatenated with a + operator.</a:t>
            </a:r>
          </a:p>
          <a:p>
            <a:pPr lvl="1"/>
            <a:r>
              <a:rPr lang="en-US" sz="1600" dirty="0" smtClean="0"/>
              <a:t>No messing with null terminators or </a:t>
            </a:r>
            <a:r>
              <a:rPr lang="en-US" sz="1600" i="1" dirty="0" err="1" smtClean="0"/>
              <a:t>strcat</a:t>
            </a:r>
            <a:r>
              <a:rPr lang="en-US" sz="1600" i="1" dirty="0" smtClean="0"/>
              <a:t>()</a:t>
            </a:r>
            <a:r>
              <a:rPr lang="en-US" sz="1600" dirty="0" smtClean="0"/>
              <a:t> as in C</a:t>
            </a:r>
          </a:p>
          <a:p>
            <a:r>
              <a:rPr lang="en-US" sz="2000" dirty="0" smtClean="0"/>
              <a:t>Some string notes:</a:t>
            </a:r>
          </a:p>
          <a:p>
            <a:pPr lvl="1"/>
            <a:r>
              <a:rPr lang="en-US" sz="1600" dirty="0" smtClean="0"/>
              <a:t>Access a string character by brackets or function:</a:t>
            </a:r>
          </a:p>
          <a:p>
            <a:pPr lvl="2"/>
            <a:r>
              <a:rPr lang="en-US" sz="1600" dirty="0" err="1" smtClean="0"/>
              <a:t>msg</a:t>
            </a:r>
            <a:r>
              <a:rPr lang="en-US" sz="1600" dirty="0" smtClean="0"/>
              <a:t>[0] </a:t>
            </a:r>
            <a:r>
              <a:rPr lang="en-US" sz="1600" dirty="0" smtClean="0">
                <a:sym typeface="Wingdings" panose="05000000000000000000" pitchFamily="2" charset="2"/>
              </a:rPr>
              <a:t> “H”  or msg.at(0)  “H”</a:t>
            </a:r>
          </a:p>
          <a:p>
            <a:pPr lvl="2"/>
            <a:r>
              <a:rPr lang="en-US" sz="1600" dirty="0" smtClean="0"/>
              <a:t>C++ strings are </a:t>
            </a:r>
            <a:r>
              <a:rPr lang="en-US" sz="1600" i="1" dirty="0" smtClean="0"/>
              <a:t>mutable</a:t>
            </a:r>
            <a:r>
              <a:rPr lang="en-US" sz="1600" dirty="0" smtClean="0"/>
              <a:t> – they can be changed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135" y="1784195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653668" y="3033132"/>
            <a:ext cx="1025912" cy="8586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70" y="6186790"/>
            <a:ext cx="431647" cy="431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i="1" dirty="0" smtClean="0"/>
              <a:t>string</a:t>
            </a:r>
            <a:r>
              <a:rPr lang="en-US" dirty="0" smtClean="0"/>
              <a:t> is not a basic type (more on those later), it is a class.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/>
              <a:t>creates an </a:t>
            </a:r>
            <a:r>
              <a:rPr lang="en-US" i="1" dirty="0" smtClean="0"/>
              <a:t>instance</a:t>
            </a:r>
            <a:r>
              <a:rPr lang="en-US" dirty="0" smtClean="0"/>
              <a:t> of a string called “hello”.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/>
              <a:t>is an object.</a:t>
            </a:r>
          </a:p>
          <a:p>
            <a:r>
              <a:rPr lang="en-US" dirty="0"/>
              <a:t>Remember that a class defines some data and a set of functions (methods) that operate on that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798" y="1828707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0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dirty="0" smtClean="0"/>
              <a:t>Update the code as you see here.</a:t>
            </a:r>
          </a:p>
          <a:p>
            <a:r>
              <a:rPr lang="en-US" dirty="0" smtClean="0"/>
              <a:t>After the last character is entered IDE will display some info about the string class.</a:t>
            </a:r>
          </a:p>
          <a:p>
            <a:r>
              <a:rPr lang="en-US" dirty="0" smtClean="0"/>
              <a:t>If you click or type something else just delete and re-type the last character.</a:t>
            </a:r>
          </a:p>
          <a:p>
            <a:r>
              <a:rPr lang="en-US" dirty="0" smtClean="0"/>
              <a:t>Ctrl-space will force the list to appear.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798" y="1828707"/>
            <a:ext cx="5684982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07980" y="3434576"/>
            <a:ext cx="1538869" cy="1706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55" y="1702748"/>
            <a:ext cx="10868783" cy="471696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 bwMode="auto">
          <a:xfrm flipH="1">
            <a:off x="3100040" y="3470653"/>
            <a:ext cx="1393900" cy="5905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93940" y="3194496"/>
            <a:ext cx="1516566" cy="5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List of other string objects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292576" y="3233854"/>
            <a:ext cx="646771" cy="10259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9422780" y="2023317"/>
            <a:ext cx="1516566" cy="15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Shows this function (main) and the type of </a:t>
            </a:r>
            <a:r>
              <a:rPr lang="en-US" sz="1600" kern="0" dirty="0" err="1" smtClean="0"/>
              <a:t>msg</a:t>
            </a:r>
            <a:r>
              <a:rPr lang="en-US" sz="1600" kern="0" dirty="0" smtClean="0"/>
              <a:t> (string)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6924906" y="2681540"/>
            <a:ext cx="1516566" cy="5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List of string methods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924905" y="3233854"/>
            <a:ext cx="479501" cy="12266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453267" y="6143393"/>
            <a:ext cx="7225991" cy="552642"/>
          </a:xfrm>
        </p:spPr>
        <p:txBody>
          <a:bodyPr/>
          <a:lstStyle/>
          <a:p>
            <a:r>
              <a:rPr lang="en-US" sz="2000" dirty="0" smtClean="0"/>
              <a:t>Next: let’s find the size() method without scrolling for it.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6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2" y="1445941"/>
            <a:ext cx="10566400" cy="409749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69063" y="1774172"/>
            <a:ext cx="8989122" cy="143738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smtClean="0"/>
              <a:t>Start typing “</a:t>
            </a:r>
            <a:r>
              <a:rPr lang="en-US" sz="1800" dirty="0" err="1" smtClean="0"/>
              <a:t>msg.size</a:t>
            </a:r>
            <a:r>
              <a:rPr lang="en-US" sz="1800" dirty="0" smtClean="0"/>
              <a:t>()” until it appears in the list.  Once it’s highlighted (or you scroll to it) press the Tab key to auto-enter it.</a:t>
            </a:r>
          </a:p>
          <a:p>
            <a:r>
              <a:rPr lang="en-US" sz="1800" dirty="0" smtClean="0"/>
              <a:t>On the right you can click “Open declaration” to see how the C++ compiler defines size().  This will open </a:t>
            </a:r>
            <a:r>
              <a:rPr lang="en-US" sz="1800" i="1" dirty="0" err="1" smtClean="0"/>
              <a:t>basic_string.h</a:t>
            </a:r>
            <a:r>
              <a:rPr lang="en-US" sz="1800" dirty="0" smtClean="0"/>
              <a:t>, a built-in file.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4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dirty="0" smtClean="0"/>
              <a:t>Tweak the code to print the number of characters in the string, build, and run it.</a:t>
            </a:r>
          </a:p>
          <a:p>
            <a:r>
              <a:rPr lang="en-US" dirty="0" smtClean="0"/>
              <a:t>From the point of view of main(), the </a:t>
            </a:r>
            <a:r>
              <a:rPr lang="en-US" i="1" dirty="0" err="1" smtClean="0"/>
              <a:t>msg</a:t>
            </a:r>
            <a:r>
              <a:rPr lang="en-US" dirty="0" smtClean="0"/>
              <a:t> object has hidden away its means of tracking and retrieving the number of characters stored.</a:t>
            </a:r>
          </a:p>
          <a:p>
            <a:r>
              <a:rPr lang="en-US" dirty="0" smtClean="0"/>
              <a:t>Note: while the string class has a </a:t>
            </a:r>
            <a:r>
              <a:rPr lang="en-US" b="1" dirty="0" smtClean="0"/>
              <a:t>huge</a:t>
            </a:r>
            <a:r>
              <a:rPr lang="en-US" dirty="0" smtClean="0"/>
              <a:t> number of methods your typical C++ class has far fewer!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739" y="468259"/>
            <a:ext cx="5684982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msg.size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8285356" y="4103650"/>
            <a:ext cx="1941270" cy="1182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81590" y="5333471"/>
            <a:ext cx="5019288" cy="7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Note that </a:t>
            </a:r>
            <a:r>
              <a:rPr lang="en-US" i="1" kern="0" dirty="0" err="1"/>
              <a:t>cout</a:t>
            </a:r>
            <a:r>
              <a:rPr lang="en-US" kern="0" dirty="0"/>
              <a:t> prints integers without any modification! </a:t>
            </a:r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87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7854"/>
            <a:ext cx="10566400" cy="3886200"/>
          </a:xfrm>
        </p:spPr>
        <p:txBody>
          <a:bodyPr/>
          <a:lstStyle/>
          <a:p>
            <a:r>
              <a:rPr lang="en-US" sz="2000" dirty="0" smtClean="0"/>
              <a:t>C++ syntax is very similar to C, Java, or C#.  Here’s a few things up front and we’ll cover more as we go along.</a:t>
            </a:r>
          </a:p>
          <a:p>
            <a:r>
              <a:rPr lang="en-US" sz="2000" dirty="0" smtClean="0"/>
              <a:t>Curly braces are used to denote a code block (like the main() function):  </a:t>
            </a:r>
          </a:p>
          <a:p>
            <a:pPr marL="3543300" lvl="8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some code … }</a:t>
            </a:r>
          </a:p>
          <a:p>
            <a:r>
              <a:rPr lang="en-US" sz="2000" dirty="0" smtClean="0"/>
              <a:t>Statements end with a semicolon:                      </a:t>
            </a:r>
          </a:p>
          <a:p>
            <a:pPr marL="3543300" lvl="8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Comments are marked for a single line with a  </a:t>
            </a:r>
            <a:r>
              <a:rPr lang="en-US" sz="2000" b="1" dirty="0" smtClean="0"/>
              <a:t>//</a:t>
            </a:r>
            <a:r>
              <a:rPr lang="en-US" sz="2000" dirty="0" smtClean="0"/>
              <a:t> or for </a:t>
            </a:r>
            <a:r>
              <a:rPr lang="en-US" sz="2000" dirty="0" err="1" smtClean="0"/>
              <a:t>multilines</a:t>
            </a:r>
            <a:r>
              <a:rPr lang="en-US" sz="2000" dirty="0" smtClean="0"/>
              <a:t> with a pair of </a:t>
            </a:r>
            <a:r>
              <a:rPr lang="en-US" sz="2000" b="1" dirty="0" smtClean="0"/>
              <a:t>/*</a:t>
            </a:r>
            <a:r>
              <a:rPr lang="en-US" sz="2000" dirty="0" smtClean="0"/>
              <a:t> and </a:t>
            </a:r>
            <a:r>
              <a:rPr lang="en-US" sz="2000" b="1" dirty="0" smtClean="0"/>
              <a:t>*/</a:t>
            </a:r>
            <a:r>
              <a:rPr lang="en-US" sz="2000" dirty="0" smtClean="0"/>
              <a:t> :</a:t>
            </a:r>
          </a:p>
          <a:p>
            <a:pPr marL="3543300" lvl="8" indent="0">
              <a:buNone/>
            </a:pP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Variables can be declared at any time in a code block.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596748" y="5162663"/>
            <a:ext cx="284079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0616" y="3064380"/>
            <a:ext cx="197376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383" y="4126428"/>
            <a:ext cx="3047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this is a comment.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everything in here </a:t>
            </a:r>
            <a:endParaRPr lang="en-US" sz="1400" dirty="0" smtClean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is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comment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7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2800" y="516449"/>
            <a:ext cx="10566400" cy="3886200"/>
          </a:xfrm>
        </p:spPr>
        <p:txBody>
          <a:bodyPr/>
          <a:lstStyle/>
          <a:p>
            <a:r>
              <a:rPr lang="en-US" sz="2000" dirty="0" smtClean="0"/>
              <a:t>Functions are sections of code that are called from other code.  Functions always have a return argument type, a function name, and then a list of arguments separated by commas: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void</a:t>
            </a:r>
            <a:r>
              <a:rPr lang="en-US" sz="2000" dirty="0" smtClean="0"/>
              <a:t> type means the function does not return a value.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Variables are declared with a type and a name: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endParaRPr lang="en-US" sz="1400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2458" y="2001274"/>
            <a:ext cx="423746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= x + y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3087" y="2001274"/>
            <a:ext cx="625137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 arguments? Still need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do something...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but a void value means the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return statement can be skipped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01075" y="4858505"/>
            <a:ext cx="447812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Specify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type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100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Sometimes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types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can be inferred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427356" y="1182029"/>
            <a:ext cx="1103971" cy="903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943922" y="1182029"/>
            <a:ext cx="1784195" cy="903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973444" y="2609385"/>
            <a:ext cx="1115122" cy="12712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57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brief history of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Definition object-oriented programming</a:t>
            </a:r>
          </a:p>
          <a:p>
            <a:r>
              <a:rPr lang="en-US" dirty="0" smtClean="0"/>
              <a:t>When C</a:t>
            </a:r>
            <a:r>
              <a:rPr lang="en-US" dirty="0"/>
              <a:t>++ </a:t>
            </a:r>
            <a:r>
              <a:rPr lang="en-US" dirty="0" smtClean="0"/>
              <a:t>is a good choice</a:t>
            </a:r>
            <a:endParaRPr lang="en-US" dirty="0"/>
          </a:p>
          <a:p>
            <a:r>
              <a:rPr lang="en-US" dirty="0" smtClean="0"/>
              <a:t>Object-oriented concepts</a:t>
            </a:r>
            <a:endParaRPr lang="en-US" dirty="0"/>
          </a:p>
          <a:p>
            <a:r>
              <a:rPr lang="en-US" dirty="0" smtClean="0"/>
              <a:t>First program!</a:t>
            </a:r>
            <a:endParaRPr lang="en-US" dirty="0"/>
          </a:p>
          <a:p>
            <a:r>
              <a:rPr lang="en-US" dirty="0" smtClean="0"/>
              <a:t>Some C++ syntax</a:t>
            </a:r>
          </a:p>
          <a:p>
            <a:r>
              <a:rPr lang="en-US" dirty="0" smtClean="0"/>
              <a:t>Function calls</a:t>
            </a:r>
          </a:p>
          <a:p>
            <a:r>
              <a:rPr lang="en-US" dirty="0" smtClean="0"/>
              <a:t>Create a C++ class</a:t>
            </a:r>
          </a:p>
          <a:p>
            <a:r>
              <a:rPr lang="en-US" dirty="0"/>
              <a:t>References and Pointers</a:t>
            </a:r>
          </a:p>
          <a:p>
            <a:r>
              <a:rPr lang="en-US" dirty="0"/>
              <a:t>Introduction to 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3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556" y="471844"/>
            <a:ext cx="10566400" cy="6140830"/>
          </a:xfrm>
        </p:spPr>
        <p:txBody>
          <a:bodyPr/>
          <a:lstStyle/>
          <a:p>
            <a:r>
              <a:rPr lang="en-US" dirty="0" smtClean="0"/>
              <a:t>A sampling of arithmetic operators:</a:t>
            </a:r>
          </a:p>
          <a:p>
            <a:pPr lvl="1"/>
            <a:r>
              <a:rPr lang="en-US" sz="1600" dirty="0" smtClean="0"/>
              <a:t>Arithmetic:   </a:t>
            </a:r>
            <a:r>
              <a:rPr lang="en-US" sz="2800" dirty="0" smtClean="0"/>
              <a:t>+     -     *    /    %    ++    --</a:t>
            </a:r>
          </a:p>
          <a:p>
            <a:pPr lvl="1"/>
            <a:r>
              <a:rPr lang="en-US" sz="1600" dirty="0" smtClean="0"/>
              <a:t>Logical:  </a:t>
            </a:r>
            <a:r>
              <a:rPr lang="en-US" sz="2800" dirty="0" smtClean="0"/>
              <a:t>&amp;&amp; </a:t>
            </a:r>
            <a:r>
              <a:rPr lang="en-US" sz="2000" dirty="0" smtClean="0"/>
              <a:t>(AND)   </a:t>
            </a:r>
            <a:r>
              <a:rPr lang="en-US" sz="2800" dirty="0" smtClean="0"/>
              <a:t>||</a:t>
            </a:r>
            <a:r>
              <a:rPr lang="en-US" sz="2000" dirty="0" smtClean="0"/>
              <a:t>(OR)   </a:t>
            </a:r>
            <a:r>
              <a:rPr lang="en-US" sz="2800" dirty="0" smtClean="0"/>
              <a:t>!</a:t>
            </a:r>
            <a:r>
              <a:rPr lang="en-US" sz="2000" dirty="0" smtClean="0"/>
              <a:t>(NOT)</a:t>
            </a:r>
          </a:p>
          <a:p>
            <a:pPr lvl="1"/>
            <a:r>
              <a:rPr lang="en-US" dirty="0" smtClean="0"/>
              <a:t>Comparison:  </a:t>
            </a:r>
            <a:r>
              <a:rPr lang="en-US" sz="2400" dirty="0" smtClean="0"/>
              <a:t>==    &gt;    &lt;   &gt;=    &lt;=    !=  </a:t>
            </a:r>
            <a:endParaRPr lang="en-US" sz="3600" dirty="0" smtClean="0"/>
          </a:p>
          <a:p>
            <a:endParaRPr lang="en-US" dirty="0"/>
          </a:p>
          <a:p>
            <a:r>
              <a:rPr lang="en-US" dirty="0" smtClean="0"/>
              <a:t>Sometimes these can have special meanings beyond arithmetic, for example the “+” is used to concatenate strings.</a:t>
            </a:r>
          </a:p>
          <a:p>
            <a:endParaRPr lang="en-US" dirty="0"/>
          </a:p>
          <a:p>
            <a:r>
              <a:rPr lang="en-US" dirty="0" smtClean="0"/>
              <a:t>What happens when a syntax error is made?</a:t>
            </a:r>
          </a:p>
          <a:p>
            <a:pPr lvl="1"/>
            <a:r>
              <a:rPr lang="en-US" dirty="0" smtClean="0"/>
              <a:t>The compiler will complain and refuse to compile the file.  </a:t>
            </a:r>
          </a:p>
          <a:p>
            <a:pPr lvl="1"/>
            <a:r>
              <a:rPr lang="en-US" dirty="0" smtClean="0"/>
              <a:t>The error message </a:t>
            </a:r>
            <a:r>
              <a:rPr lang="en-US" i="1" dirty="0" smtClean="0"/>
              <a:t>usually</a:t>
            </a:r>
            <a:r>
              <a:rPr lang="en-US" dirty="0" smtClean="0"/>
              <a:t> directs you to the error but sometimes the error occurs before the compiler discovers syntax errors so you hunt a little bit.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28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(aka primitive or intrinsic)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3173"/>
            <a:ext cx="10566400" cy="3886200"/>
          </a:xfrm>
        </p:spPr>
        <p:txBody>
          <a:bodyPr/>
          <a:lstStyle/>
          <a:p>
            <a:r>
              <a:rPr lang="en-US" sz="2000" dirty="0" smtClean="0"/>
              <a:t>“primitive” or “intrinsic” means these types are not objects</a:t>
            </a:r>
          </a:p>
          <a:p>
            <a:r>
              <a:rPr lang="en-US" sz="2000" dirty="0" smtClean="0"/>
              <a:t>Here are the most commonly used types.</a:t>
            </a:r>
          </a:p>
          <a:p>
            <a:r>
              <a:rPr lang="en-US" sz="2000" dirty="0" smtClean="0"/>
              <a:t>Note: </a:t>
            </a:r>
            <a:r>
              <a:rPr lang="en-US" sz="2000" dirty="0"/>
              <a:t>The exact </a:t>
            </a:r>
            <a:r>
              <a:rPr lang="en-US" sz="2000" dirty="0" smtClean="0"/>
              <a:t>bit ranges </a:t>
            </a:r>
            <a:r>
              <a:rPr lang="en-US" sz="2000" dirty="0"/>
              <a:t>here are </a:t>
            </a:r>
            <a:r>
              <a:rPr lang="en-US" sz="2000" b="1" dirty="0"/>
              <a:t>platform and compiler </a:t>
            </a:r>
            <a:r>
              <a:rPr lang="en-US" sz="2000" b="1" dirty="0" smtClean="0"/>
              <a:t>dependent</a:t>
            </a:r>
            <a:r>
              <a:rPr lang="en-US" sz="2000" dirty="0" smtClean="0"/>
              <a:t>!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1600" dirty="0" smtClean="0"/>
              <a:t>Typical usage with PCs, Macs, Linux, etc. use these values</a:t>
            </a:r>
            <a:endParaRPr lang="en-US" sz="1600" dirty="0"/>
          </a:p>
          <a:p>
            <a:pPr lvl="1"/>
            <a:r>
              <a:rPr lang="en-US" sz="1600" dirty="0" smtClean="0"/>
              <a:t>Variations from this table are found in specialized applications like embedded system processors.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30254"/>
              </p:ext>
            </p:extLst>
          </p:nvPr>
        </p:nvGraphicFramePr>
        <p:xfrm>
          <a:off x="812800" y="3705292"/>
          <a:ext cx="5795817" cy="2219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31939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char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 or false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531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81221"/>
              </p:ext>
            </p:extLst>
          </p:nvPr>
        </p:nvGraphicFramePr>
        <p:xfrm>
          <a:off x="6906488" y="3705292"/>
          <a:ext cx="4572002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128-bit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128-bit</a:t>
                      </a:r>
                      <a:r>
                        <a:rPr lang="en-US" sz="1800" baseline="0" dirty="0" smtClean="0"/>
                        <a:t>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201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4246419" y="6154271"/>
            <a:ext cx="369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http://www.cplusplus.com/doc/tutorial/variables/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be sure of integer sizes?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 the same spirit as using </a:t>
            </a:r>
            <a:r>
              <a:rPr lang="en-US" sz="1800" i="1" dirty="0" smtClean="0"/>
              <a:t>integer(kind=8)</a:t>
            </a:r>
            <a:r>
              <a:rPr lang="en-US" sz="1800" dirty="0" smtClean="0"/>
              <a:t> type notation in Fortran, there are type definitions that exactly specify exactly the bits used.  These were added in C++11.</a:t>
            </a:r>
          </a:p>
          <a:p>
            <a:r>
              <a:rPr lang="en-US" sz="1800" dirty="0" smtClean="0"/>
              <a:t>These can be useful if you are planning to port code across CPU architectures (ex. Intel 64-bit CPUs to a 32-bit ARM on an embedded board) or when doing particular types of integer math.</a:t>
            </a:r>
          </a:p>
          <a:p>
            <a:r>
              <a:rPr lang="en-US" sz="1800" dirty="0" smtClean="0"/>
              <a:t>For a full list </a:t>
            </a:r>
            <a:r>
              <a:rPr lang="en-US" sz="1800" dirty="0"/>
              <a:t>and description see: </a:t>
            </a:r>
            <a:r>
              <a:rPr lang="en-US" sz="1800" dirty="0" smtClean="0"/>
              <a:t>  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://www.cplusplus.com/reference/cstdint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6832"/>
              </p:ext>
            </p:extLst>
          </p:nvPr>
        </p:nvGraphicFramePr>
        <p:xfrm>
          <a:off x="3240740" y="4091193"/>
          <a:ext cx="5793508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29630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uint64_t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8432" y="375263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#include &lt;</a:t>
            </a:r>
            <a:r>
              <a:rPr lang="en-US" sz="1800" dirty="0" err="1" smtClean="0">
                <a:latin typeface="+mn-lt"/>
              </a:rPr>
              <a:t>cstdint</a:t>
            </a:r>
            <a:r>
              <a:rPr lang="en-US" sz="1800" dirty="0" smtClean="0">
                <a:latin typeface="+mn-lt"/>
              </a:rPr>
              <a:t>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0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58" y="4975519"/>
            <a:ext cx="10231594" cy="1921755"/>
          </a:xfrm>
        </p:spPr>
        <p:txBody>
          <a:bodyPr/>
          <a:lstStyle/>
          <a:p>
            <a:r>
              <a:rPr lang="en-US" sz="1800" dirty="0" smtClean="0"/>
              <a:t>Variable and object values are stored in particular locations in the computer’s memory.</a:t>
            </a:r>
          </a:p>
          <a:p>
            <a:r>
              <a:rPr lang="en-US" sz="1800" dirty="0" smtClean="0"/>
              <a:t>Reference and pointer variables </a:t>
            </a:r>
            <a:r>
              <a:rPr lang="en-US" sz="1800" b="1" dirty="0" smtClean="0"/>
              <a:t>store the memory location of other variables.</a:t>
            </a:r>
          </a:p>
          <a:p>
            <a:r>
              <a:rPr lang="en-US" sz="1800" dirty="0" smtClean="0"/>
              <a:t>Pointers are found in C. References are a C++ variation that makes pointers easier and safer to use</a:t>
            </a:r>
            <a:r>
              <a:rPr lang="en-US" sz="1800" dirty="0"/>
              <a:t>.</a:t>
            </a:r>
            <a:endParaRPr lang="en-US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47829" y="2066844"/>
            <a:ext cx="5360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&amp;hello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hello_ref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225299" y="2003367"/>
            <a:ext cx="704148" cy="2055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929447" y="1430069"/>
            <a:ext cx="2568430" cy="5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The object </a:t>
            </a:r>
            <a:r>
              <a:rPr lang="en-US" sz="1800" i="1" kern="0" dirty="0" smtClean="0"/>
              <a:t>hello</a:t>
            </a:r>
            <a:r>
              <a:rPr lang="en-US" sz="1800" kern="0" dirty="0"/>
              <a:t> </a:t>
            </a:r>
            <a:r>
              <a:rPr lang="en-US" sz="1800" kern="0" dirty="0" smtClean="0"/>
              <a:t>occupies some computer memory.</a:t>
            </a:r>
            <a:endParaRPr lang="en-US" sz="1800" i="1" kern="0" dirty="0" smtClean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7261471" y="2364543"/>
            <a:ext cx="4804757" cy="11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</a:t>
            </a:r>
            <a:r>
              <a:rPr lang="en-US" sz="1800" kern="0" dirty="0" smtClean="0"/>
              <a:t>asterisk </a:t>
            </a:r>
            <a:r>
              <a:rPr lang="en-US" sz="1800" kern="0" dirty="0"/>
              <a:t>indicates that </a:t>
            </a:r>
            <a:r>
              <a:rPr lang="en-US" sz="1800" i="1" kern="0" dirty="0" err="1"/>
              <a:t>hello_ptr</a:t>
            </a:r>
            <a:r>
              <a:rPr lang="en-US" sz="1800" kern="0" dirty="0"/>
              <a:t> is a </a:t>
            </a:r>
            <a:r>
              <a:rPr lang="en-US" sz="1800" kern="0" dirty="0" smtClean="0"/>
              <a:t>pointer to a string. </a:t>
            </a:r>
            <a:r>
              <a:rPr lang="en-US" sz="1800" i="1" kern="0" dirty="0" err="1" smtClean="0"/>
              <a:t>hello_ptr</a:t>
            </a:r>
            <a:r>
              <a:rPr lang="en-US" sz="1800" kern="0" dirty="0" smtClean="0"/>
              <a:t> variable is assigned the memory address of object </a:t>
            </a:r>
            <a:r>
              <a:rPr lang="en-US" sz="1800" i="1" kern="0" dirty="0" smtClean="0"/>
              <a:t>hello</a:t>
            </a:r>
            <a:r>
              <a:rPr lang="en-US" sz="1800" kern="0" dirty="0" smtClean="0"/>
              <a:t> which is accessed with the “&amp;” syntax.  </a:t>
            </a:r>
            <a:endParaRPr lang="en-US" sz="1800" i="1" kern="0" dirty="0" smtClean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flipH="1" flipV="1">
            <a:off x="4672361" y="2753574"/>
            <a:ext cx="2589110" cy="1927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347825" y="3767011"/>
            <a:ext cx="5827291" cy="105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</a:t>
            </a:r>
            <a:r>
              <a:rPr lang="en-US" sz="1800" kern="0" dirty="0" smtClean="0"/>
              <a:t>&amp; here indicates </a:t>
            </a:r>
            <a:r>
              <a:rPr lang="en-US" sz="1800" kern="0" dirty="0"/>
              <a:t>that </a:t>
            </a:r>
            <a:r>
              <a:rPr lang="en-US" sz="1800" i="1" kern="0" dirty="0" err="1" smtClean="0"/>
              <a:t>hello_ref</a:t>
            </a:r>
            <a:r>
              <a:rPr lang="en-US" sz="1800" kern="0" dirty="0" smtClean="0"/>
              <a:t> </a:t>
            </a:r>
            <a:r>
              <a:rPr lang="en-US" sz="1800" kern="0" dirty="0"/>
              <a:t>is a </a:t>
            </a:r>
            <a:r>
              <a:rPr lang="en-US" sz="1800" kern="0" dirty="0" smtClean="0"/>
              <a:t>reference </a:t>
            </a:r>
            <a:r>
              <a:rPr lang="en-US" sz="1800" kern="0" dirty="0"/>
              <a:t>to a string. The </a:t>
            </a:r>
            <a:r>
              <a:rPr lang="en-US" sz="1800" i="1" kern="0" dirty="0" err="1" smtClean="0"/>
              <a:t>hello_ref</a:t>
            </a:r>
            <a:r>
              <a:rPr lang="en-US" sz="1800" kern="0" dirty="0" smtClean="0"/>
              <a:t> </a:t>
            </a:r>
            <a:r>
              <a:rPr lang="en-US" sz="1800" kern="0" dirty="0"/>
              <a:t>variable is assigned the memory address of object </a:t>
            </a:r>
            <a:r>
              <a:rPr lang="en-US" sz="1800" i="1" kern="0" dirty="0"/>
              <a:t>hello</a:t>
            </a:r>
            <a:r>
              <a:rPr lang="en-US" sz="1800" kern="0" dirty="0"/>
              <a:t> </a:t>
            </a:r>
            <a:r>
              <a:rPr lang="en-US" sz="1800" kern="0" dirty="0" smtClean="0"/>
              <a:t>automatically.</a:t>
            </a:r>
            <a:endParaRPr lang="en-US" sz="1800" i="1" kern="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137102" y="3289610"/>
            <a:ext cx="368397" cy="4774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040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C++ is strongly typed. It will auto-convert a variable of one type to another in a limited fashion: if it will not change the value.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Conversions that don’t change value:  increasing precision (float </a:t>
            </a:r>
            <a:r>
              <a:rPr lang="en-US" sz="1800" dirty="0" smtClean="0">
                <a:sym typeface="Wingdings" panose="05000000000000000000" pitchFamily="2" charset="2"/>
              </a:rPr>
              <a:t> double) or integer  floating point of at least the same precision. 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C++ allows for C-style type casting with the syntax:   (new type) expression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 smtClean="0">
              <a:sym typeface="Wingdings" panose="05000000000000000000" pitchFamily="2" charset="2"/>
            </a:endParaRPr>
          </a:p>
          <a:p>
            <a:endParaRPr lang="en-US" sz="1800" dirty="0" smtClean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But since we’re doing C++ we’ll look at the </a:t>
            </a:r>
            <a:r>
              <a:rPr lang="en-US" sz="1800" b="1" dirty="0" smtClean="0">
                <a:sym typeface="Wingdings" panose="05000000000000000000" pitchFamily="2" charset="2"/>
              </a:rPr>
              <a:t>4</a:t>
            </a:r>
            <a:r>
              <a:rPr lang="en-US" sz="1800" dirty="0" smtClean="0">
                <a:sym typeface="Wingdings" panose="05000000000000000000" pitchFamily="2" charset="2"/>
              </a:rPr>
              <a:t> ways of doing this in C++ next...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896255" y="2274358"/>
            <a:ext cx="299880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NO!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437" y="4543811"/>
            <a:ext cx="353762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4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70" y="392349"/>
            <a:ext cx="10566400" cy="685800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70" y="1776418"/>
            <a:ext cx="9544996" cy="3886200"/>
          </a:xfrm>
        </p:spPr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is exactly equivalent to the C style cast.  </a:t>
            </a:r>
          </a:p>
          <a:p>
            <a:pPr lvl="1"/>
            <a:r>
              <a:rPr lang="en-US" dirty="0" smtClean="0"/>
              <a:t>This identifies a cast </a:t>
            </a:r>
            <a:r>
              <a:rPr lang="en-US" b="1" dirty="0" smtClean="0"/>
              <a:t>at compile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will allow casts that reduce precision (ex. double </a:t>
            </a:r>
            <a:r>
              <a:rPr lang="en-US" dirty="0" smtClean="0">
                <a:sym typeface="Wingdings" panose="05000000000000000000" pitchFamily="2" charset="2"/>
              </a:rPr>
              <a:t> float)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~99% of all your casts in C++ will be of this type.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ynamic_cast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expression)</a:t>
            </a:r>
          </a:p>
          <a:p>
            <a:pPr lvl="1"/>
            <a:r>
              <a:rPr lang="en-US" dirty="0" smtClean="0"/>
              <a:t>Special version where type casting is performed at runtime, only works on reference or  pointer type variables.</a:t>
            </a:r>
          </a:p>
          <a:p>
            <a:pPr lvl="1"/>
            <a:r>
              <a:rPr lang="en-US" dirty="0" smtClean="0"/>
              <a:t>Usually handled automatically by the compiler where needed, rarely done by the programmer.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4793" y="1625416"/>
            <a:ext cx="438357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1234.56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same as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/>
          <p:cNvSpPr/>
          <p:nvPr/>
        </p:nvSpPr>
        <p:spPr bwMode="auto">
          <a:xfrm>
            <a:off x="9321871" y="2719470"/>
            <a:ext cx="739302" cy="3473511"/>
          </a:xfrm>
          <a:prstGeom prst="rightBrace">
            <a:avLst>
              <a:gd name="adj1" fmla="val 8333"/>
              <a:gd name="adj2" fmla="val 496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70" y="392349"/>
            <a:ext cx="10566400" cy="685800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Casting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76" y="2628030"/>
            <a:ext cx="9544996" cy="3886200"/>
          </a:xfrm>
        </p:spPr>
        <p:txBody>
          <a:bodyPr/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 smtClean="0"/>
              <a:t>Variables labeled as </a:t>
            </a:r>
            <a:r>
              <a:rPr lang="en-US" i="1" dirty="0" err="1" smtClean="0"/>
              <a:t>const</a:t>
            </a:r>
            <a:r>
              <a:rPr lang="en-US" dirty="0" smtClean="0"/>
              <a:t> can’t have their value changed.</a:t>
            </a:r>
          </a:p>
          <a:p>
            <a:pPr lvl="1"/>
            <a:r>
              <a:rPr lang="en-US" dirty="0" err="1" smtClean="0"/>
              <a:t>const_cast</a:t>
            </a:r>
            <a:r>
              <a:rPr lang="en-US" dirty="0" smtClean="0"/>
              <a:t> lets the programmer remove or add </a:t>
            </a:r>
            <a:r>
              <a:rPr lang="en-US" i="1" dirty="0" err="1" smtClean="0"/>
              <a:t>const</a:t>
            </a:r>
            <a:r>
              <a:rPr lang="en-US" dirty="0" smtClean="0"/>
              <a:t> to </a:t>
            </a:r>
            <a:r>
              <a:rPr lang="en-US" dirty="0"/>
              <a:t>reference or </a:t>
            </a:r>
            <a:r>
              <a:rPr lang="en-US" dirty="0" smtClean="0"/>
              <a:t> pointer </a:t>
            </a:r>
            <a:r>
              <a:rPr lang="en-US" dirty="0"/>
              <a:t>type </a:t>
            </a:r>
            <a:r>
              <a:rPr lang="en-US" dirty="0" smtClean="0"/>
              <a:t>variables. </a:t>
            </a:r>
          </a:p>
          <a:p>
            <a:pPr lvl="1"/>
            <a:r>
              <a:rPr lang="en-US" dirty="0" smtClean="0"/>
              <a:t>If you need to do this, you probably want to re-think your code.</a:t>
            </a:r>
          </a:p>
          <a:p>
            <a:pPr lvl="1"/>
            <a:endParaRPr lang="en-US" dirty="0" smtClean="0"/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type&gt;( expression )</a:t>
            </a:r>
          </a:p>
          <a:p>
            <a:pPr lvl="1"/>
            <a:r>
              <a:rPr lang="en-US" dirty="0" smtClean="0"/>
              <a:t>Takes the bits in the expression and re-uses them </a:t>
            </a:r>
            <a:r>
              <a:rPr lang="en-US" b="1" dirty="0" smtClean="0"/>
              <a:t>unconverted</a:t>
            </a:r>
            <a:r>
              <a:rPr lang="en-US" dirty="0" smtClean="0"/>
              <a:t> as a new type. Also only works on </a:t>
            </a:r>
            <a:r>
              <a:rPr lang="en-US" dirty="0"/>
              <a:t>reference or </a:t>
            </a:r>
            <a:r>
              <a:rPr lang="en-US" dirty="0" smtClean="0"/>
              <a:t>pointer </a:t>
            </a:r>
            <a:r>
              <a:rPr lang="en-US" dirty="0"/>
              <a:t>type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Sometimes useful when reading in binary files and extracting parameters.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6726" y="3560480"/>
            <a:ext cx="177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“unsafe”: the compiler will not protect you here!</a:t>
            </a:r>
          </a:p>
          <a:p>
            <a:r>
              <a:rPr lang="en-US" sz="1600" dirty="0" smtClean="0">
                <a:latin typeface="+mn-lt"/>
              </a:rPr>
              <a:t> </a:t>
            </a:r>
          </a:p>
          <a:p>
            <a:r>
              <a:rPr lang="en-US" sz="1600" dirty="0" smtClean="0">
                <a:latin typeface="+mn-lt"/>
              </a:rPr>
              <a:t>The programmer must make sure everything is correct!</a:t>
            </a:r>
          </a:p>
        </p:txBody>
      </p:sp>
      <p:pic>
        <p:nvPicPr>
          <p:cNvPr id="1026" name="Picture 2" descr="https://metvnetwork.s3.amazonaws.com/flbo2-1459186591-770-blog-Robo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 r="12343"/>
          <a:stretch/>
        </p:blipFill>
        <p:spPr bwMode="auto">
          <a:xfrm>
            <a:off x="9865454" y="392349"/>
            <a:ext cx="2057730" cy="259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 bwMode="auto">
          <a:xfrm>
            <a:off x="9160778" y="373636"/>
            <a:ext cx="1328919" cy="80921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Danger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4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76" y="1521794"/>
            <a:ext cx="4670187" cy="3886200"/>
          </a:xfrm>
        </p:spPr>
        <p:txBody>
          <a:bodyPr/>
          <a:lstStyle/>
          <a:p>
            <a:r>
              <a:rPr lang="en-US" sz="1800" dirty="0" smtClean="0"/>
              <a:t>4 function calls are listed.</a:t>
            </a:r>
            <a:endParaRPr lang="en-US" sz="1800" dirty="0"/>
          </a:p>
          <a:p>
            <a:r>
              <a:rPr lang="en-US" sz="1800" dirty="0" smtClean="0"/>
              <a:t>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and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functions are identical in their behavior.  </a:t>
            </a:r>
          </a:p>
          <a:p>
            <a:pPr lvl="1"/>
            <a:r>
              <a:rPr lang="en-US" sz="1400" dirty="0" smtClean="0"/>
              <a:t>The values of L and W are sent to the function, multiplied, and the product is returned.</a:t>
            </a:r>
          </a:p>
          <a:p>
            <a:r>
              <a:rPr lang="en-US" sz="1800" dirty="0" smtClean="0"/>
              <a:t>RectangleArea2 uses </a:t>
            </a:r>
            <a:r>
              <a:rPr lang="en-US" sz="1800" i="1" dirty="0" err="1" smtClean="0"/>
              <a:t>const</a:t>
            </a:r>
            <a:r>
              <a:rPr lang="en-US" sz="1800" dirty="0" smtClean="0"/>
              <a:t> arguments</a:t>
            </a:r>
          </a:p>
          <a:p>
            <a:pPr lvl="1"/>
            <a:r>
              <a:rPr lang="en-US" sz="1200" dirty="0" smtClean="0"/>
              <a:t>The compiler </a:t>
            </a:r>
            <a:r>
              <a:rPr lang="en-US" sz="1200" b="1" dirty="0" smtClean="0"/>
              <a:t>will not</a:t>
            </a:r>
            <a:r>
              <a:rPr lang="en-US" sz="1200" dirty="0"/>
              <a:t> </a:t>
            </a:r>
            <a:r>
              <a:rPr lang="en-US" sz="1200" dirty="0" smtClean="0"/>
              <a:t>let you modify their values in the function.</a:t>
            </a:r>
          </a:p>
          <a:p>
            <a:pPr lvl="1"/>
            <a:r>
              <a:rPr lang="en-US" sz="1200" dirty="0" smtClean="0"/>
              <a:t>Try it!  Uncomment the line and see what happens when you recompile.</a:t>
            </a:r>
          </a:p>
          <a:p>
            <a:r>
              <a:rPr lang="en-US" sz="1800" dirty="0" smtClean="0"/>
              <a:t>The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and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versions pass the arguments by </a:t>
            </a:r>
            <a:r>
              <a:rPr lang="en-US" sz="1800" i="1" dirty="0" smtClean="0"/>
              <a:t>reference</a:t>
            </a:r>
            <a:r>
              <a:rPr lang="en-US" sz="1800" dirty="0" smtClean="0"/>
              <a:t> with an added </a:t>
            </a:r>
            <a:r>
              <a:rPr lang="en-US" sz="1800" i="1" dirty="0" smtClean="0"/>
              <a:t>&amp;</a:t>
            </a:r>
            <a:r>
              <a:rPr lang="en-US" sz="1800" dirty="0" smtClean="0"/>
              <a:t> </a:t>
            </a:r>
          </a:p>
          <a:p>
            <a:pPr lvl="1"/>
            <a:endParaRPr lang="en-US" sz="12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406612" y="1414938"/>
            <a:ext cx="6541373" cy="452431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2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RectangleArea1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RectangleArea2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C0C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L=2.0 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RectangleArea3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RectangleArea4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area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21318" y="2215075"/>
            <a:ext cx="442827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400" kern="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8292568" y="1064420"/>
            <a:ext cx="391155" cy="4245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8677298" y="601518"/>
            <a:ext cx="3173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/>
              <a:t>The function arguments L </a:t>
            </a:r>
            <a:r>
              <a:rPr lang="en-US" sz="1600" kern="0" dirty="0"/>
              <a:t>and </a:t>
            </a:r>
            <a:r>
              <a:rPr lang="en-US" sz="1600" kern="0" dirty="0" smtClean="0"/>
              <a:t>W </a:t>
            </a:r>
            <a:r>
              <a:rPr lang="en-US" sz="1600" kern="0" dirty="0"/>
              <a:t>are sent as type </a:t>
            </a:r>
            <a:r>
              <a:rPr lang="en-US" sz="1600" i="1" kern="0" dirty="0"/>
              <a:t>float</a:t>
            </a:r>
            <a:r>
              <a:rPr lang="en-US" sz="1600" kern="0" dirty="0"/>
              <a:t>.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4752" y="2045250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/>
              <a:t>Product is computed</a:t>
            </a:r>
            <a:endParaRPr lang="en-US" sz="1600" kern="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 flipV="1">
            <a:off x="6935958" y="2045250"/>
            <a:ext cx="908794" cy="169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685883" y="762000"/>
            <a:ext cx="2259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/>
              <a:t>The return </a:t>
            </a:r>
            <a:r>
              <a:rPr lang="en-US" sz="1600" kern="0" dirty="0"/>
              <a:t>type is </a:t>
            </a:r>
            <a:r>
              <a:rPr lang="en-US" sz="1600" i="1" kern="0" dirty="0"/>
              <a:t>float</a:t>
            </a:r>
            <a:r>
              <a:rPr lang="en-US" sz="1600" kern="0" dirty="0"/>
              <a:t>.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5954751" y="1100554"/>
            <a:ext cx="860798" cy="5077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214131"/>
            <a:ext cx="534740" cy="5347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3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969834"/>
            <a:ext cx="10566400" cy="1973766"/>
          </a:xfrm>
        </p:spPr>
        <p:txBody>
          <a:bodyPr/>
          <a:lstStyle/>
          <a:p>
            <a:r>
              <a:rPr lang="en-US" sz="1800" dirty="0" smtClean="0"/>
              <a:t>C++ defaults to </a:t>
            </a:r>
            <a:r>
              <a:rPr lang="en-US" sz="1800" i="1" dirty="0" smtClean="0"/>
              <a:t>pass by value</a:t>
            </a:r>
            <a:r>
              <a:rPr lang="en-US" sz="1800" dirty="0" smtClean="0"/>
              <a:t> behavior when calling a function.</a:t>
            </a:r>
          </a:p>
          <a:p>
            <a:r>
              <a:rPr lang="en-US" sz="1800" dirty="0" smtClean="0"/>
              <a:t>The function arguments are </a:t>
            </a:r>
            <a:r>
              <a:rPr lang="en-US" sz="1800" b="1" dirty="0" smtClean="0"/>
              <a:t>copied</a:t>
            </a:r>
            <a:r>
              <a:rPr lang="en-US" sz="1800" dirty="0" smtClean="0"/>
              <a:t> when used in the function.</a:t>
            </a:r>
          </a:p>
          <a:p>
            <a:r>
              <a:rPr lang="en-US" sz="1800" dirty="0" smtClean="0"/>
              <a:t>Changing the value of L or W in the RectangleArea1 function does </a:t>
            </a:r>
            <a:r>
              <a:rPr lang="en-US" sz="1800" b="1" dirty="0" smtClean="0"/>
              <a:t>not</a:t>
            </a:r>
            <a:r>
              <a:rPr lang="en-US" sz="1800" dirty="0" smtClean="0"/>
              <a:t> effect their original values in the main() function</a:t>
            </a:r>
          </a:p>
          <a:p>
            <a:r>
              <a:rPr lang="en-US" sz="1800" dirty="0" smtClean="0"/>
              <a:t>When passing objects as function arguments it is important to be aware that potentially large data structures are automatically copied!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72888" y="2123378"/>
            <a:ext cx="2085278" cy="11708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719659" y="2409590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719659" y="2914647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95122" y="2123378"/>
            <a:ext cx="3723578" cy="11708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RectangleArea1(float L, float W)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429810" y="2409590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29810" y="2914646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511395" y="2559202"/>
            <a:ext cx="38446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77617" y="2297592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copy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511395" y="3070339"/>
            <a:ext cx="38446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77617" y="2808729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copy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3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00" y="3156295"/>
            <a:ext cx="10566400" cy="1522141"/>
          </a:xfrm>
        </p:spPr>
        <p:txBody>
          <a:bodyPr/>
          <a:lstStyle/>
          <a:p>
            <a:r>
              <a:rPr lang="en-US" sz="1800" i="1" dirty="0" smtClean="0"/>
              <a:t>Pass by reference</a:t>
            </a:r>
            <a:r>
              <a:rPr lang="en-US" sz="1800" dirty="0" smtClean="0"/>
              <a:t> behavior is triggered when the </a:t>
            </a:r>
            <a:r>
              <a:rPr lang="en-US" dirty="0" smtClean="0">
                <a:solidFill>
                  <a:srgbClr val="7030A0"/>
                </a:solidFill>
              </a:rPr>
              <a:t>&amp;</a:t>
            </a:r>
            <a:r>
              <a:rPr lang="en-US" sz="1800" dirty="0" smtClean="0"/>
              <a:t> character is used to modify the type of the argument.</a:t>
            </a:r>
          </a:p>
          <a:p>
            <a:r>
              <a:rPr lang="en-US" sz="1800" dirty="0" smtClean="0"/>
              <a:t>This is the type of behavior you see in Fortran, </a:t>
            </a:r>
            <a:r>
              <a:rPr lang="en-US" sz="1800" dirty="0" err="1" smtClean="0"/>
              <a:t>Matlab</a:t>
            </a:r>
            <a:r>
              <a:rPr lang="en-US" sz="1800" dirty="0" smtClean="0"/>
              <a:t>, Python, and others.  </a:t>
            </a:r>
          </a:p>
          <a:p>
            <a:r>
              <a:rPr lang="en-US" sz="1800" dirty="0" smtClean="0"/>
              <a:t>Pass by reference function arguments are </a:t>
            </a:r>
            <a:r>
              <a:rPr lang="en-US" sz="1800" b="1" dirty="0" smtClean="0"/>
              <a:t>NOT</a:t>
            </a:r>
            <a:r>
              <a:rPr lang="en-US" sz="1800" dirty="0" smtClean="0"/>
              <a:t> copied. Instead the compiler sends a </a:t>
            </a:r>
            <a:r>
              <a:rPr lang="en-US" sz="1800" i="1" dirty="0" smtClean="0"/>
              <a:t>pointer</a:t>
            </a:r>
            <a:r>
              <a:rPr lang="en-US" sz="1800" dirty="0" smtClean="0"/>
              <a:t> to the function that references the memory location of the original variable.  The syntax of using the argument in the function does not change.  </a:t>
            </a:r>
          </a:p>
          <a:p>
            <a:r>
              <a:rPr lang="en-US" sz="1800" dirty="0" smtClean="0"/>
              <a:t>Pass by reference arguments almost always act just like a pass by value argument when writing code </a:t>
            </a:r>
            <a:r>
              <a:rPr lang="en-US" sz="1800" b="1" dirty="0" smtClean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EXCEPT</a:t>
            </a:r>
            <a:r>
              <a:rPr lang="en-US" sz="1800" dirty="0" smtClean="0"/>
              <a:t> that changing their value changes the value of the original variable!!</a:t>
            </a:r>
            <a:endParaRPr lang="en-US" sz="1200" dirty="0" smtClean="0"/>
          </a:p>
          <a:p>
            <a:r>
              <a:rPr lang="en-US" sz="1800" dirty="0" smtClean="0"/>
              <a:t>The </a:t>
            </a:r>
            <a:r>
              <a:rPr lang="en-US" sz="1800" i="1" dirty="0" err="1" smtClean="0"/>
              <a:t>const</a:t>
            </a:r>
            <a:r>
              <a:rPr lang="en-US" sz="1800" dirty="0" smtClean="0"/>
              <a:t> modifier can be used to prevent changes to the original variable in main().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05980" y="1554666"/>
            <a:ext cx="2085278" cy="11708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652751" y="1840878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652751" y="2345935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28214" y="1554666"/>
            <a:ext cx="5438078" cy="11708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RectangleArea3(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float&amp; L,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float&amp; W)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362902" y="1840878"/>
            <a:ext cx="791736" cy="299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2902" y="2345934"/>
            <a:ext cx="791736" cy="299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444487" y="1990490"/>
            <a:ext cx="38446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10709" y="172888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reference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444487" y="2501627"/>
            <a:ext cx="38446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10709" y="2240017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0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brief history of C++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1745" y="6277645"/>
            <a:ext cx="51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lt"/>
              </a:rPr>
              <a:t>For details more check out   </a:t>
            </a:r>
            <a:r>
              <a:rPr lang="en-US" sz="1400" dirty="0">
                <a:latin typeface="+mn-lt"/>
                <a:hlinkClick r:id="rId2"/>
              </a:rPr>
              <a:t>A History of </a:t>
            </a:r>
            <a:r>
              <a:rPr lang="en-US" sz="1400" dirty="0" smtClean="0">
                <a:latin typeface="+mn-lt"/>
                <a:hlinkClick r:id="rId2"/>
              </a:rPr>
              <a:t>C++: </a:t>
            </a:r>
            <a:r>
              <a:rPr lang="en-US" sz="1400" dirty="0">
                <a:latin typeface="+mn-lt"/>
                <a:hlinkClick r:id="rId2"/>
              </a:rPr>
              <a:t>1979</a:t>
            </a:r>
            <a:r>
              <a:rPr lang="en-US" sz="1400" dirty="0" smtClean="0">
                <a:latin typeface="+mn-lt"/>
                <a:hlinkClick r:id="rId2"/>
              </a:rPr>
              <a:t>−1991</a:t>
            </a:r>
            <a:endParaRPr lang="en-US" sz="1400" dirty="0">
              <a:latin typeface="+mn-lt"/>
            </a:endParaRPr>
          </a:p>
        </p:txBody>
      </p:sp>
      <p:pic>
        <p:nvPicPr>
          <p:cNvPr id="1026" name="Picture 2" descr="http://whosays8isenough.org/wp-content/uploads/2012/01/2012-8-jan-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t="3623" r="2487" b="12530"/>
          <a:stretch/>
        </p:blipFill>
        <p:spPr bwMode="auto">
          <a:xfrm>
            <a:off x="9297127" y="2096638"/>
            <a:ext cx="2465096" cy="162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30590" y="32374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 rot="981852">
            <a:off x="10383192" y="240722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B97E3E"/>
                </a:solidFill>
                <a:latin typeface="+mn-lt"/>
              </a:rPr>
              <a:t>Simula</a:t>
            </a:r>
            <a:r>
              <a:rPr lang="en-US" sz="1200" b="1" dirty="0" smtClean="0">
                <a:solidFill>
                  <a:srgbClr val="B97E3E"/>
                </a:solidFill>
                <a:latin typeface="+mn-lt"/>
              </a:rPr>
              <a:t> 67</a:t>
            </a:r>
          </a:p>
        </p:txBody>
      </p:sp>
      <p:pic>
        <p:nvPicPr>
          <p:cNvPr id="1030" name="Picture 6" descr="http://www.cestlavegan.com/wp-content/uploads/2011/04/Peanut-Butter-Cu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27" y="5097681"/>
            <a:ext cx="2356716" cy="11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13914" y="61195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C++</a:t>
            </a: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10059288" y="4351219"/>
            <a:ext cx="859719" cy="302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36" y="1560544"/>
            <a:ext cx="7890983" cy="4344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66255" y="7481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Quote: “C++ was designed to provide </a:t>
            </a:r>
            <a:r>
              <a:rPr lang="en-US" sz="1200" dirty="0" err="1"/>
              <a:t>Simula’s</a:t>
            </a:r>
            <a:r>
              <a:rPr lang="en-US" sz="1200" dirty="0"/>
              <a:t> facilities for program organization together with C’s efficiency  and  flexibility  for  systems  programming.   It  was  intended  to  deliver  that  to  real  projects within half a year of the idea.  It succeeded.”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7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48" y="2761519"/>
            <a:ext cx="10566400" cy="3591656"/>
          </a:xfrm>
        </p:spPr>
        <p:txBody>
          <a:bodyPr/>
          <a:lstStyle/>
          <a:p>
            <a:r>
              <a:rPr lang="en-US" dirty="0" smtClean="0"/>
              <a:t>In RectangleArea4 the pass by reference behavior is used as a way to return the result without the function returning a value.</a:t>
            </a:r>
          </a:p>
          <a:p>
            <a:r>
              <a:rPr lang="en-US" dirty="0" smtClean="0"/>
              <a:t>The value of the </a:t>
            </a:r>
            <a:r>
              <a:rPr lang="en-US" i="1" dirty="0" smtClean="0"/>
              <a:t>area</a:t>
            </a:r>
            <a:r>
              <a:rPr lang="en-US" dirty="0" smtClean="0"/>
              <a:t> argument is modified in the main() routine by the function.</a:t>
            </a:r>
          </a:p>
          <a:p>
            <a:r>
              <a:rPr lang="en-US" dirty="0" smtClean="0"/>
              <a:t>This can be a useful way for a function to return multiple values in the calling routine.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1068" y="1633072"/>
            <a:ext cx="9701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RectangleArea4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23" y="955964"/>
            <a:ext cx="3092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n-lt"/>
              </a:rPr>
              <a:t>void</a:t>
            </a:r>
            <a:r>
              <a:rPr lang="en-US" sz="1600" dirty="0" smtClean="0">
                <a:latin typeface="+mn-lt"/>
              </a:rPr>
              <a:t> does not return a value.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745673" y="1294518"/>
            <a:ext cx="0" cy="3385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26433"/>
            <a:ext cx="10566400" cy="4391891"/>
          </a:xfrm>
        </p:spPr>
        <p:txBody>
          <a:bodyPr/>
          <a:lstStyle/>
          <a:p>
            <a:r>
              <a:rPr lang="en-US" dirty="0" smtClean="0"/>
              <a:t>In C++ </a:t>
            </a:r>
            <a:r>
              <a:rPr lang="en-US" dirty="0"/>
              <a:t>arguments to functions can be objects…which can contain any </a:t>
            </a:r>
            <a:r>
              <a:rPr lang="en-US" dirty="0" smtClean="0"/>
              <a:t>quantity </a:t>
            </a:r>
            <a:r>
              <a:rPr lang="en-US" dirty="0"/>
              <a:t>of </a:t>
            </a:r>
            <a:r>
              <a:rPr lang="en-US" dirty="0" smtClean="0"/>
              <a:t>data you’ve defined!</a:t>
            </a:r>
            <a:endParaRPr lang="en-US" dirty="0"/>
          </a:p>
          <a:p>
            <a:pPr lvl="1"/>
            <a:r>
              <a:rPr lang="en-US" dirty="0" smtClean="0"/>
              <a:t>Example:  Consider a string variable containing 1 million characters (approx. 1 MB of RAM).  </a:t>
            </a:r>
          </a:p>
          <a:p>
            <a:pPr lvl="2"/>
            <a:r>
              <a:rPr lang="en-US" dirty="0" smtClean="0"/>
              <a:t>Pass by value requires a copy – 1 MB.  </a:t>
            </a:r>
          </a:p>
          <a:p>
            <a:pPr lvl="2"/>
            <a:r>
              <a:rPr lang="en-US" dirty="0" smtClean="0"/>
              <a:t>Pass by reference requires 8 bytes!</a:t>
            </a:r>
            <a:endParaRPr lang="en-US" dirty="0"/>
          </a:p>
          <a:p>
            <a:r>
              <a:rPr lang="en-US" dirty="0" smtClean="0"/>
              <a:t>Pass by value </a:t>
            </a:r>
            <a:r>
              <a:rPr lang="en-US" dirty="0"/>
              <a:t>could potentially mean the accidental copying of large amounts of memory which </a:t>
            </a:r>
            <a:r>
              <a:rPr lang="en-US" dirty="0" smtClean="0"/>
              <a:t>can greatly </a:t>
            </a:r>
            <a:r>
              <a:rPr lang="en-US" dirty="0"/>
              <a:t>impact program memory usage and </a:t>
            </a:r>
            <a:r>
              <a:rPr lang="en-US" dirty="0" smtClean="0"/>
              <a:t>performance.</a:t>
            </a:r>
            <a:endParaRPr lang="en-US" dirty="0"/>
          </a:p>
          <a:p>
            <a:r>
              <a:rPr lang="en-US" dirty="0" smtClean="0"/>
              <a:t>When passing by reference, use the </a:t>
            </a:r>
            <a:r>
              <a:rPr lang="en-US" i="1" dirty="0" err="1" smtClean="0"/>
              <a:t>const</a:t>
            </a:r>
            <a:r>
              <a:rPr lang="en-US" dirty="0" smtClean="0"/>
              <a:t> modifier whenever appropriate to protect yourself from coding errors.</a:t>
            </a:r>
          </a:p>
          <a:p>
            <a:pPr lvl="1"/>
            <a:r>
              <a:rPr lang="en-US" dirty="0" smtClean="0"/>
              <a:t>Generally speaking – use </a:t>
            </a:r>
            <a:r>
              <a:rPr lang="en-US" i="1" dirty="0" err="1" smtClean="0"/>
              <a:t>const</a:t>
            </a:r>
            <a:r>
              <a:rPr lang="en-US" dirty="0" smtClean="0"/>
              <a:t> anytime you don’t want to modify function arguments in a function.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2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48118"/>
            <a:ext cx="5126446" cy="3886200"/>
          </a:xfrm>
        </p:spPr>
        <p:txBody>
          <a:bodyPr/>
          <a:lstStyle/>
          <a:p>
            <a:r>
              <a:rPr lang="en-US" sz="2000" dirty="0"/>
              <a:t>Briefly: the same function can be implemented multiple times with different arguments.</a:t>
            </a:r>
          </a:p>
          <a:p>
            <a:r>
              <a:rPr lang="en-US" sz="2000" dirty="0"/>
              <a:t>This allows for special cases to be handled, or specialized behavior for different types.</a:t>
            </a:r>
          </a:p>
          <a:p>
            <a:r>
              <a:rPr lang="en-US" sz="2000" dirty="0"/>
              <a:t>Multiple constructors in a class are an example of function </a:t>
            </a:r>
            <a:r>
              <a:rPr lang="en-US" sz="2000" dirty="0" smtClean="0"/>
              <a:t>overloading.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522719" y="1622584"/>
            <a:ext cx="5111179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54" y="6369504"/>
            <a:ext cx="390145" cy="3901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48118"/>
            <a:ext cx="4176059" cy="3886200"/>
          </a:xfrm>
        </p:spPr>
        <p:txBody>
          <a:bodyPr/>
          <a:lstStyle/>
          <a:p>
            <a:r>
              <a:rPr lang="en-US" sz="2000" dirty="0" smtClean="0"/>
              <a:t>Start a new project. Call it </a:t>
            </a:r>
            <a:r>
              <a:rPr lang="en-US" sz="2000" b="1" dirty="0" err="1" smtClean="0"/>
              <a:t>BasicRectangle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the main.cpp, we’ll define a class called </a:t>
            </a:r>
            <a:r>
              <a:rPr lang="en-US" sz="2000" dirty="0" err="1" smtClean="0"/>
              <a:t>BasicRectangle</a:t>
            </a:r>
            <a:endParaRPr lang="en-US" sz="2000" dirty="0" smtClean="0"/>
          </a:p>
          <a:p>
            <a:r>
              <a:rPr lang="en-US" sz="2000" dirty="0" smtClean="0"/>
              <a:t>First, just the basics: length and width</a:t>
            </a:r>
          </a:p>
          <a:p>
            <a:r>
              <a:rPr lang="en-US" sz="2000" dirty="0" smtClean="0"/>
              <a:t>Enter the code on the right before the main() function in the main.cpp file (copy &amp; paste is fine) and create a </a:t>
            </a:r>
            <a:r>
              <a:rPr lang="en-US" sz="2000" dirty="0" err="1" smtClean="0"/>
              <a:t>BasicRectangle</a:t>
            </a:r>
            <a:r>
              <a:rPr lang="en-US" sz="2000" dirty="0" smtClean="0"/>
              <a:t> object in main.cpp: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831541" y="614082"/>
            <a:ext cx="6096000" cy="57554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width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length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54" y="6369504"/>
            <a:ext cx="390145" cy="3901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Class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11" y="2124635"/>
            <a:ext cx="2554941" cy="82027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Curly braces at the beginning and end followed by a semi-colon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015753" y="2124635"/>
            <a:ext cx="60960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width 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length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endCxn id="3" idx="3"/>
          </p:cNvCxnSpPr>
          <p:nvPr/>
        </p:nvCxnSpPr>
        <p:spPr bwMode="auto">
          <a:xfrm flipH="1">
            <a:off x="3644152" y="2487706"/>
            <a:ext cx="1425390" cy="470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" name="Straight Arrow Connector 7"/>
          <p:cNvCxnSpPr>
            <a:endCxn id="3" idx="3"/>
          </p:cNvCxnSpPr>
          <p:nvPr/>
        </p:nvCxnSpPr>
        <p:spPr bwMode="auto">
          <a:xfrm flipH="1" flipV="1">
            <a:off x="3644152" y="2534771"/>
            <a:ext cx="1479178" cy="14052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202891" y="1295400"/>
            <a:ext cx="151951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i="1" kern="0" dirty="0" smtClean="0"/>
              <a:t>class</a:t>
            </a:r>
            <a:r>
              <a:rPr lang="en-US" sz="1600" kern="0" dirty="0" smtClean="0"/>
              <a:t> keyword</a:t>
            </a:r>
            <a:endParaRPr lang="en-US" sz="1600" i="1" kern="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5486400" y="1624854"/>
            <a:ext cx="174812" cy="4997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783606" y="1295400"/>
            <a:ext cx="170777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Name of class</a:t>
            </a:r>
            <a:endParaRPr lang="en-US" sz="1600" kern="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7503459" y="1650628"/>
            <a:ext cx="560294" cy="559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918077" y="2809259"/>
            <a:ext cx="2879912" cy="45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Internal variables are called </a:t>
            </a:r>
            <a:r>
              <a:rPr lang="en-US" sz="1600" i="1" kern="0" dirty="0" smtClean="0"/>
              <a:t>members</a:t>
            </a:r>
            <a:endParaRPr lang="en-US" sz="1600" kern="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6722409" y="3039034"/>
            <a:ext cx="1195668" cy="198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9" name="Straight Arrow Connector 28"/>
          <p:cNvCxnSpPr>
            <a:endCxn id="24" idx="1"/>
          </p:cNvCxnSpPr>
          <p:nvPr/>
        </p:nvCxnSpPr>
        <p:spPr bwMode="auto">
          <a:xfrm flipV="1">
            <a:off x="6817659" y="3039035"/>
            <a:ext cx="1100418" cy="7037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10133" y="3331508"/>
            <a:ext cx="3536577" cy="11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i="1" kern="0" dirty="0" smtClean="0"/>
              <a:t>public</a:t>
            </a:r>
            <a:r>
              <a:rPr lang="en-US" sz="1600" kern="0" dirty="0" smtClean="0"/>
              <a:t> keyword indicates everything following the keyword is accessible by any other code outside of this class.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15753" y="5094353"/>
            <a:ext cx="408790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3777501" y="2877671"/>
            <a:ext cx="1238252" cy="7205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812800" y="4920449"/>
            <a:ext cx="3536577" cy="11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The class can now be used to declare an object named </a:t>
            </a:r>
            <a:r>
              <a:rPr lang="en-US" sz="1600" i="1" kern="0" dirty="0" smtClean="0"/>
              <a:t>rectangle</a:t>
            </a:r>
            <a:r>
              <a:rPr lang="en-US" sz="1600" kern="0" dirty="0" smtClean="0"/>
              <a:t>.  The width and length of the rectangle can be set.</a:t>
            </a:r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 bwMode="auto">
          <a:xfrm flipH="1">
            <a:off x="4349377" y="5484132"/>
            <a:ext cx="720165" cy="25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in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4539129" cy="3886200"/>
          </a:xfrm>
        </p:spPr>
        <p:txBody>
          <a:bodyPr/>
          <a:lstStyle/>
          <a:p>
            <a:r>
              <a:rPr lang="en-US" dirty="0" smtClean="0"/>
              <a:t>Public members in an object can be accessed (for reading or writing) with the syntax:</a:t>
            </a:r>
          </a:p>
          <a:p>
            <a:pPr marL="0" indent="0" algn="ctr">
              <a:buNone/>
            </a:pPr>
            <a:r>
              <a:rPr lang="en-US" dirty="0" err="1" smtClean="0"/>
              <a:t>object.member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 let’s add a function inside the object (called a </a:t>
            </a:r>
            <a:r>
              <a:rPr lang="en-US" i="1" dirty="0" smtClean="0"/>
              <a:t>method</a:t>
            </a:r>
            <a:r>
              <a:rPr lang="en-US" dirty="0" smtClean="0"/>
              <a:t>) to calculate the area.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3965" y="182880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282143" y="3196958"/>
            <a:ext cx="1943845" cy="16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523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727" y="5374355"/>
            <a:ext cx="4566024" cy="9054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Methods are accessed just like members:</a:t>
            </a:r>
          </a:p>
          <a:p>
            <a:pPr marL="0" indent="0" algn="ctr">
              <a:buNone/>
            </a:pPr>
            <a:r>
              <a:rPr lang="en-US" sz="1800" dirty="0" err="1" smtClean="0"/>
              <a:t>object.method</a:t>
            </a:r>
            <a:r>
              <a:rPr lang="en-US" sz="1800" dirty="0" smtClean="0"/>
              <a:t>(arguments)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871882" y="425823"/>
            <a:ext cx="6096000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width 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length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rectangle.Area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38125" y="1517368"/>
            <a:ext cx="3557494" cy="84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i="1" kern="0" dirty="0" smtClean="0"/>
              <a:t>method</a:t>
            </a:r>
            <a:r>
              <a:rPr lang="en-US" sz="1800" kern="0" dirty="0" smtClean="0"/>
              <a:t> Area does not take any arguments, it just returns the calculation based on the object members.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56094" y="2268097"/>
            <a:ext cx="127747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706471" y="5755341"/>
            <a:ext cx="1627094" cy="80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785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Class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classes are defined with the keyword </a:t>
            </a:r>
            <a:r>
              <a:rPr lang="en-US" i="1" dirty="0" smtClean="0"/>
              <a:t>class</a:t>
            </a:r>
            <a:r>
              <a:rPr lang="en-US" dirty="0"/>
              <a:t> </a:t>
            </a:r>
            <a:r>
              <a:rPr lang="en-US" dirty="0" smtClean="0"/>
              <a:t>and must be enclosed in a pair of curly braces </a:t>
            </a:r>
            <a:r>
              <a:rPr lang="en-US" b="1" dirty="0" smtClean="0"/>
              <a:t>plus a semi-colon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ClassName</a:t>
            </a:r>
            <a:r>
              <a:rPr lang="en-US" dirty="0" smtClean="0"/>
              <a:t> { …. } </a:t>
            </a:r>
            <a:r>
              <a:rPr lang="en-US" b="1" dirty="0" smtClean="0"/>
              <a:t>;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public</a:t>
            </a:r>
            <a:r>
              <a:rPr lang="en-US" dirty="0" smtClean="0"/>
              <a:t> keyword is used to mark members (variables) and methods (functions) as accessible to code outside the class.  </a:t>
            </a:r>
          </a:p>
          <a:p>
            <a:endParaRPr lang="en-US" dirty="0"/>
          </a:p>
          <a:p>
            <a:r>
              <a:rPr lang="en-US" dirty="0" smtClean="0"/>
              <a:t>The combination of data and the functions that operate on it is the OOP concept of </a:t>
            </a:r>
            <a:r>
              <a:rPr lang="en-US" i="1" dirty="0" smtClean="0"/>
              <a:t>encapsulation.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916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in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12799" y="1828800"/>
            <a:ext cx="10119659" cy="3886200"/>
          </a:xfrm>
        </p:spPr>
        <p:txBody>
          <a:bodyPr/>
          <a:lstStyle/>
          <a:p>
            <a:r>
              <a:rPr lang="en-US" sz="2000" dirty="0" smtClean="0"/>
              <a:t>In C – calculate the area of a few shapes…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C++ with Circle and Rectangle classes…not possible to miscalculate</a:t>
            </a:r>
            <a:r>
              <a:rPr lang="en-US" sz="2000" dirty="0"/>
              <a:t>.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778908" y="2448461"/>
            <a:ext cx="6888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assume radius and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width_square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 assigned 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already ; */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AreaOfCircle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AreaOfSquare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width_square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a3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AreaOfCircle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width_square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!! OOPS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8908" y="4836392"/>
            <a:ext cx="5334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Circle c1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 r1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... assign radius and width ...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c1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r1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64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a “real”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86752"/>
            <a:ext cx="10566400" cy="4306971"/>
          </a:xfrm>
        </p:spPr>
        <p:txBody>
          <a:bodyPr/>
          <a:lstStyle/>
          <a:p>
            <a:r>
              <a:rPr lang="en-US" dirty="0" smtClean="0"/>
              <a:t>Defining a class in the main.cpp file is not typical.</a:t>
            </a:r>
          </a:p>
          <a:p>
            <a:r>
              <a:rPr lang="en-US" dirty="0" smtClean="0"/>
              <a:t>Two </a:t>
            </a:r>
            <a:r>
              <a:rPr lang="en-US" dirty="0"/>
              <a:t>parts to a C++ class:</a:t>
            </a:r>
          </a:p>
          <a:p>
            <a:pPr lvl="1"/>
            <a:r>
              <a:rPr lang="en-US" dirty="0"/>
              <a:t>Header file  (</a:t>
            </a:r>
            <a:r>
              <a:rPr lang="en-US" dirty="0" err="1"/>
              <a:t>my_class.h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Contains the interface (definition) of the class – members, </a:t>
            </a:r>
            <a:r>
              <a:rPr lang="en-US" dirty="0" smtClean="0"/>
              <a:t>methods, etc. </a:t>
            </a:r>
            <a:endParaRPr lang="en-US" dirty="0"/>
          </a:p>
          <a:p>
            <a:pPr lvl="2"/>
            <a:r>
              <a:rPr lang="en-US" dirty="0"/>
              <a:t>The interface is used by the compiler for type checking, enforcing access to private or protected data, and so on.</a:t>
            </a:r>
          </a:p>
          <a:p>
            <a:pPr lvl="2"/>
            <a:r>
              <a:rPr lang="en-US" dirty="0"/>
              <a:t>Also useful for programmers when </a:t>
            </a:r>
            <a:r>
              <a:rPr lang="en-US" i="1" dirty="0"/>
              <a:t>using</a:t>
            </a:r>
            <a:r>
              <a:rPr lang="en-US" dirty="0"/>
              <a:t> a class – no need to read the source code, just rely on the interface.</a:t>
            </a:r>
          </a:p>
          <a:p>
            <a:pPr lvl="1"/>
            <a:r>
              <a:rPr lang="en-US" dirty="0"/>
              <a:t>Source file (my_class.cc)</a:t>
            </a:r>
          </a:p>
          <a:p>
            <a:pPr lvl="2"/>
            <a:r>
              <a:rPr lang="en-US" dirty="0"/>
              <a:t>Compiled by the compiler.</a:t>
            </a:r>
          </a:p>
          <a:p>
            <a:pPr lvl="2"/>
            <a:r>
              <a:rPr lang="en-US" dirty="0"/>
              <a:t>Contains implementation of methods, initialization of members.</a:t>
            </a:r>
          </a:p>
          <a:p>
            <a:pPr lvl="1"/>
            <a:r>
              <a:rPr lang="en-US" dirty="0"/>
              <a:t>In some circumstances there is no source </a:t>
            </a:r>
            <a:r>
              <a:rPr lang="en-US" dirty="0" smtClean="0"/>
              <a:t>file to go with a </a:t>
            </a:r>
            <a:r>
              <a:rPr lang="en-US" dirty="0"/>
              <a:t>header file.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32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96" y="1636793"/>
            <a:ext cx="5872838" cy="4597099"/>
          </a:xfrm>
        </p:spPr>
        <p:txBody>
          <a:bodyPr/>
          <a:lstStyle/>
          <a:p>
            <a:r>
              <a:rPr lang="en-US" dirty="0" smtClean="0"/>
              <a:t>Object-oriented programming (OOP) </a:t>
            </a:r>
            <a:r>
              <a:rPr lang="en-US" sz="2400" dirty="0"/>
              <a:t>s</a:t>
            </a:r>
            <a:r>
              <a:rPr lang="en-US" sz="2400" dirty="0" smtClean="0"/>
              <a:t>eeks to define a program in terms of the </a:t>
            </a:r>
            <a:r>
              <a:rPr lang="en-US" sz="2400" i="1" dirty="0" smtClean="0"/>
              <a:t>things</a:t>
            </a:r>
            <a:r>
              <a:rPr lang="en-US" sz="2400" dirty="0" smtClean="0"/>
              <a:t> in the problem (files, molecules, buildings, cars, people, etc.), what they need, and what they can do.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81938" y="678718"/>
            <a:ext cx="3880433" cy="18399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Times" pitchFamily="-64" charset="0"/>
              <a:ea typeface="Osaka" pitchFamily="-6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Times" pitchFamily="-64" charset="0"/>
              <a:ea typeface="Osaka" pitchFamily="-6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Data: 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molecular weight, structure, common names, etc.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Methods: 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IR(</a:t>
            </a:r>
            <a:r>
              <a:rPr lang="en-US" sz="1400" dirty="0" err="1" smtClean="0">
                <a:latin typeface="Times" pitchFamily="-64" charset="0"/>
                <a:ea typeface="Osaka" pitchFamily="-64" charset="-128"/>
              </a:rPr>
              <a:t>wavenumStart</a:t>
            </a:r>
            <a:r>
              <a:rPr lang="en-US" sz="1400" dirty="0" smtClean="0">
                <a:latin typeface="Times" pitchFamily="-64" charset="0"/>
                <a:ea typeface="Osaka" pitchFamily="-64" charset="-128"/>
              </a:rPr>
              <a:t>, </a:t>
            </a:r>
            <a:r>
              <a:rPr lang="en-US" sz="1400" dirty="0" err="1" smtClean="0">
                <a:latin typeface="Times" pitchFamily="-64" charset="0"/>
                <a:ea typeface="Osaka" pitchFamily="-64" charset="-128"/>
              </a:rPr>
              <a:t>wavenumEnd</a:t>
            </a:r>
            <a:r>
              <a:rPr lang="en-US" sz="1400" dirty="0" smtClean="0">
                <a:latin typeface="Times" pitchFamily="-64" charset="0"/>
                <a:ea typeface="Osaka" pitchFamily="-64" charset="-128"/>
              </a:rPr>
              <a:t>) : return IR emission spectrum in range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24937" y="673839"/>
            <a:ext cx="1594433" cy="3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GasMolecule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81938" y="3186956"/>
            <a:ext cx="3538462" cy="20146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400" dirty="0" err="1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ch4 </a:t>
            </a:r>
          </a:p>
          <a:p>
            <a:pPr eaLnBrk="0" hangingPunct="0"/>
            <a:r>
              <a:rPr lang="en-US" sz="1400" dirty="0" err="1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co2 </a:t>
            </a:r>
          </a:p>
          <a:p>
            <a:pPr eaLnBrk="0" hangingPunct="0"/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spectrum =  ch4.IR(1000,3500) </a:t>
            </a:r>
          </a:p>
          <a:p>
            <a:pPr eaLnBrk="0" hangingPunct="0"/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Name = co2.common_name</a:t>
            </a: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92070" y="3215698"/>
            <a:ext cx="2347038" cy="3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Objects 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instances</a:t>
            </a:r>
            <a:r>
              <a:rPr kumimoji="0" lang="en-US" sz="1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 of a class)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8980414" y="2770202"/>
            <a:ext cx="566892" cy="2666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10959032" y="3215697"/>
            <a:ext cx="325864" cy="19859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4993" y="4092051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“pseudo-code”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8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799" y="649852"/>
            <a:ext cx="4299528" cy="45243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RECTANGLE_H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5334" y="654245"/>
            <a:ext cx="4239490" cy="313932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ectangle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5806" y="313766"/>
            <a:ext cx="1399370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rectangle.h</a:t>
            </a:r>
            <a:endParaRPr lang="en-US" sz="16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9802" y="318159"/>
            <a:ext cx="1470554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rectangle.cpp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955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130800" cy="3886200"/>
          </a:xfrm>
        </p:spPr>
        <p:txBody>
          <a:bodyPr/>
          <a:lstStyle/>
          <a:p>
            <a:r>
              <a:rPr lang="en-US" dirty="0" smtClean="0"/>
              <a:t>As in the sample </a:t>
            </a:r>
            <a:r>
              <a:rPr lang="en-US" i="1" dirty="0" err="1" smtClean="0"/>
              <a:t>BasicRectangle</a:t>
            </a:r>
            <a:r>
              <a:rPr lang="en-US" dirty="0" smtClean="0"/>
              <a:t>, add storage for the length and width to the header file. Add a </a:t>
            </a:r>
            <a:r>
              <a:rPr lang="en-US" i="1" dirty="0" smtClean="0"/>
              <a:t>declaration</a:t>
            </a:r>
            <a:r>
              <a:rPr lang="en-US" dirty="0" smtClean="0"/>
              <a:t> for the Area method.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protected</a:t>
            </a:r>
            <a:r>
              <a:rPr lang="en-US" dirty="0" smtClean="0"/>
              <a:t> keyword will be discussed later.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private</a:t>
            </a:r>
            <a:r>
              <a:rPr lang="en-US" dirty="0" smtClean="0"/>
              <a:t> keyword declares anything following it (members, methods) to be visible only to code </a:t>
            </a:r>
            <a:r>
              <a:rPr lang="en-US" b="1" dirty="0" smtClean="0"/>
              <a:t>in this class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56323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Area() 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755341" y="3133165"/>
            <a:ext cx="1882588" cy="4572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365376" y="3738282"/>
            <a:ext cx="1775012" cy="8606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540188" y="4867835"/>
            <a:ext cx="1600200" cy="29583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856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The syntax:</a:t>
            </a:r>
          </a:p>
          <a:p>
            <a:pPr marL="0" indent="0" algn="ctr">
              <a:buNone/>
            </a:pPr>
            <a:r>
              <a:rPr lang="en-US" sz="2400" dirty="0" smtClean="0"/>
              <a:t>class::method</a:t>
            </a:r>
          </a:p>
          <a:p>
            <a:pPr marL="0" indent="0">
              <a:buNone/>
            </a:pPr>
            <a:r>
              <a:rPr lang="en-US" sz="2400" dirty="0" smtClean="0"/>
              <a:t>tells the compiler that this is the code for the Area() method declared in </a:t>
            </a:r>
            <a:r>
              <a:rPr lang="en-US" sz="2400" dirty="0" err="1" smtClean="0"/>
              <a:t>rectangle.h</a:t>
            </a:r>
            <a:endParaRPr lang="en-US" sz="2400" dirty="0" smtClean="0"/>
          </a:p>
          <a:p>
            <a:r>
              <a:rPr lang="en-US" sz="2400" dirty="0" smtClean="0"/>
              <a:t>Now take a few minutes to fill in the code for Area().</a:t>
            </a:r>
          </a:p>
          <a:p>
            <a:pPr lvl="1"/>
            <a:r>
              <a:rPr lang="en-US" sz="2000" dirty="0" smtClean="0"/>
              <a:t>Hint – look at the code used in </a:t>
            </a:r>
            <a:r>
              <a:rPr lang="en-US" sz="2000" dirty="0" err="1" smtClean="0"/>
              <a:t>BasicRectangle</a:t>
            </a:r>
            <a:r>
              <a:rPr lang="en-US" sz="2000" dirty="0" smtClean="0"/>
              <a:t>...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396317" y="1828800"/>
            <a:ext cx="44689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091518" y="5419165"/>
            <a:ext cx="658906" cy="1344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732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the main.cpp file</a:t>
            </a:r>
          </a:p>
          <a:p>
            <a:r>
              <a:rPr lang="en-US" dirty="0"/>
              <a:t>Add an include statement for “</a:t>
            </a:r>
            <a:r>
              <a:rPr lang="en-US" dirty="0" err="1"/>
              <a:t>rectangle.h</a:t>
            </a:r>
            <a:r>
              <a:rPr lang="en-US" dirty="0"/>
              <a:t>” </a:t>
            </a:r>
          </a:p>
          <a:p>
            <a:r>
              <a:rPr lang="en-US" dirty="0"/>
              <a:t>Create a Rectangle object in main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Add a length and width</a:t>
            </a:r>
          </a:p>
          <a:p>
            <a:r>
              <a:rPr lang="en-US" dirty="0" smtClean="0"/>
              <a:t>Print out the area using </a:t>
            </a:r>
            <a:r>
              <a:rPr lang="en-US" i="1" dirty="0" err="1" smtClean="0"/>
              <a:t>cout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Hint: just like the </a:t>
            </a:r>
            <a:r>
              <a:rPr lang="en-US" dirty="0" err="1" smtClean="0"/>
              <a:t>BasicRectangle</a:t>
            </a:r>
            <a:r>
              <a:rPr lang="en-US" dirty="0" smtClean="0"/>
              <a:t> example…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3864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83126"/>
            <a:ext cx="4942541" cy="4031873"/>
          </a:xfrm>
        </p:spPr>
        <p:txBody>
          <a:bodyPr/>
          <a:lstStyle/>
          <a:p>
            <a:r>
              <a:rPr lang="en-US" dirty="0" smtClean="0"/>
              <a:t>You should have come up with something like this: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5671" y="1683126"/>
            <a:ext cx="6096000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5704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10566400" cy="4280170"/>
          </a:xfrm>
        </p:spPr>
        <p:txBody>
          <a:bodyPr/>
          <a:lstStyle/>
          <a:p>
            <a:r>
              <a:rPr lang="en-US" sz="2000" dirty="0" smtClean="0"/>
              <a:t>Part 1 introduced the concept of passing by reference when calling functions.</a:t>
            </a:r>
          </a:p>
          <a:p>
            <a:pPr lvl="1"/>
            <a:r>
              <a:rPr lang="en-US" sz="1600" dirty="0" smtClean="0"/>
              <a:t>Selected by using the &amp; character in function argument types: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References hold a memory address of a value.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a has the value of a memory address, b has an integer value.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Used like regular variables and C++ automatically fills in the value of the reference when needed:  </a:t>
            </a:r>
          </a:p>
          <a:p>
            <a:pPr marL="457200" lvl="1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a + b ;</a:t>
            </a:r>
            <a:r>
              <a:rPr lang="en-US" dirty="0" smtClean="0"/>
              <a:t>   </a:t>
            </a:r>
            <a:r>
              <a:rPr lang="en-US" sz="1600" dirty="0" smtClean="0">
                <a:sym typeface="Wingdings" panose="05000000000000000000" pitchFamily="2" charset="2"/>
              </a:rPr>
              <a:t> “retrieve the value of a and add it to the value of b”</a:t>
            </a:r>
            <a:endParaRPr lang="en-US" sz="1600" dirty="0" smtClean="0"/>
          </a:p>
          <a:p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0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10566400" cy="4280170"/>
          </a:xfrm>
        </p:spPr>
        <p:txBody>
          <a:bodyPr/>
          <a:lstStyle/>
          <a:p>
            <a:r>
              <a:rPr lang="en-US" sz="2000" dirty="0" smtClean="0"/>
              <a:t>From C there is another way to deal with the memory address of a variable: via </a:t>
            </a:r>
            <a:r>
              <a:rPr lang="en-US" sz="2000" i="1" dirty="0" smtClean="0"/>
              <a:t>pointer</a:t>
            </a:r>
            <a:r>
              <a:rPr lang="en-US" sz="2000" dirty="0"/>
              <a:t> </a:t>
            </a:r>
            <a:r>
              <a:rPr lang="en-US" sz="2000" dirty="0" smtClean="0"/>
              <a:t>types.</a:t>
            </a:r>
          </a:p>
          <a:p>
            <a:endParaRPr lang="en-US" sz="2000" dirty="0" smtClean="0"/>
          </a:p>
          <a:p>
            <a:r>
              <a:rPr lang="en-US" sz="2000" dirty="0" smtClean="0"/>
              <a:t>Similar syntax in functions except that the &amp; is replaced with a *: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To get a value from a pointer requires a manual </a:t>
            </a:r>
            <a:r>
              <a:rPr lang="en-US" sz="2000" i="1" dirty="0" smtClean="0"/>
              <a:t>dereferencing </a:t>
            </a:r>
            <a:r>
              <a:rPr lang="en-US" sz="2000" dirty="0" smtClean="0"/>
              <a:t>by the programmer: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b ;</a:t>
            </a:r>
            <a:r>
              <a:rPr lang="en-US" sz="2000" dirty="0"/>
              <a:t>   </a:t>
            </a:r>
            <a:r>
              <a:rPr lang="en-US" sz="2000" dirty="0">
                <a:sym typeface="Wingdings" panose="05000000000000000000" pitchFamily="2" charset="2"/>
              </a:rPr>
              <a:t> “retrieve the value of a and add it to the value of b”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8489" y="415636"/>
          <a:ext cx="8942274" cy="62908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4376">
                  <a:extLst>
                    <a:ext uri="{9D8B030D-6E8A-4147-A177-3AD203B41FA5}">
                      <a16:colId xmlns:a16="http://schemas.microsoft.com/office/drawing/2014/main" val="4012244833"/>
                    </a:ext>
                  </a:extLst>
                </a:gridCol>
                <a:gridCol w="2327564">
                  <a:extLst>
                    <a:ext uri="{9D8B030D-6E8A-4147-A177-3AD203B41FA5}">
                      <a16:colId xmlns:a16="http://schemas.microsoft.com/office/drawing/2014/main" val="866947511"/>
                    </a:ext>
                  </a:extLst>
                </a:gridCol>
                <a:gridCol w="2560334">
                  <a:extLst>
                    <a:ext uri="{9D8B030D-6E8A-4147-A177-3AD203B41FA5}">
                      <a16:colId xmlns:a16="http://schemas.microsoft.com/office/drawing/2014/main" val="1920966746"/>
                    </a:ext>
                  </a:extLst>
                </a:gridCol>
              </a:tblGrid>
              <a:tr h="3596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Reference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47286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Declaration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&amp;ref 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89287"/>
                  </a:ext>
                </a:extLst>
              </a:tr>
              <a:tr h="5644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memory</a:t>
                      </a:r>
                      <a:r>
                        <a:rPr lang="en-US" sz="1600" baseline="0" dirty="0" smtClean="0"/>
                        <a:t> address to something in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a = 0 ;</a:t>
                      </a:r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&amp;ref = a 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0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= &amp;a 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56706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Fetch value of thing in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cout</a:t>
                      </a:r>
                      <a:r>
                        <a:rPr lang="en-US" sz="1600" baseline="0" dirty="0" smtClean="0"/>
                        <a:t> &lt;&lt; ref 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cout</a:t>
                      </a:r>
                      <a:r>
                        <a:rPr lang="en-US" sz="1600" dirty="0" smtClean="0"/>
                        <a:t> &lt;&lt; *</a:t>
                      </a:r>
                      <a:r>
                        <a:rPr lang="en-US" sz="1600" dirty="0" err="1" smtClean="0"/>
                        <a:t>ptr</a:t>
                      </a:r>
                      <a:r>
                        <a:rPr lang="en-US" sz="1600" dirty="0" smtClean="0"/>
                        <a:t> 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77153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refer/point</a:t>
                      </a:r>
                      <a:r>
                        <a:rPr lang="en-US" sz="1600" baseline="0" dirty="0" smtClean="0"/>
                        <a:t> to nothing (null value)?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48699"/>
                  </a:ext>
                </a:extLst>
              </a:tr>
              <a:tr h="199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change address that it refers</a:t>
                      </a:r>
                      <a:r>
                        <a:rPr lang="en-US" sz="1600" baseline="0" dirty="0" smtClean="0"/>
                        <a:t> to/points at?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No.</a:t>
                      </a:r>
                    </a:p>
                    <a:p>
                      <a:r>
                        <a:rPr lang="en-US" sz="1600" dirty="0" smtClean="0"/>
                        <a:t>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a = 0 ;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b = 1 ;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&amp;ref = a ;</a:t>
                      </a:r>
                      <a:endParaRPr lang="en-US" sz="1600" dirty="0" smtClean="0"/>
                    </a:p>
                    <a:p>
                      <a:pPr algn="l"/>
                      <a:r>
                        <a:rPr lang="en-US" sz="1600" dirty="0" smtClean="0"/>
                        <a:t>   ref</a:t>
                      </a:r>
                      <a:r>
                        <a:rPr lang="en-US" sz="1600" baseline="0" dirty="0" smtClean="0"/>
                        <a:t> = b ;  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// value of a is now 1!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</a:p>
                    <a:p>
                      <a:r>
                        <a:rPr lang="en-US" sz="1600" dirty="0" smtClean="0"/>
                        <a:t>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a = 0 ;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b = 1 ;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= &amp;a ;</a:t>
                      </a:r>
                      <a:endParaRPr lang="en-US" sz="1600" dirty="0" smtClean="0"/>
                    </a:p>
                    <a:p>
                      <a:pPr algn="l"/>
                      <a:r>
                        <a:rPr lang="en-US" sz="1600" dirty="0" smtClean="0"/>
                        <a:t>   </a:t>
                      </a:r>
                      <a:r>
                        <a:rPr lang="en-US" sz="1600" dirty="0" err="1" smtClean="0"/>
                        <a:t>ptr</a:t>
                      </a:r>
                      <a:r>
                        <a:rPr lang="en-US" sz="1600" baseline="0" dirty="0" smtClean="0"/>
                        <a:t> = &amp;b ;  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// 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now points at 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9488"/>
                  </a:ext>
                </a:extLst>
              </a:tr>
              <a:tr h="22279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 member/method syntax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My</a:t>
                      </a:r>
                      <a:r>
                        <a:rPr lang="en-US" sz="1600" baseline="0" dirty="0" err="1" smtClean="0"/>
                        <a:t>Class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My</a:t>
                      </a:r>
                      <a:r>
                        <a:rPr lang="en-US" sz="1600" baseline="0" dirty="0" err="1" smtClean="0"/>
                        <a:t>Class</a:t>
                      </a:r>
                      <a:r>
                        <a:rPr lang="en-US" sz="1600" baseline="0" dirty="0" smtClean="0"/>
                        <a:t> &amp;ref =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endParaRPr lang="en-US" sz="1600" baseline="0" dirty="0" smtClean="0"/>
                    </a:p>
                    <a:p>
                      <a:pPr algn="l"/>
                      <a:r>
                        <a:rPr lang="en-US" sz="1600" dirty="0" smtClean="0"/>
                        <a:t>    </a:t>
                      </a:r>
                      <a:r>
                        <a:rPr lang="en-US" sz="1600" baseline="0" dirty="0" err="1" smtClean="0"/>
                        <a:t>ref.member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ref.method</a:t>
                      </a:r>
                      <a:r>
                        <a:rPr lang="en-US" sz="1600" baseline="0" dirty="0" smtClean="0"/>
                        <a:t>();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My</a:t>
                      </a:r>
                      <a:r>
                        <a:rPr lang="en-US" sz="1600" baseline="0" dirty="0" err="1" smtClean="0"/>
                        <a:t>Class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dirty="0" err="1" smtClean="0"/>
                        <a:t>My</a:t>
                      </a:r>
                      <a:r>
                        <a:rPr lang="en-US" sz="1600" baseline="0" dirty="0" err="1" smtClean="0"/>
                        <a:t>Class</a:t>
                      </a:r>
                      <a:r>
                        <a:rPr lang="en-US" sz="1600" baseline="0" dirty="0" smtClean="0"/>
                        <a:t> 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=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-&gt;member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-&gt;method(); </a:t>
                      </a:r>
                    </a:p>
                    <a:p>
                      <a:pPr algn="l"/>
                      <a:endParaRPr lang="en-US" sz="1600" baseline="0" dirty="0" smtClean="0"/>
                    </a:p>
                    <a:p>
                      <a:pPr algn="l"/>
                      <a:r>
                        <a:rPr lang="en-US" sz="1600" baseline="0" dirty="0" smtClean="0"/>
                        <a:t>    // OR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(*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).member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(*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).method() ; </a:t>
                      </a:r>
                      <a:endParaRPr lang="en-US" sz="1600" dirty="0" smtClean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121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9473119" y="600118"/>
            <a:ext cx="2655652" cy="1371634"/>
          </a:xfrm>
          <a:prstGeom prst="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0 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&amp;ref = 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int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*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ptr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= &amp;a 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409889" y="2218533"/>
            <a:ext cx="2782111" cy="1082925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 a: 4 bytes in memory at address 0xAABBFF with a value of 0.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9774676" y="3699832"/>
            <a:ext cx="1887167" cy="711465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400" dirty="0" smtClean="0">
                <a:latin typeface="Times" pitchFamily="-64" charset="0"/>
                <a:ea typeface="Osaka" pitchFamily="-64" charset="-128"/>
              </a:rPr>
              <a:t>Value stored in ref: </a:t>
            </a:r>
            <a:r>
              <a:rPr lang="en-US" sz="1400" dirty="0">
                <a:latin typeface="Times" pitchFamily="-64" charset="0"/>
                <a:ea typeface="Osaka" pitchFamily="-64" charset="-128"/>
              </a:rPr>
              <a:t>0xAABBFF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774676" y="4716462"/>
            <a:ext cx="1887167" cy="711465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400" dirty="0" smtClean="0">
                <a:latin typeface="Times" pitchFamily="-64" charset="0"/>
                <a:ea typeface="Osaka" pitchFamily="-64" charset="-128"/>
              </a:rPr>
              <a:t>Value stored in </a:t>
            </a:r>
            <a:r>
              <a:rPr lang="en-US" sz="1400" dirty="0" err="1" smtClean="0">
                <a:latin typeface="Times" pitchFamily="-64" charset="0"/>
                <a:ea typeface="Osaka" pitchFamily="-64" charset="-128"/>
              </a:rPr>
              <a:t>ptr</a:t>
            </a:r>
            <a:r>
              <a:rPr lang="en-US" sz="1400" dirty="0" smtClean="0">
                <a:latin typeface="Times" pitchFamily="-64" charset="0"/>
                <a:ea typeface="Osaka" pitchFamily="-64" charset="-128"/>
              </a:rPr>
              <a:t>: </a:t>
            </a:r>
            <a:r>
              <a:rPr lang="en-US" sz="1400" dirty="0">
                <a:latin typeface="Times" pitchFamily="-64" charset="0"/>
                <a:ea typeface="Osaka" pitchFamily="-64" charset="-128"/>
              </a:rPr>
              <a:t>0xAABBFF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 bwMode="auto">
          <a:xfrm flipV="1">
            <a:off x="10718260" y="3344101"/>
            <a:ext cx="82684" cy="355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 bwMode="auto">
          <a:xfrm>
            <a:off x="10800945" y="1971752"/>
            <a:ext cx="0" cy="246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Elbow Connector 37"/>
          <p:cNvCxnSpPr>
            <a:stCxn id="9" idx="3"/>
          </p:cNvCxnSpPr>
          <p:nvPr/>
        </p:nvCxnSpPr>
        <p:spPr bwMode="auto">
          <a:xfrm flipH="1" flipV="1">
            <a:off x="10800944" y="3344101"/>
            <a:ext cx="860899" cy="1728094"/>
          </a:xfrm>
          <a:prstGeom prst="bentConnector4">
            <a:avLst>
              <a:gd name="adj1" fmla="val -26554"/>
              <a:gd name="adj2" fmla="val 85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reference or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72683"/>
            <a:ext cx="10566400" cy="3886200"/>
          </a:xfrm>
        </p:spPr>
        <p:txBody>
          <a:bodyPr/>
          <a:lstStyle/>
          <a:p>
            <a:r>
              <a:rPr lang="en-US" dirty="0" smtClean="0"/>
              <a:t>Both references and pointers can be used to refer to objects in memory in methods, functions, loops, etc. </a:t>
            </a:r>
          </a:p>
          <a:p>
            <a:r>
              <a:rPr lang="en-US" dirty="0" smtClean="0"/>
              <a:t>Avoids copying due to default call-by-value C++ behavior</a:t>
            </a:r>
          </a:p>
          <a:p>
            <a:pPr lvl="1"/>
            <a:r>
              <a:rPr lang="en-US" dirty="0" smtClean="0"/>
              <a:t>Could lead to memory/performance problems.</a:t>
            </a:r>
          </a:p>
          <a:p>
            <a:pPr lvl="1"/>
            <a:r>
              <a:rPr lang="en-US" dirty="0" smtClean="0"/>
              <a:t>Or cause issues with open files, databases, etc.  </a:t>
            </a:r>
          </a:p>
          <a:p>
            <a:r>
              <a:rPr lang="en-US" dirty="0" smtClean="0"/>
              <a:t>If you need to:</a:t>
            </a:r>
          </a:p>
          <a:p>
            <a:pPr lvl="1"/>
            <a:r>
              <a:rPr lang="en-US" dirty="0" smtClean="0"/>
              <a:t>Hold a null value (i.e. point at nothing), use a pointer.</a:t>
            </a:r>
          </a:p>
          <a:p>
            <a:pPr lvl="1"/>
            <a:r>
              <a:rPr lang="en-US" dirty="0" smtClean="0"/>
              <a:t>Re-assign the memory address stored, use a pointer.</a:t>
            </a:r>
          </a:p>
          <a:p>
            <a:r>
              <a:rPr lang="en-US" dirty="0" smtClean="0"/>
              <a:t>Otherwise, use a reference.</a:t>
            </a:r>
          </a:p>
          <a:p>
            <a:pPr lvl="1"/>
            <a:r>
              <a:rPr lang="en-US" dirty="0" smtClean="0"/>
              <a:t>References are much easier to use!</a:t>
            </a:r>
          </a:p>
          <a:p>
            <a:pPr lvl="1"/>
            <a:r>
              <a:rPr lang="en-US" dirty="0" smtClean="0"/>
              <a:t>No need to check if a reference has a null value…since they can’t hold one.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03724" y="3128118"/>
            <a:ext cx="398347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Pointer to a null value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C-style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C++11 style.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Reference to a null value</a:t>
            </a: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won't compile.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3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4449336"/>
            <a:ext cx="10566400" cy="1778618"/>
          </a:xfrm>
        </p:spPr>
        <p:txBody>
          <a:bodyPr/>
          <a:lstStyle/>
          <a:p>
            <a:r>
              <a:rPr lang="en-US" sz="2000" dirty="0" smtClean="0"/>
              <a:t>A null value means the pointer is not currently pointing at anything.</a:t>
            </a:r>
          </a:p>
          <a:p>
            <a:pPr lvl="1"/>
            <a:r>
              <a:rPr lang="en-US" dirty="0" smtClean="0"/>
              <a:t>It’s a good idea to check before accessing the value they point at.</a:t>
            </a:r>
          </a:p>
          <a:p>
            <a:endParaRPr lang="en-US" sz="2000" dirty="0" smtClean="0"/>
          </a:p>
          <a:p>
            <a:r>
              <a:rPr lang="en-US" sz="2000" dirty="0" smtClean="0"/>
              <a:t>References cannot be null, so the code on the right does not need checking.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3802" y="1622703"/>
            <a:ext cx="482726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Pointer version</a:t>
            </a: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&amp;&amp; c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check for null pointer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 &amp;&amp; c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this means if a AND c are not //            null</a:t>
            </a:r>
            <a:endParaRPr lang="en-US" sz="1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1090" y="1622702"/>
            <a:ext cx="482726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8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96" y="1598693"/>
            <a:ext cx="5151672" cy="4838399"/>
          </a:xfrm>
        </p:spPr>
        <p:txBody>
          <a:bodyPr/>
          <a:lstStyle/>
          <a:p>
            <a:r>
              <a:rPr lang="en-US" sz="2000" dirty="0" smtClean="0"/>
              <a:t>OOP defines </a:t>
            </a:r>
            <a:r>
              <a:rPr lang="en-US" sz="2000" i="1" dirty="0"/>
              <a:t>classes</a:t>
            </a:r>
            <a:r>
              <a:rPr lang="en-US" sz="2000" dirty="0"/>
              <a:t> to represent these things.  </a:t>
            </a:r>
            <a:endParaRPr lang="en-US" sz="2000" dirty="0" smtClean="0"/>
          </a:p>
          <a:p>
            <a:r>
              <a:rPr lang="en-US" sz="2000" dirty="0" smtClean="0"/>
              <a:t>Classes </a:t>
            </a:r>
            <a:r>
              <a:rPr lang="en-US" sz="2000" dirty="0"/>
              <a:t>can contain data and methods (internal functions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Classes control access to internal data and methods.  A public interface is used by external code when using the class.</a:t>
            </a:r>
          </a:p>
          <a:p>
            <a:r>
              <a:rPr lang="en-US" sz="2000" dirty="0" smtClean="0"/>
              <a:t>This is a highly effective way of modeling real world problems inside of a computer program.</a:t>
            </a:r>
          </a:p>
          <a:p>
            <a:endParaRPr lang="en-US" sz="2000" dirty="0"/>
          </a:p>
          <a:p>
            <a:endParaRPr lang="en-US" sz="1800" dirty="0" smtClean="0"/>
          </a:p>
        </p:txBody>
      </p:sp>
      <p:pic>
        <p:nvPicPr>
          <p:cNvPr id="1026" name="Picture 2" descr="http://blogmedia.dealerfire.com/wp-content/uploads/sites/188/2015/02/leafbatt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34" y="3658262"/>
            <a:ext cx="4612466" cy="25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caranddriver.com/ez/images/features/10q1/2011_nissan_leaf-feature/gallery/2011_nissan_leaf_interior_photo_38/3535272-1-eng-US/2011_nissan_leaf_38_cd_gallery_zoo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66" y="1447800"/>
            <a:ext cx="3009334" cy="18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3867" y="2028503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public interface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 bwMode="auto">
          <a:xfrm>
            <a:off x="7947115" y="2197780"/>
            <a:ext cx="1147009" cy="50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861178" y="6437092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private data and methods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 bwMode="auto">
          <a:xfrm flipV="1">
            <a:off x="10111681" y="5155660"/>
            <a:ext cx="948668" cy="12814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0" idx="0"/>
          </p:cNvCxnSpPr>
          <p:nvPr/>
        </p:nvCxnSpPr>
        <p:spPr bwMode="auto">
          <a:xfrm flipH="1" flipV="1">
            <a:off x="9809847" y="5243210"/>
            <a:ext cx="301834" cy="11938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966809" y="849328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“Class Car”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formal concepts in OOP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5470237" cy="4659017"/>
          </a:xfrm>
        </p:spPr>
        <p:txBody>
          <a:bodyPr/>
          <a:lstStyle/>
          <a:p>
            <a:r>
              <a:rPr lang="en-US" sz="2400" dirty="0" smtClean="0"/>
              <a:t>Object-oriented </a:t>
            </a:r>
            <a:r>
              <a:rPr lang="en-US" sz="2400" dirty="0"/>
              <a:t>programming (OOP):</a:t>
            </a:r>
          </a:p>
          <a:p>
            <a:pPr lvl="1"/>
            <a:r>
              <a:rPr lang="en-US" sz="1800" dirty="0" smtClean="0"/>
              <a:t>Defines </a:t>
            </a:r>
            <a:r>
              <a:rPr lang="en-US" sz="1800" i="1" dirty="0"/>
              <a:t>classes</a:t>
            </a:r>
            <a:r>
              <a:rPr lang="en-US" sz="1800" dirty="0"/>
              <a:t> to represent </a:t>
            </a:r>
            <a:r>
              <a:rPr lang="en-US" sz="1800" dirty="0" smtClean="0"/>
              <a:t>data and logic in a program.  </a:t>
            </a:r>
            <a:r>
              <a:rPr lang="en-US" sz="1800" dirty="0"/>
              <a:t>Classes can contain </a:t>
            </a:r>
            <a:r>
              <a:rPr lang="en-US" sz="1800" dirty="0" smtClean="0"/>
              <a:t>members (data) </a:t>
            </a:r>
            <a:r>
              <a:rPr lang="en-US" sz="1800" dirty="0"/>
              <a:t>and methods (internal functions</a:t>
            </a:r>
            <a:r>
              <a:rPr lang="en-US" sz="1800" dirty="0" smtClean="0"/>
              <a:t>).</a:t>
            </a:r>
          </a:p>
          <a:p>
            <a:pPr lvl="1"/>
            <a:r>
              <a:rPr lang="en-US" sz="1800" dirty="0" smtClean="0"/>
              <a:t>Creates </a:t>
            </a:r>
            <a:r>
              <a:rPr lang="en-US" sz="1800" i="1" dirty="0" smtClean="0"/>
              <a:t>instances </a:t>
            </a:r>
            <a:r>
              <a:rPr lang="en-US" sz="1800" dirty="0" smtClean="0"/>
              <a:t>of classes, aka </a:t>
            </a:r>
            <a:r>
              <a:rPr lang="en-US" sz="1800" i="1" dirty="0" smtClean="0"/>
              <a:t>objects</a:t>
            </a:r>
            <a:r>
              <a:rPr lang="en-US" sz="1800" dirty="0" smtClean="0"/>
              <a:t>, and builds the programs out of their interactions.</a:t>
            </a:r>
          </a:p>
          <a:p>
            <a:r>
              <a:rPr lang="en-US" sz="2400" dirty="0" smtClean="0"/>
              <a:t>The core concepts in addition to classes and objects are:</a:t>
            </a:r>
          </a:p>
          <a:p>
            <a:pPr lvl="1"/>
            <a:r>
              <a:rPr lang="en-US" sz="1800" dirty="0"/>
              <a:t>Encapsulation</a:t>
            </a:r>
          </a:p>
          <a:p>
            <a:pPr lvl="1"/>
            <a:r>
              <a:rPr lang="en-US" sz="1800" dirty="0"/>
              <a:t>Inheritance</a:t>
            </a:r>
          </a:p>
          <a:p>
            <a:pPr lvl="1"/>
            <a:r>
              <a:rPr lang="en-US" sz="1800" dirty="0" smtClean="0"/>
              <a:t>Polymorphism</a:t>
            </a:r>
          </a:p>
          <a:p>
            <a:pPr lvl="1"/>
            <a:r>
              <a:rPr lang="en-US" sz="1800" dirty="0" smtClean="0"/>
              <a:t>Abstraction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6678146" y="973104"/>
          <a:ext cx="5285254" cy="5608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77075" y="3546474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OOP</a:t>
            </a: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Encapsulation</a:t>
            </a:r>
          </a:p>
          <a:p>
            <a:pPr lvl="1"/>
            <a:r>
              <a:rPr lang="en-US" sz="2000" dirty="0" smtClean="0"/>
              <a:t>As mentioned while building the C++ class in the last session.</a:t>
            </a:r>
          </a:p>
          <a:p>
            <a:pPr lvl="1"/>
            <a:r>
              <a:rPr lang="en-US" sz="2000" dirty="0" smtClean="0"/>
              <a:t>Bundles related data and functions into a class</a:t>
            </a:r>
          </a:p>
          <a:p>
            <a:endParaRPr lang="en-US" sz="2400" dirty="0" smtClean="0"/>
          </a:p>
          <a:p>
            <a:r>
              <a:rPr lang="en-US" sz="2400" dirty="0" smtClean="0"/>
              <a:t>Inheritance</a:t>
            </a:r>
          </a:p>
          <a:p>
            <a:pPr lvl="1"/>
            <a:r>
              <a:rPr lang="en-US" sz="2000" dirty="0" smtClean="0"/>
              <a:t>Builds a relationship between classes to share class members and methods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Abstraction</a:t>
            </a:r>
          </a:p>
          <a:p>
            <a:pPr lvl="1"/>
            <a:r>
              <a:rPr lang="en-US" sz="2000" dirty="0" smtClean="0"/>
              <a:t>The hiding of members, methods, and implementation details inside of a class.</a:t>
            </a:r>
          </a:p>
          <a:p>
            <a:endParaRPr lang="en-US" sz="2400" dirty="0" smtClean="0"/>
          </a:p>
          <a:p>
            <a:r>
              <a:rPr lang="en-US" sz="2400" dirty="0" smtClean="0"/>
              <a:t>Polymorphism</a:t>
            </a:r>
          </a:p>
          <a:p>
            <a:pPr lvl="1"/>
            <a:r>
              <a:rPr lang="en-US" sz="2000" dirty="0" smtClean="0"/>
              <a:t>The application of the same code to multiple data types</a:t>
            </a:r>
          </a:p>
          <a:p>
            <a:pPr lvl="1"/>
            <a:r>
              <a:rPr lang="en-US" sz="2000" dirty="0" smtClean="0"/>
              <a:t>There are 3 kinds, all of which are supported in C++.  However only 1 is actually called polymorphism in C++ jargon (!)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94104"/>
            <a:ext cx="5181600" cy="3886200"/>
          </a:xfrm>
        </p:spPr>
        <p:txBody>
          <a:bodyPr/>
          <a:lstStyle/>
          <a:p>
            <a:r>
              <a:rPr lang="en-US" sz="2000" dirty="0" smtClean="0"/>
              <a:t>In the Rectangle class, IDE generated two methods automatically.</a:t>
            </a:r>
          </a:p>
          <a:p>
            <a:r>
              <a:rPr lang="en-US" sz="2000" i="1" dirty="0"/>
              <a:t>Rectangle()</a:t>
            </a:r>
            <a:r>
              <a:rPr lang="en-US" sz="2000" dirty="0"/>
              <a:t> is a </a:t>
            </a:r>
            <a:r>
              <a:rPr lang="en-US" sz="2000" i="1" dirty="0"/>
              <a:t>constructor. </a:t>
            </a:r>
            <a:r>
              <a:rPr lang="en-US" sz="2000" dirty="0"/>
              <a:t>This is a method that is called when an object is instantiated for this class.</a:t>
            </a:r>
          </a:p>
          <a:p>
            <a:pPr lvl="1"/>
            <a:r>
              <a:rPr lang="en-US" sz="1800" dirty="0"/>
              <a:t>Multiple constructors per class are allowed</a:t>
            </a:r>
          </a:p>
          <a:p>
            <a:r>
              <a:rPr lang="en-US" sz="2000" dirty="0"/>
              <a:t>~Rectangle() is a </a:t>
            </a:r>
            <a:r>
              <a:rPr lang="en-US" sz="2000" i="1" dirty="0"/>
              <a:t>destructor</a:t>
            </a:r>
            <a:r>
              <a:rPr lang="en-US" sz="2000" dirty="0"/>
              <a:t>. This is called when an object is removed from memory.</a:t>
            </a:r>
          </a:p>
          <a:p>
            <a:pPr lvl="1"/>
            <a:r>
              <a:rPr lang="en-US" sz="1600" dirty="0"/>
              <a:t>Only </a:t>
            </a:r>
            <a:r>
              <a:rPr lang="en-US" sz="1600" b="1" dirty="0"/>
              <a:t>one</a:t>
            </a:r>
            <a:r>
              <a:rPr lang="en-US" sz="1600" dirty="0"/>
              <a:t> destructor per class is allowed!</a:t>
            </a:r>
          </a:p>
          <a:p>
            <a:pPr lvl="1"/>
            <a:r>
              <a:rPr lang="en-US" sz="1600" dirty="0"/>
              <a:t>(ignore the </a:t>
            </a:r>
            <a:r>
              <a:rPr lang="en-US" sz="1600" i="1" dirty="0"/>
              <a:t>virtual</a:t>
            </a:r>
            <a:r>
              <a:rPr lang="en-US" sz="1600" dirty="0"/>
              <a:t> keyword for now)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56323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Area() 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613340" y="2734887"/>
            <a:ext cx="2075933" cy="12441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5361709" y="3100647"/>
            <a:ext cx="2394066" cy="138822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9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10566400" cy="3931920"/>
          </a:xfrm>
        </p:spPr>
        <p:txBody>
          <a:bodyPr/>
          <a:lstStyle/>
          <a:p>
            <a:r>
              <a:rPr lang="en-US" dirty="0" smtClean="0"/>
              <a:t>Bundling the data and area calculation for a rectangle into a single class is and example of the concept of </a:t>
            </a:r>
            <a:r>
              <a:rPr lang="en-US" i="1" dirty="0" smtClean="0"/>
              <a:t>encapsulation.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and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constructor</a:t>
            </a:r>
            <a:r>
              <a:rPr lang="en-US" sz="2400" dirty="0" smtClean="0"/>
              <a:t> is called when an object is created.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used to initialize an object:</a:t>
            </a:r>
          </a:p>
          <a:p>
            <a:pPr lvl="1"/>
            <a:r>
              <a:rPr lang="en-US" sz="2000" dirty="0" smtClean="0"/>
              <a:t>Load values into member variables</a:t>
            </a:r>
          </a:p>
          <a:p>
            <a:pPr lvl="1"/>
            <a:r>
              <a:rPr lang="en-US" sz="2000" dirty="0" smtClean="0"/>
              <a:t>Open files</a:t>
            </a:r>
          </a:p>
          <a:p>
            <a:pPr lvl="1"/>
            <a:r>
              <a:rPr lang="en-US" sz="2000" dirty="0" smtClean="0"/>
              <a:t>Connect to hardware, databases, networks, etc.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destructor</a:t>
            </a:r>
            <a:r>
              <a:rPr lang="en-US" sz="2400" dirty="0" smtClean="0"/>
              <a:t> is called when an object goes </a:t>
            </a:r>
            <a:r>
              <a:rPr lang="en-US" sz="2400" i="1" dirty="0" smtClean="0"/>
              <a:t>out of scope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Object c1 is created when the program reaches the first line of the function, and destroyed when the program leaves the function.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446536" y="3310235"/>
            <a:ext cx="28732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ClassOne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c1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object is instantiated…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434" y="1653988"/>
            <a:ext cx="6556189" cy="38862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rT</a:t>
            </a:r>
            <a:r>
              <a:rPr lang="en-US" sz="2400" dirty="0" smtClean="0"/>
              <a:t> object is created in memory.</a:t>
            </a:r>
          </a:p>
          <a:p>
            <a:r>
              <a:rPr lang="en-US" sz="2400" dirty="0" smtClean="0"/>
              <a:t>When it is created its </a:t>
            </a:r>
            <a:r>
              <a:rPr lang="en-US" sz="2400" i="1" dirty="0" smtClean="0"/>
              <a:t>constructor</a:t>
            </a:r>
            <a:r>
              <a:rPr lang="en-US" sz="2400" dirty="0" smtClean="0"/>
              <a:t> is called to do any necessary initialization.</a:t>
            </a:r>
          </a:p>
          <a:p>
            <a:pPr lvl="1"/>
            <a:r>
              <a:rPr lang="en-US" sz="2000" dirty="0" smtClean="0"/>
              <a:t>Here the constructor is empty so nothing is done.</a:t>
            </a:r>
          </a:p>
          <a:p>
            <a:r>
              <a:rPr lang="en-US" sz="2400" dirty="0" smtClean="0"/>
              <a:t>The constructor can take any number of arguments like any other function but it </a:t>
            </a:r>
            <a:r>
              <a:rPr lang="en-US" sz="2400" i="1" dirty="0" smtClean="0"/>
              <a:t>cannot</a:t>
            </a:r>
            <a:r>
              <a:rPr lang="en-US" sz="2400" dirty="0" smtClean="0"/>
              <a:t> return any values.</a:t>
            </a:r>
          </a:p>
          <a:p>
            <a:pPr lvl="1"/>
            <a:r>
              <a:rPr lang="en-US" sz="1800" dirty="0" smtClean="0"/>
              <a:t>Essentially the return value is the object itself!</a:t>
            </a:r>
          </a:p>
          <a:p>
            <a:r>
              <a:rPr lang="en-US" sz="2400" dirty="0" smtClean="0"/>
              <a:t>What if there are multiple constructors?</a:t>
            </a:r>
          </a:p>
          <a:p>
            <a:pPr lvl="1"/>
            <a:r>
              <a:rPr lang="en-US" sz="1800" dirty="0" smtClean="0"/>
              <a:t>The compiler chooses the correct one based on the arguments given.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036861" y="853470"/>
            <a:ext cx="311075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6861" y="3025839"/>
            <a:ext cx="311075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6861" y="4728069"/>
            <a:ext cx="286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Note the constructor has no return type!</a:t>
            </a:r>
          </a:p>
        </p:txBody>
      </p:sp>
      <p:cxnSp>
        <p:nvCxnSpPr>
          <p:cNvPr id="10" name="Elbow Connector 9"/>
          <p:cNvCxnSpPr>
            <a:stCxn id="8" idx="1"/>
            <a:endCxn id="7" idx="1"/>
          </p:cNvCxnSpPr>
          <p:nvPr/>
        </p:nvCxnSpPr>
        <p:spPr bwMode="auto">
          <a:xfrm rot="10800000">
            <a:off x="8036861" y="3810669"/>
            <a:ext cx="12700" cy="12097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6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815" y="1959697"/>
            <a:ext cx="1350466" cy="3892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rectangle.h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21265" y="2381811"/>
            <a:ext cx="512332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endParaRPr lang="en-US" sz="14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</a:t>
            </a:r>
            <a:r>
              <a:rPr lang="en-US" sz="1400" b="1" dirty="0" err="1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etc</a:t>
            </a:r>
            <a:r>
              <a:rPr lang="en-US" sz="1400" b="1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*/</a:t>
            </a:r>
            <a:endParaRPr lang="en-US" sz="14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93355" y="3021037"/>
            <a:ext cx="1566951" cy="3738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rectangle.cp</a:t>
            </a:r>
            <a:r>
              <a:rPr lang="en-US" sz="1800" kern="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8047" y="829478"/>
            <a:ext cx="552225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"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rectangle.h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OK to do this */</a:t>
            </a:r>
            <a:endParaRPr lang="en-US" sz="14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m_length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5110013"/>
            <a:ext cx="5764306" cy="1656547"/>
          </a:xfrm>
        </p:spPr>
        <p:txBody>
          <a:bodyPr/>
          <a:lstStyle/>
          <a:p>
            <a:r>
              <a:rPr lang="en-US" sz="1400" dirty="0" smtClean="0"/>
              <a:t>Two styles of constructor. Above is the C++11 </a:t>
            </a:r>
            <a:r>
              <a:rPr lang="en-US" sz="1400" i="1" dirty="0" smtClean="0"/>
              <a:t>member initialization list</a:t>
            </a:r>
            <a:r>
              <a:rPr lang="en-US" sz="1400" dirty="0" smtClean="0"/>
              <a:t> style. At the top is the old way.  C++11 is preferred.</a:t>
            </a:r>
          </a:p>
          <a:p>
            <a:r>
              <a:rPr lang="en-US" sz="1400" dirty="0" smtClean="0"/>
              <a:t>With the old way </a:t>
            </a:r>
            <a:r>
              <a:rPr lang="en-US" sz="1400" i="1" dirty="0" smtClean="0"/>
              <a:t>the empty constructor is called automatically </a:t>
            </a:r>
            <a:r>
              <a:rPr lang="en-US" sz="1400" dirty="0" smtClean="0"/>
              <a:t>even though it does nothing – it still adds a function call.</a:t>
            </a:r>
            <a:endParaRPr lang="en-US" sz="1200" dirty="0" smtClean="0"/>
          </a:p>
          <a:p>
            <a:r>
              <a:rPr lang="en-US" sz="1400" dirty="0" smtClean="0"/>
              <a:t>Same </a:t>
            </a:r>
            <a:r>
              <a:rPr lang="en-US" sz="1400" dirty="0" err="1" smtClean="0"/>
              <a:t>rectangle.h</a:t>
            </a:r>
            <a:r>
              <a:rPr lang="en-US" sz="1400" dirty="0" smtClean="0"/>
              <a:t> for both styles.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338047" y="3667679"/>
            <a:ext cx="5522259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Better to do this */</a:t>
            </a:r>
            <a:endParaRPr lang="en-US" sz="14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4909" y="30982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0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Initialization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Syntax:</a:t>
            </a:r>
          </a:p>
        </p:txBody>
      </p:sp>
      <p:sp>
        <p:nvSpPr>
          <p:cNvPr id="5" name="Rectangle 4"/>
          <p:cNvSpPr/>
          <p:nvPr/>
        </p:nvSpPr>
        <p:spPr>
          <a:xfrm>
            <a:off x="3403600" y="2344190"/>
            <a:ext cx="557414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OtherClass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other code can go here */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16388" y="1963190"/>
            <a:ext cx="2064871" cy="55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Colon goes here</a:t>
            </a:r>
            <a:endParaRPr lang="en-US" sz="1800" kern="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 bwMode="auto">
          <a:xfrm flipH="1">
            <a:off x="8296101" y="2238855"/>
            <a:ext cx="220287" cy="2482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7448" y="2514519"/>
            <a:ext cx="2475074" cy="124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Members assigned and  separated with commas.  Note: order doesn’t matter.</a:t>
            </a:r>
            <a:endParaRPr lang="en-US" sz="1800" kern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85481" y="2784764"/>
            <a:ext cx="1912199" cy="28108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700061" y="4460512"/>
            <a:ext cx="2620084" cy="10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Additional code can be added in the code block.</a:t>
            </a:r>
            <a:endParaRPr lang="en-US" sz="1800" kern="0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V="1">
            <a:off x="4010103" y="3612510"/>
            <a:ext cx="769715" cy="8480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9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2" y="762000"/>
            <a:ext cx="10566400" cy="685800"/>
          </a:xfrm>
        </p:spPr>
        <p:txBody>
          <a:bodyPr/>
          <a:lstStyle/>
          <a:p>
            <a:r>
              <a:rPr lang="en-US" dirty="0" smtClean="0"/>
              <a:t>And now use both constructors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5110" y="1742632"/>
            <a:ext cx="5181600" cy="3886200"/>
          </a:xfrm>
        </p:spPr>
        <p:txBody>
          <a:bodyPr/>
          <a:lstStyle/>
          <a:p>
            <a:r>
              <a:rPr lang="en-US" sz="2400" dirty="0" smtClean="0"/>
              <a:t>Both constructors are now used.  The new constructor initializes the values when the object is created.</a:t>
            </a:r>
          </a:p>
          <a:p>
            <a:r>
              <a:rPr lang="en-US" sz="2400" dirty="0" smtClean="0"/>
              <a:t>Constructors are used to:</a:t>
            </a:r>
          </a:p>
          <a:p>
            <a:pPr lvl="1"/>
            <a:r>
              <a:rPr lang="en-US" sz="2000" dirty="0" smtClean="0"/>
              <a:t>Initialize members</a:t>
            </a:r>
          </a:p>
          <a:p>
            <a:pPr lvl="1"/>
            <a:r>
              <a:rPr lang="en-US" sz="2000" dirty="0" smtClean="0"/>
              <a:t>Open files</a:t>
            </a:r>
          </a:p>
          <a:p>
            <a:pPr lvl="1"/>
            <a:r>
              <a:rPr lang="en-US" sz="2000" dirty="0" smtClean="0"/>
              <a:t>Connect to databases</a:t>
            </a:r>
          </a:p>
          <a:p>
            <a:pPr lvl="1"/>
            <a:r>
              <a:rPr lang="en-US" sz="2000" dirty="0" smtClean="0"/>
              <a:t>Etc.</a:t>
            </a:r>
          </a:p>
          <a:p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955356" y="762000"/>
            <a:ext cx="4797373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"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rectangle.h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Rectangle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Rectangle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rT_2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rT_2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26898" y="4903042"/>
            <a:ext cx="3446690" cy="297025"/>
          </a:xfrm>
          <a:prstGeom prst="rect">
            <a:avLst/>
          </a:prstGeom>
          <a:solidFill>
            <a:srgbClr val="FFFF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26898" y="3252492"/>
            <a:ext cx="3446690" cy="297025"/>
          </a:xfrm>
          <a:prstGeom prst="rect">
            <a:avLst/>
          </a:prstGeom>
          <a:solidFill>
            <a:srgbClr val="FFFF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9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smtClean="0"/>
              <a:t>C++11 added the ability to define default values in headers in an intuitive way.</a:t>
            </a:r>
          </a:p>
          <a:p>
            <a:r>
              <a:rPr lang="en-US" sz="1800" dirty="0" smtClean="0"/>
              <a:t>Pre-C++11 default values would have been coded into constructors.</a:t>
            </a:r>
          </a:p>
          <a:p>
            <a:r>
              <a:rPr lang="en-US" sz="1800" dirty="0" smtClean="0"/>
              <a:t>If members with default values get their value set in constructor than the default value is ignored.</a:t>
            </a:r>
          </a:p>
          <a:p>
            <a:pPr lvl="1"/>
            <a:r>
              <a:rPr lang="en-US" sz="1400" dirty="0" smtClean="0"/>
              <a:t>i.e. no “double setting” of the value.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56323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could do: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Area() 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699538" y="3383214"/>
            <a:ext cx="1338349" cy="565265"/>
          </a:xfrm>
          <a:prstGeom prst="rect">
            <a:avLst/>
          </a:prstGeom>
          <a:solidFill>
            <a:srgbClr val="FFFF00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C++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576039" y="1618645"/>
            <a:ext cx="9803161" cy="3834375"/>
          </a:xfrm>
        </p:spPr>
        <p:txBody>
          <a:bodyPr/>
          <a:lstStyle/>
          <a:p>
            <a:r>
              <a:rPr lang="en-US" sz="2400" dirty="0" smtClean="0"/>
              <a:t>C++ is…</a:t>
            </a:r>
          </a:p>
          <a:p>
            <a:pPr lvl="1"/>
            <a:r>
              <a:rPr lang="en-US" sz="2000" dirty="0" smtClean="0"/>
              <a:t>Compiled.</a:t>
            </a:r>
          </a:p>
          <a:p>
            <a:pPr lvl="2"/>
            <a:r>
              <a:rPr lang="en-US" sz="1600" dirty="0" smtClean="0"/>
              <a:t>A separate program, the compiler, is used to turn C++ source code into a form directly executed by the CPU.</a:t>
            </a:r>
          </a:p>
          <a:p>
            <a:pPr lvl="1"/>
            <a:r>
              <a:rPr lang="en-US" sz="2000" dirty="0" smtClean="0"/>
              <a:t>Strongly typed and unsafe</a:t>
            </a:r>
          </a:p>
          <a:p>
            <a:pPr lvl="2"/>
            <a:r>
              <a:rPr lang="en-US" sz="1600" dirty="0" smtClean="0"/>
              <a:t>Conversions between variable types must be made by the programmer (strong typing) but can be circumvented when needed (unsafe)</a:t>
            </a:r>
          </a:p>
          <a:p>
            <a:pPr lvl="1"/>
            <a:r>
              <a:rPr lang="en-US" sz="2000" dirty="0" smtClean="0"/>
              <a:t>C compatible</a:t>
            </a:r>
          </a:p>
          <a:p>
            <a:pPr lvl="2"/>
            <a:r>
              <a:rPr lang="en-US" sz="1600" dirty="0" smtClean="0"/>
              <a:t>call C libraries directly and C code is nearly 100% valid C++ code.</a:t>
            </a:r>
          </a:p>
          <a:p>
            <a:pPr lvl="1"/>
            <a:r>
              <a:rPr lang="en-US" sz="2000" dirty="0" smtClean="0"/>
              <a:t>Capable of very high performance</a:t>
            </a:r>
          </a:p>
          <a:p>
            <a:pPr lvl="2"/>
            <a:r>
              <a:rPr lang="en-US" sz="1600" dirty="0" smtClean="0"/>
              <a:t>The programmer has a very large amount of control over the program execution</a:t>
            </a:r>
          </a:p>
          <a:p>
            <a:pPr lvl="1"/>
            <a:r>
              <a:rPr lang="en-US" sz="2000" dirty="0" smtClean="0"/>
              <a:t>Object oriented</a:t>
            </a:r>
          </a:p>
          <a:p>
            <a:pPr lvl="2"/>
            <a:r>
              <a:rPr lang="en-US" sz="1600" dirty="0" smtClean="0"/>
              <a:t>With support for many programming styles (procedural, functional, etc.) </a:t>
            </a:r>
          </a:p>
          <a:p>
            <a:r>
              <a:rPr lang="en-US" sz="2000" dirty="0"/>
              <a:t>No automatic memory management</a:t>
            </a:r>
          </a:p>
          <a:p>
            <a:pPr lvl="1"/>
            <a:r>
              <a:rPr lang="en-US" sz="1600" dirty="0" smtClean="0"/>
              <a:t>The programmer is </a:t>
            </a:r>
            <a:r>
              <a:rPr lang="en-US" sz="1600" dirty="0"/>
              <a:t>in control of memory usage</a:t>
            </a:r>
          </a:p>
          <a:p>
            <a:pPr lvl="2"/>
            <a:endParaRPr lang="en-US" sz="18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4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414" y="1828800"/>
            <a:ext cx="6569307" cy="3886200"/>
          </a:xfrm>
        </p:spPr>
        <p:txBody>
          <a:bodyPr/>
          <a:lstStyle/>
          <a:p>
            <a:r>
              <a:rPr lang="en-US" sz="2000" dirty="0" smtClean="0"/>
              <a:t>The two methods created by IDE automatically are explicit versions of the default C++ constructors and destructors.</a:t>
            </a:r>
          </a:p>
          <a:p>
            <a:endParaRPr lang="en-US" sz="2000" dirty="0" smtClean="0"/>
          </a:p>
          <a:p>
            <a:r>
              <a:rPr lang="en-US" sz="2000" dirty="0" smtClean="0"/>
              <a:t>Every class has them – if you don’t define them then empty ones that do nothing will be created for you by the compiler.</a:t>
            </a:r>
          </a:p>
          <a:p>
            <a:pPr lvl="1"/>
            <a:r>
              <a:rPr lang="en-US" sz="1800" dirty="0" smtClean="0"/>
              <a:t>If you really don’t want the default constructor you can delete it with the </a:t>
            </a:r>
            <a:r>
              <a:rPr lang="en-US" sz="1800" i="1" dirty="0" smtClean="0"/>
              <a:t>delete</a:t>
            </a:r>
            <a:r>
              <a:rPr lang="en-US" sz="1800" dirty="0" smtClean="0"/>
              <a:t> keyword.  </a:t>
            </a:r>
          </a:p>
          <a:p>
            <a:pPr lvl="1"/>
            <a:r>
              <a:rPr lang="en-US" sz="1800" dirty="0" smtClean="0"/>
              <a:t>Also in the header file you can use the </a:t>
            </a:r>
            <a:r>
              <a:rPr lang="en-US" sz="1800" i="1" dirty="0" smtClean="0"/>
              <a:t>default</a:t>
            </a:r>
            <a:r>
              <a:rPr lang="en-US" sz="1800" dirty="0" smtClean="0"/>
              <a:t> keyword if you like to be clear that you are using the default.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642302" y="2007220"/>
            <a:ext cx="3921513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Foo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Another </a:t>
            </a:r>
            <a:r>
              <a:rPr lang="en-US" sz="16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sz="16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600" b="1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n-US" sz="16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defined!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Bar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7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constructors and destructors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5239" y="2297150"/>
            <a:ext cx="8633522" cy="38862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000" dirty="0" smtClean="0"/>
              <a:t>You must define your own constructor when you want to initialize an object with arguments.</a:t>
            </a:r>
          </a:p>
          <a:p>
            <a:endParaRPr lang="en-US" sz="2000" dirty="0" smtClean="0"/>
          </a:p>
          <a:p>
            <a:r>
              <a:rPr lang="en-US" sz="2000" dirty="0" smtClean="0"/>
              <a:t>A custom destructor is </a:t>
            </a:r>
            <a:r>
              <a:rPr lang="en-US" sz="2000" b="1" dirty="0" smtClean="0"/>
              <a:t>always</a:t>
            </a:r>
            <a:r>
              <a:rPr lang="en-US" sz="2000" dirty="0" smtClean="0"/>
              <a:t> needed when internal members in the class need special handling.</a:t>
            </a:r>
          </a:p>
          <a:p>
            <a:pPr lvl="1"/>
            <a:r>
              <a:rPr lang="en-US" sz="1600" dirty="0" smtClean="0"/>
              <a:t>Examples: manually </a:t>
            </a:r>
            <a:r>
              <a:rPr lang="en-US" sz="1600" dirty="0"/>
              <a:t>allocated memory, open files, hardware drivers, </a:t>
            </a:r>
            <a:r>
              <a:rPr lang="en-US" sz="1600" dirty="0" smtClean="0"/>
              <a:t>database or network connections, custom data structures, etc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4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Destructors are called when an object is destroyed.</a:t>
            </a:r>
          </a:p>
          <a:p>
            <a:r>
              <a:rPr lang="en-US" sz="2000" dirty="0" smtClean="0"/>
              <a:t>Destructors have no return type.</a:t>
            </a:r>
          </a:p>
          <a:p>
            <a:r>
              <a:rPr lang="en-US" sz="2000" dirty="0" smtClean="0"/>
              <a:t>There is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destructor allowed per class.</a:t>
            </a:r>
          </a:p>
          <a:p>
            <a:r>
              <a:rPr lang="en-US" sz="2000" dirty="0" smtClean="0"/>
              <a:t>Objects are destroyed when they go out of </a:t>
            </a:r>
            <a:r>
              <a:rPr lang="en-US" sz="2000" i="1" dirty="0" smtClean="0"/>
              <a:t>scope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Destructors are never called explicitly by the programmer. Calls to destructors are inserted automatically by the compiler.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528548" y="1853955"/>
            <a:ext cx="354105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322002" y="690611"/>
            <a:ext cx="5399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This class just has 2 floats as members which are automatically removed from memory by the compiler.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 bwMode="auto">
          <a:xfrm flipH="1">
            <a:off x="8175816" y="1275386"/>
            <a:ext cx="845862" cy="64306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130" y="3127057"/>
            <a:ext cx="2481223" cy="37309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32824" y="6040762"/>
            <a:ext cx="1422242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House object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9672" y="4649933"/>
            <a:ext cx="2114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~House() destructor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8655067" y="6209926"/>
            <a:ext cx="692171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9104834" y="4826113"/>
            <a:ext cx="1558684" cy="49388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1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Example: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12800" y="2574252"/>
            <a:ext cx="4649972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60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 pointer to some memory </a:t>
            </a:r>
            <a:endParaRPr lang="en-US" sz="1600" dirty="0" smtClean="0">
              <a:solidFill>
                <a:srgbClr val="8080C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// that will be allocated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1834" y="2574252"/>
            <a:ext cx="609600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 memory to store "count"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floats.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destructor must free this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memory. Only do so if values is not</a:t>
            </a:r>
          </a:p>
          <a:p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// null.</a:t>
            </a:r>
            <a:endParaRPr lang="en-US" sz="1600" dirty="0">
              <a:solidFill>
                <a:srgbClr val="8080C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447800"/>
            <a:ext cx="10086848" cy="1261872"/>
          </a:xfrm>
        </p:spPr>
        <p:txBody>
          <a:bodyPr/>
          <a:lstStyle/>
          <a:p>
            <a:r>
              <a:rPr lang="en-US" sz="2000" dirty="0" smtClean="0"/>
              <a:t>Scope is the region where a variable is valid.</a:t>
            </a:r>
          </a:p>
          <a:p>
            <a:r>
              <a:rPr lang="en-US" sz="2000" dirty="0" smtClean="0"/>
              <a:t>Constructors are called when an object is created.</a:t>
            </a:r>
          </a:p>
          <a:p>
            <a:r>
              <a:rPr lang="en-US" sz="2000" dirty="0" smtClean="0"/>
              <a:t>Destructors are only ever called implicitly.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82935" y="3005507"/>
            <a:ext cx="8380289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Start of a code block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main function scope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No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constructors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 built-in types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c1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constructor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called.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 (1)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Start of an inner code block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scope of c2 is this inner code block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c2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//c2 constructor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is called.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c2 destructor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is called.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c3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c3 constructor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is called.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leaving program, call destructors for c3 and c1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variable x: no destructor for built-in type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7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choose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41235"/>
            <a:ext cx="5181600" cy="3886200"/>
          </a:xfrm>
        </p:spPr>
        <p:txBody>
          <a:bodyPr/>
          <a:lstStyle/>
          <a:p>
            <a:r>
              <a:rPr lang="en-US" sz="2000" dirty="0" smtClean="0"/>
              <a:t>Despite its many competitors C++ has remained popular for ~30 years and will continue to be so in the foreseeable future.</a:t>
            </a:r>
          </a:p>
          <a:p>
            <a:r>
              <a:rPr lang="en-US" sz="2000" dirty="0" smtClean="0"/>
              <a:t>Why?</a:t>
            </a:r>
          </a:p>
          <a:p>
            <a:pPr lvl="1"/>
            <a:r>
              <a:rPr lang="en-US" sz="1800" dirty="0" smtClean="0"/>
              <a:t>Complex problems and programs can be effectively implemented </a:t>
            </a:r>
          </a:p>
          <a:p>
            <a:pPr lvl="1"/>
            <a:r>
              <a:rPr lang="en-US" sz="1800" dirty="0" smtClean="0"/>
              <a:t>OOP works in the real world!</a:t>
            </a:r>
          </a:p>
          <a:p>
            <a:pPr lvl="1"/>
            <a:r>
              <a:rPr lang="en-US" sz="1800" dirty="0" smtClean="0"/>
              <a:t>No other language quite matches C++’s combination of performance, expressiveness, and ability to handle complex programs.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599" y="1741234"/>
            <a:ext cx="5301673" cy="4562583"/>
          </a:xfrm>
        </p:spPr>
        <p:txBody>
          <a:bodyPr/>
          <a:lstStyle/>
          <a:p>
            <a:r>
              <a:rPr lang="en-US" sz="2000" dirty="0" smtClean="0"/>
              <a:t>Choose C++ when:</a:t>
            </a:r>
          </a:p>
          <a:p>
            <a:pPr lvl="1"/>
            <a:r>
              <a:rPr lang="en-US" sz="1800" dirty="0" smtClean="0"/>
              <a:t>Program performance matters	</a:t>
            </a:r>
          </a:p>
          <a:p>
            <a:pPr lvl="2"/>
            <a:r>
              <a:rPr lang="en-US" sz="1600" dirty="0" smtClean="0"/>
              <a:t>Dealing with large amounts of data, multiple CPUs, complex algorithms, etc. </a:t>
            </a:r>
          </a:p>
          <a:p>
            <a:pPr lvl="1"/>
            <a:r>
              <a:rPr lang="en-US" sz="1800" dirty="0" smtClean="0"/>
              <a:t>Programmer productivity is less important</a:t>
            </a:r>
          </a:p>
          <a:p>
            <a:pPr lvl="2"/>
            <a:r>
              <a:rPr lang="en-US" sz="1600" dirty="0" smtClean="0"/>
              <a:t>It is faster to produce working code in Python, R,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or other scripting languages!</a:t>
            </a:r>
          </a:p>
          <a:p>
            <a:pPr lvl="1"/>
            <a:r>
              <a:rPr lang="en-US" sz="1800" dirty="0" smtClean="0"/>
              <a:t>The programming language itself can help organize your code</a:t>
            </a:r>
          </a:p>
          <a:p>
            <a:pPr lvl="2"/>
            <a:r>
              <a:rPr lang="en-US" sz="1600" dirty="0" smtClean="0"/>
              <a:t>Ex. In C++ your objects can closely model elements of your problem</a:t>
            </a:r>
          </a:p>
          <a:p>
            <a:pPr lvl="1"/>
            <a:r>
              <a:rPr lang="en-US" sz="1800" dirty="0" smtClean="0"/>
              <a:t>Access to libraries </a:t>
            </a:r>
          </a:p>
          <a:p>
            <a:pPr lvl="2"/>
            <a:r>
              <a:rPr lang="en-US" sz="1600" dirty="0" smtClean="0"/>
              <a:t>Ex. </a:t>
            </a:r>
            <a:r>
              <a:rPr lang="en-US" sz="1600" dirty="0" err="1" smtClean="0"/>
              <a:t>Nvidia’s</a:t>
            </a:r>
            <a:r>
              <a:rPr lang="en-US" sz="1600" dirty="0" smtClean="0"/>
              <a:t> CUDA Thrust library for GPUs</a:t>
            </a:r>
          </a:p>
          <a:p>
            <a:pPr lvl="1"/>
            <a:r>
              <a:rPr lang="en-US" sz="1800" dirty="0" smtClean="0"/>
              <a:t>Your group uses it already!</a:t>
            </a:r>
          </a:p>
          <a:p>
            <a:pPr lvl="1"/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Scenes: The Compilation Process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2" y="1562811"/>
            <a:ext cx="9171259" cy="47680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0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explained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00322"/>
            <a:ext cx="5004857" cy="2748973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6400799" y="2692691"/>
            <a:ext cx="5375565" cy="7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The </a:t>
            </a:r>
            <a:r>
              <a:rPr lang="en-US" sz="1600" i="1" kern="0" dirty="0" smtClean="0"/>
              <a:t>main</a:t>
            </a:r>
            <a:r>
              <a:rPr lang="en-US" sz="1600" kern="0" dirty="0" smtClean="0"/>
              <a:t> routine – the start of </a:t>
            </a:r>
            <a:r>
              <a:rPr lang="en-US" sz="1600" b="1" kern="0" dirty="0" smtClean="0"/>
              <a:t>every</a:t>
            </a:r>
            <a:r>
              <a:rPr lang="en-US" sz="1600" kern="0" dirty="0" smtClean="0"/>
              <a:t> C++ program!  It returns an integer value to the operating system and (in this case) takes no arguments: main()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 bwMode="auto">
          <a:xfrm flipH="1">
            <a:off x="2840182" y="3085525"/>
            <a:ext cx="3560617" cy="2118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609601" y="5183694"/>
            <a:ext cx="4809892" cy="7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The </a:t>
            </a:r>
            <a:r>
              <a:rPr lang="en-US" sz="1600" b="1" kern="0" dirty="0" smtClean="0"/>
              <a:t>return</a:t>
            </a:r>
            <a:r>
              <a:rPr lang="en-US" sz="1600" kern="0" dirty="0" smtClean="0"/>
              <a:t> </a:t>
            </a:r>
            <a:r>
              <a:rPr lang="en-US" sz="1600" kern="0" dirty="0"/>
              <a:t>s</a:t>
            </a:r>
            <a:r>
              <a:rPr lang="en-US" sz="1600" kern="0" dirty="0" smtClean="0"/>
              <a:t>tatement returns an integer value to the operating system after completion. 0 means “no error”. </a:t>
            </a:r>
            <a:r>
              <a:rPr lang="en-US" sz="1600" kern="0" dirty="0" smtClean="0">
                <a:solidFill>
                  <a:srgbClr val="FF0000"/>
                </a:solidFill>
              </a:rPr>
              <a:t>C++ programs </a:t>
            </a:r>
            <a:r>
              <a:rPr lang="en-US" sz="1600" b="1" kern="0" dirty="0" smtClean="0">
                <a:solidFill>
                  <a:srgbClr val="FF0000"/>
                </a:solidFill>
              </a:rPr>
              <a:t>must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</a:rPr>
              <a:t>return an integer value.</a:t>
            </a:r>
            <a:endParaRPr lang="en-US" sz="1600" kern="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H="1" flipV="1">
            <a:off x="2549237" y="4100946"/>
            <a:ext cx="465310" cy="1082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1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16121</TotalTime>
  <Words>6339</Words>
  <Application>Microsoft Office PowerPoint</Application>
  <PresentationFormat>Widescreen</PresentationFormat>
  <Paragraphs>1149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Courier New</vt:lpstr>
      <vt:lpstr>Osaka</vt:lpstr>
      <vt:lpstr>Times</vt:lpstr>
      <vt:lpstr>Wingdings</vt:lpstr>
      <vt:lpstr>IS and T Theme</vt:lpstr>
      <vt:lpstr>Custom Design</vt:lpstr>
      <vt:lpstr>Introduction to C++</vt:lpstr>
      <vt:lpstr>Outline</vt:lpstr>
      <vt:lpstr>Very brief history of C++</vt:lpstr>
      <vt:lpstr>Object-oriented programming</vt:lpstr>
      <vt:lpstr>Object-oriented programming</vt:lpstr>
      <vt:lpstr>Characteristics of C++</vt:lpstr>
      <vt:lpstr>When to choose C++</vt:lpstr>
      <vt:lpstr>Behind the Scenes: The Compilation Process</vt:lpstr>
      <vt:lpstr>Hello, World! explained</vt:lpstr>
      <vt:lpstr>Hello, World! explained</vt:lpstr>
      <vt:lpstr>Header Files</vt:lpstr>
      <vt:lpstr>Slight change</vt:lpstr>
      <vt:lpstr>A first C++ class: string</vt:lpstr>
      <vt:lpstr>A first C++ class: string</vt:lpstr>
      <vt:lpstr>A first C++ class: string</vt:lpstr>
      <vt:lpstr>A first C++ class: string</vt:lpstr>
      <vt:lpstr>A first C++ class: string</vt:lpstr>
      <vt:lpstr>Basic Syntax</vt:lpstr>
      <vt:lpstr>PowerPoint Presentation</vt:lpstr>
      <vt:lpstr>PowerPoint Presentation</vt:lpstr>
      <vt:lpstr>Built-in (aka primitive or intrinsic) Types</vt:lpstr>
      <vt:lpstr>Need to be sure of integer sizes?</vt:lpstr>
      <vt:lpstr>Reference and Pointer Variables</vt:lpstr>
      <vt:lpstr>Type Casting</vt:lpstr>
      <vt:lpstr>Type Casting </vt:lpstr>
      <vt:lpstr>Type Casting cont’d</vt:lpstr>
      <vt:lpstr>Functions</vt:lpstr>
      <vt:lpstr>Pass by Value</vt:lpstr>
      <vt:lpstr>Pass by Reference</vt:lpstr>
      <vt:lpstr>PowerPoint Presentation</vt:lpstr>
      <vt:lpstr>PowerPoint Presentation</vt:lpstr>
      <vt:lpstr>Function overloading</vt:lpstr>
      <vt:lpstr>A first C++ class</vt:lpstr>
      <vt:lpstr>Basic C++ Class Syntax</vt:lpstr>
      <vt:lpstr>Accessing data in the class</vt:lpstr>
      <vt:lpstr>PowerPoint Presentation</vt:lpstr>
      <vt:lpstr>Basic C++ Class Summary</vt:lpstr>
      <vt:lpstr>Encapsulation in Action</vt:lpstr>
      <vt:lpstr>Now for a “real” class</vt:lpstr>
      <vt:lpstr>PowerPoint Presentation</vt:lpstr>
      <vt:lpstr>Modify rectangle.h</vt:lpstr>
      <vt:lpstr>rectangle.cpp</vt:lpstr>
      <vt:lpstr>Last Step</vt:lpstr>
      <vt:lpstr>Solution</vt:lpstr>
      <vt:lpstr>References and Pointers</vt:lpstr>
      <vt:lpstr>References and Pointers</vt:lpstr>
      <vt:lpstr>PowerPoint Presentation</vt:lpstr>
      <vt:lpstr>When to use a reference or a pointer</vt:lpstr>
      <vt:lpstr>Null Value Checking</vt:lpstr>
      <vt:lpstr>The formal concepts in OOP</vt:lpstr>
      <vt:lpstr>Core Concepts</vt:lpstr>
      <vt:lpstr>C++ Classes </vt:lpstr>
      <vt:lpstr>Encapsulation</vt:lpstr>
      <vt:lpstr>Construction and Destruction</vt:lpstr>
      <vt:lpstr>When an object is instantiated…</vt:lpstr>
      <vt:lpstr>A second constructor</vt:lpstr>
      <vt:lpstr>Member Initialization Lists</vt:lpstr>
      <vt:lpstr>And now use both constructors</vt:lpstr>
      <vt:lpstr>Default values</vt:lpstr>
      <vt:lpstr>Default constructors and destructors</vt:lpstr>
      <vt:lpstr>Custom constructors and destructors</vt:lpstr>
      <vt:lpstr>Destructors</vt:lpstr>
      <vt:lpstr>Destructors</vt:lpstr>
      <vt:lpstr>Scope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Hossein Zeinali</cp:lastModifiedBy>
  <cp:revision>257</cp:revision>
  <dcterms:created xsi:type="dcterms:W3CDTF">2016-09-19T16:42:28Z</dcterms:created>
  <dcterms:modified xsi:type="dcterms:W3CDTF">2022-12-26T10:24:13Z</dcterms:modified>
</cp:coreProperties>
</file>