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handoutMasterIdLst>
    <p:handoutMasterId r:id="rId52"/>
  </p:handoutMasterIdLst>
  <p:sldIdLst>
    <p:sldId id="293" r:id="rId2"/>
    <p:sldId id="257" r:id="rId3"/>
    <p:sldId id="295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94" r:id="rId23"/>
    <p:sldId id="297" r:id="rId24"/>
    <p:sldId id="269" r:id="rId25"/>
    <p:sldId id="270" r:id="rId26"/>
    <p:sldId id="271" r:id="rId27"/>
    <p:sldId id="272" r:id="rId28"/>
    <p:sldId id="273" r:id="rId29"/>
    <p:sldId id="275" r:id="rId30"/>
    <p:sldId id="276" r:id="rId31"/>
    <p:sldId id="277" r:id="rId32"/>
    <p:sldId id="296" r:id="rId33"/>
    <p:sldId id="279" r:id="rId34"/>
    <p:sldId id="280" r:id="rId35"/>
    <p:sldId id="281" r:id="rId36"/>
    <p:sldId id="298" r:id="rId37"/>
    <p:sldId id="282" r:id="rId38"/>
    <p:sldId id="283" r:id="rId39"/>
    <p:sldId id="285" r:id="rId40"/>
    <p:sldId id="299" r:id="rId41"/>
    <p:sldId id="284" r:id="rId42"/>
    <p:sldId id="287" r:id="rId43"/>
    <p:sldId id="301" r:id="rId44"/>
    <p:sldId id="288" r:id="rId45"/>
    <p:sldId id="289" r:id="rId46"/>
    <p:sldId id="302" r:id="rId47"/>
    <p:sldId id="290" r:id="rId48"/>
    <p:sldId id="291" r:id="rId49"/>
    <p:sldId id="292" r:id="rId5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5908" autoAdjust="0"/>
  </p:normalViewPr>
  <p:slideViewPr>
    <p:cSldViewPr snapToGrid="0">
      <p:cViewPr varScale="1">
        <p:scale>
          <a:sx n="81" d="100"/>
          <a:sy n="81" d="100"/>
        </p:scale>
        <p:origin x="66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i-FI" sz="14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5" y="0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i-FI" sz="14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i-FI" sz="14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5" y="10157659"/>
            <a:ext cx="3280498" cy="53410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FC32B91-8527-4A75-8CB3-412022157E6F}" type="slidenum">
              <a:t>‹#›</a:t>
            </a:fld>
            <a:endParaRPr lang="fi-FI" sz="1400" b="0" i="0" u="none" strike="noStrike">
              <a:ln>
                <a:noFill/>
              </a:ln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34218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i-FI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rtl="0" hangingPunct="0">
              <a:buNone/>
              <a:tabLst/>
              <a:defRPr lang="fi-FI" sz="14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i-FI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buNone/>
              <a:tabLst/>
              <a:defRPr lang="fi-FI" sz="14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i-FI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rtl="0" hangingPunct="0">
              <a:buNone/>
              <a:tabLst/>
              <a:defRPr lang="fi-FI" sz="14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i-FI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buNone/>
              <a:tabLst/>
              <a:defRPr lang="fi-FI" sz="14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601486C-16F4-4C84-A421-4EE6BC6A9AA2}" type="slidenum"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253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i-FI" sz="2000" b="0" i="0" u="none" strike="noStrike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lang/Integer.html" TargetMode="External"/><Relationship Id="rId3" Type="http://schemas.openxmlformats.org/officeDocument/2006/relationships/hyperlink" Target="https://docs.oracle.com/javase/tutorial/java/javaOO/enum.html" TargetMode="External"/><Relationship Id="rId7" Type="http://schemas.openxmlformats.org/officeDocument/2006/relationships/hyperlink" Target="https://docs.oracle.com/javase/8/docs/api/java/lang/Short.html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oracle.com/javase/8/docs/api/java/lang/Byte.html" TargetMode="External"/><Relationship Id="rId5" Type="http://schemas.openxmlformats.org/officeDocument/2006/relationships/hyperlink" Target="https://docs.oracle.com/javase/8/docs/api/java/lang/Character.html" TargetMode="External"/><Relationship Id="rId4" Type="http://schemas.openxmlformats.org/officeDocument/2006/relationships/hyperlink" Target="https://docs.oracle.com/javase/8/docs/api/java/lang/String.html" TargetMode="External"/><Relationship Id="rId9" Type="http://schemas.openxmlformats.org/officeDocument/2006/relationships/hyperlink" Target="https://docs.oracle.com/javase/tutorial/java/data/index.html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err="1"/>
              <a:t>رویه‌ای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601486C-16F4-4C84-A421-4EE6BC6A9A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90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80BE631-95D0-4C73-A8D4-1405274BCF18}" type="slidenum">
              <a:t>19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r>
              <a:rPr lang="fi-FI" dirty="0">
                <a:latin typeface="Albany" pitchFamily="18"/>
                <a:cs typeface="Tahoma" pitchFamily="2"/>
              </a:rPr>
              <a:t>x = y = 2;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D4F7B95-559C-4C59-9CB0-572C7131D7C9}" type="slidenum">
              <a:t>20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BF5BD84-BA44-47A6-AE83-5B009A9EB205}" type="slidenum">
              <a:t>21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r>
              <a:rPr lang="fi-FI" dirty="0">
                <a:latin typeface="Albany" pitchFamily="18"/>
                <a:cs typeface="Tahoma" pitchFamily="2"/>
              </a:rPr>
              <a:t>Any problems?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601486C-16F4-4C84-A421-4EE6BC6A9A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53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CAFA1C2-E84A-4D09-8657-9D8CDA50D8DD}" type="slidenum">
              <a:t>24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r>
              <a:rPr lang="en-US" dirty="0"/>
              <a:t>int x = 5;</a:t>
            </a:r>
          </a:p>
          <a:p>
            <a:r>
              <a:rPr lang="en-US" dirty="0"/>
              <a:t>int y = 10;</a:t>
            </a:r>
          </a:p>
          <a:p>
            <a:r>
              <a:rPr lang="en-US" dirty="0"/>
              <a:t>int z = ++x * y--;</a:t>
            </a:r>
            <a:endParaRPr lang="fi-FI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A052EB-6234-4B66-9F6B-F82323F21995}" type="slidenum">
              <a:t>25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C7C9B96-4C15-403D-9F14-8801F7BC6219}" type="slidenum">
              <a:t>26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52F0FA3-198C-468F-BA83-B5A6BC5A53A0}" type="slidenum">
              <a:t>27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r>
              <a:rPr lang="fi-FI" dirty="0">
                <a:latin typeface="Albany" pitchFamily="18"/>
                <a:cs typeface="Tahoma" pitchFamily="2"/>
              </a:rPr>
              <a:t>The only trioprand operator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6C0BCD4-CD28-4147-8228-E1FA2AF68755}" type="slidenum">
              <a:t>28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B98F3B7-66C4-43AC-B90A-BF1B96021E60}" type="slidenum">
              <a:t>2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437D9D-5051-4ED9-8C26-54E8B4F54B03}" type="slidenum">
              <a:t>29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1236D86-AA77-43A0-B79B-97D26A08566A}" type="slidenum">
              <a:t>30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4108DB-6DFA-418B-B01F-175A22F05F72}" type="slidenum">
              <a:t>31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2B6310-A8DE-49D0-94FF-EA85F7930301}" type="slidenum">
              <a:t>32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r>
              <a:rPr lang="fi-FI" dirty="0">
                <a:latin typeface="Albany" pitchFamily="18"/>
                <a:cs typeface="Tahoma" pitchFamily="2"/>
              </a:rPr>
              <a:t>This is more accurate!</a:t>
            </a:r>
          </a:p>
        </p:txBody>
      </p:sp>
    </p:spTree>
    <p:extLst>
      <p:ext uri="{BB962C8B-B14F-4D97-AF65-F5344CB8AC3E}">
        <p14:creationId xmlns:p14="http://schemas.microsoft.com/office/powerpoint/2010/main" val="1419838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9FBEDB-6C04-4D2F-AF19-71F22AC5B21F}" type="slidenum">
              <a:t>33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E1B960-A211-4F67-B931-79022A0AAE37}" type="slidenum">
              <a:t>34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3CD0E22-AA49-4C7C-99F6-00927AA30C4D}" type="slidenum">
              <a:t>35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AEE5B96-97DB-446E-B58F-1AF6DF1CA4F4}" type="slidenum">
              <a:t>37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C9301C-744B-4D8B-896B-959479EB23C4}" type="slidenum">
              <a:t>38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A82707C-56E5-4540-BED9-6AE04311C4EE}" type="slidenum">
              <a:t>39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4721E16-5337-4FD7-8846-4A35C91AF5CE}" type="slidenum">
              <a:t>12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r>
              <a:rPr lang="en-US" dirty="0">
                <a:latin typeface="Albany" pitchFamily="18"/>
                <a:cs typeface="Tahoma" pitchFamily="2"/>
              </a:rPr>
              <a:t>The System class contains several useful class fields and methods. It cannot be instantiated.</a:t>
            </a:r>
          </a:p>
          <a:p>
            <a:endParaRPr lang="en-US" dirty="0">
              <a:latin typeface="Albany" pitchFamily="18"/>
              <a:cs typeface="Tahoma" pitchFamily="2"/>
            </a:endParaRPr>
          </a:p>
          <a:p>
            <a:r>
              <a:rPr lang="en-US" dirty="0">
                <a:latin typeface="Albany" pitchFamily="18"/>
                <a:cs typeface="Tahoma" pitchFamily="2"/>
              </a:rPr>
              <a:t>Among the facilities provided by the System class are standard input, standard output, and error output streams; access to externally defined properties and environment variables; a means of loading files and libraries; and a utility method for quickly copying a portion of an array.</a:t>
            </a:r>
            <a:endParaRPr lang="fi-FI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F04056C-F0C4-4400-94C0-81061F0FBC2B}" type="slidenum">
              <a:t>41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pPr algn="l"/>
            <a:r>
              <a:rPr lang="en-US" dirty="0"/>
              <a:t>A switch works with the byte, short, char, and </a:t>
            </a:r>
            <a:r>
              <a:rPr lang="en-US" dirty="0" err="1"/>
              <a:t>int</a:t>
            </a:r>
            <a:r>
              <a:rPr lang="en-US" dirty="0"/>
              <a:t> primitive data types. It also works with </a:t>
            </a:r>
            <a:r>
              <a:rPr lang="en-US" i="1" dirty="0"/>
              <a:t>enumerated types</a:t>
            </a:r>
            <a:r>
              <a:rPr lang="en-US" dirty="0"/>
              <a:t> (discussed in </a:t>
            </a:r>
            <a:r>
              <a:rPr lang="en-US" dirty="0" err="1">
                <a:hlinkClick r:id="rId3"/>
              </a:rPr>
              <a:t>Enum</a:t>
            </a:r>
            <a:r>
              <a:rPr lang="en-US" dirty="0">
                <a:hlinkClick r:id="rId3"/>
              </a:rPr>
              <a:t> Types</a:t>
            </a:r>
            <a:r>
              <a:rPr lang="en-US" dirty="0"/>
              <a:t>), the </a:t>
            </a:r>
            <a:r>
              <a:rPr lang="en-US" dirty="0">
                <a:hlinkClick r:id="rId4"/>
              </a:rPr>
              <a:t>String</a:t>
            </a:r>
            <a:r>
              <a:rPr lang="en-US" dirty="0"/>
              <a:t> class, and a few special classes that</a:t>
            </a:r>
            <a:r>
              <a:rPr lang="en-US" baseline="0" dirty="0"/>
              <a:t> </a:t>
            </a:r>
            <a:r>
              <a:rPr lang="en-US" dirty="0"/>
              <a:t>wrap certain primitive types: </a:t>
            </a:r>
            <a:r>
              <a:rPr lang="en-US" dirty="0">
                <a:hlinkClick r:id="rId5"/>
              </a:rPr>
              <a:t>Character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Byte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Short</a:t>
            </a:r>
            <a:r>
              <a:rPr lang="en-US" dirty="0"/>
              <a:t>, and </a:t>
            </a:r>
            <a:r>
              <a:rPr lang="en-US" dirty="0">
                <a:hlinkClick r:id="rId8"/>
              </a:rPr>
              <a:t>Integer</a:t>
            </a:r>
            <a:r>
              <a:rPr lang="en-US" dirty="0"/>
              <a:t> (discussed in </a:t>
            </a:r>
            <a:r>
              <a:rPr lang="en-US" dirty="0">
                <a:hlinkClick r:id="rId9"/>
              </a:rPr>
              <a:t>Numbers and Strings</a:t>
            </a:r>
            <a:r>
              <a:rPr lang="en-US" dirty="0"/>
              <a:t>).</a:t>
            </a:r>
            <a:endParaRPr lang="fi-FI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A753FE6-2521-4C57-B4EF-47FD14F2A29D}" type="slidenum">
              <a:t>42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r>
              <a:rPr lang="fa-IR" dirty="0">
                <a:latin typeface="Albany" pitchFamily="18"/>
                <a:cs typeface="Tahoma" pitchFamily="2"/>
              </a:rPr>
              <a:t>نفی</a:t>
            </a:r>
            <a:endParaRPr lang="fi-FI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9ACE45-09FB-4AF4-A986-6C9D8FFB866E}" type="slidenum">
              <a:t>43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r>
              <a:rPr lang="fi-FI" dirty="0">
                <a:latin typeface="Albany" pitchFamily="18"/>
                <a:cs typeface="Tahoma" pitchFamily="2"/>
              </a:rPr>
              <a:t>https://www.programiz.com/java-programming/bitwise-operators</a:t>
            </a:r>
          </a:p>
        </p:txBody>
      </p:sp>
    </p:spTree>
    <p:extLst>
      <p:ext uri="{BB962C8B-B14F-4D97-AF65-F5344CB8AC3E}">
        <p14:creationId xmlns:p14="http://schemas.microsoft.com/office/powerpoint/2010/main" val="86726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E2F3408-47E3-4E04-B071-181B95E0F0EB}" type="slidenum">
              <a:t>44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r>
              <a:rPr lang="en-US" dirty="0"/>
              <a:t>The unary bitwise complement operator "~" inverts a bit pattern; it can be applied to any of the integral types, making every "0" a "1" and every "1" a "0". For example, a byte contains 8 bits; applying this operator to a value whose bit pattern is "00000000" would change its pattern to "11111111".</a:t>
            </a:r>
          </a:p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216000" marR="0" indent="-216000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Java Bitwise XOR Operator </a:t>
            </a:r>
          </a:p>
          <a:p>
            <a:endParaRPr lang="fi-FI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CDED3D-656F-4DC1-9378-9D57CAD4AEEB}" type="slidenum">
              <a:t>45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A43D59-FEEA-4C89-B49D-C50A565C389D}" type="slidenum">
              <a:t>47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B0D1484-48BF-4ACD-83DC-61BB545A26A3}" type="slidenum">
              <a:t>48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320B250-9616-4660-9A91-1D61C8FF5F35}" type="slidenum">
              <a:t>49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F9A3D5A-BA3E-4853-89A9-D254E44DC5DD}" type="slidenum">
              <a:t>13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680984F-81E3-4CCB-B9D5-75D4DBD96314}" type="slidenum">
              <a:t>14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1EC9310-34E6-4106-A503-93BD9FAC6343}" type="slidenum">
              <a:t>15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37A6A5-C9A8-4215-BE0A-629B2DD5A319}" type="slidenum">
              <a:t>16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611AB94-9E7A-413F-879F-1672593FAB08}" type="slidenum">
              <a:t>17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 dirty="0">
              <a:latin typeface="Albany" pitchFamily="18"/>
              <a:cs typeface="Tahoma" pitchFamily="2"/>
            </a:endParaRPr>
          </a:p>
          <a:p>
            <a:r>
              <a:rPr lang="fi-FI" dirty="0">
                <a:latin typeface="Albany" pitchFamily="18"/>
                <a:cs typeface="Tahoma" pitchFamily="2"/>
              </a:rPr>
              <a:t>Z = 3 * 5 % 4 + 6 / 2 – 1</a:t>
            </a:r>
          </a:p>
          <a:p>
            <a:r>
              <a:rPr lang="fi-FI" dirty="0">
                <a:latin typeface="Albany" pitchFamily="18"/>
                <a:cs typeface="Tahoma" pitchFamily="2"/>
              </a:rPr>
              <a:t>Z = 5</a:t>
            </a:r>
          </a:p>
          <a:p>
            <a:endParaRPr lang="fi-FI" dirty="0">
              <a:latin typeface="Albany" pitchFamily="18"/>
              <a:cs typeface="Tahoma" pitchFamily="2"/>
            </a:endParaRPr>
          </a:p>
          <a:p>
            <a:r>
              <a:rPr lang="fi-FI" dirty="0">
                <a:latin typeface="Albany" pitchFamily="18"/>
                <a:cs typeface="Tahoma" pitchFamily="2"/>
              </a:rPr>
              <a:t>Y = 2 * 3 * 3 + -2 * 3 + 1 = 13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466635-B832-4B86-BFF9-6FDE340A10E1}" type="slidenum">
              <a:t>18</a:t>
            </a:fld>
            <a:endParaRPr lang="fi-FI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i-FI" dirty="0">
              <a:latin typeface="Albany" pitchFamily="18"/>
              <a:cs typeface="Tahoma" pitchFamily="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256" y="506708"/>
            <a:ext cx="8316516" cy="1741009"/>
          </a:xfrm>
        </p:spPr>
        <p:txBody>
          <a:bodyPr anchor="ctr">
            <a:normAutofit/>
          </a:bodyPr>
          <a:lstStyle>
            <a:lvl1pPr algn="ctr">
              <a:lnSpc>
                <a:spcPct val="85000"/>
              </a:lnSpc>
              <a:defRPr sz="5291" spc="-5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a-IR" dirty="0"/>
              <a:t>کلاس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9547" y="4911497"/>
            <a:ext cx="8316516" cy="1259946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646" cap="all" spc="0" baseline="0">
                <a:solidFill>
                  <a:schemeClr val="tx1"/>
                </a:solidFill>
                <a:latin typeface="+mj-lt"/>
              </a:defRPr>
            </a:lvl1pPr>
            <a:lvl2pPr marL="503972" indent="0" algn="ctr">
              <a:buNone/>
              <a:defRPr sz="2646"/>
            </a:lvl2pPr>
            <a:lvl3pPr marL="1007943" indent="0" algn="ctr">
              <a:buNone/>
              <a:defRPr sz="2646"/>
            </a:lvl3pPr>
            <a:lvl4pPr marL="1511915" indent="0" algn="ctr">
              <a:buNone/>
              <a:defRPr sz="2205"/>
            </a:lvl4pPr>
            <a:lvl5pPr marL="2015886" indent="0" algn="ctr">
              <a:buNone/>
              <a:defRPr sz="2205"/>
            </a:lvl5pPr>
            <a:lvl6pPr marL="2519858" indent="0" algn="ctr">
              <a:buNone/>
              <a:defRPr sz="2205"/>
            </a:lvl6pPr>
            <a:lvl7pPr marL="3023829" indent="0" algn="ctr">
              <a:buNone/>
              <a:defRPr sz="2205"/>
            </a:lvl7pPr>
            <a:lvl8pPr marL="3527801" indent="0" algn="ctr">
              <a:buNone/>
              <a:defRPr sz="2205"/>
            </a:lvl8pPr>
            <a:lvl9pPr marL="4031772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05492F-FA7B-4CD1-884B-2929517762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021E2756-92B5-4273-9493-E87CC16CC8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192" y="303164"/>
            <a:ext cx="1442129" cy="17478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B02909-C0A5-41EB-9276-CF5D59309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140" y="303164"/>
            <a:ext cx="1708485" cy="1718262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3621B10-699F-4A24-82C4-91DC1B2E7A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556" y="2714135"/>
            <a:ext cx="8316516" cy="19494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5291">
                <a:cs typeface="B Titr" panose="00000700000000000000" pitchFamily="2" charset="-78"/>
              </a:defRPr>
            </a:lvl1pPr>
          </a:lstStyle>
          <a:p>
            <a:pPr lvl="0"/>
            <a:r>
              <a:rPr lang="fa-IR" dirty="0"/>
              <a:t>عنوان درس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476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B4599E-D508-4506-9429-DE55B811F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480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57218"/>
            <a:ext cx="2173635" cy="63464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57217"/>
            <a:ext cx="6394896" cy="6346489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896DBA-F685-4771-A074-B94B81CF7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42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315929"/>
            <a:ext cx="8316516" cy="907161"/>
          </a:xfrm>
        </p:spPr>
        <p:txBody>
          <a:bodyPr/>
          <a:lstStyle>
            <a:lvl1pPr algn="l" rtl="0">
              <a:defRPr baseline="0">
                <a:latin typeface="Cooper Black" panose="0208090404030B0204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00794" indent="-403177" algn="l" rtl="0">
              <a:lnSpc>
                <a:spcPct val="100000"/>
              </a:lnSpc>
              <a:buSzPct val="60000"/>
              <a:buFont typeface="Wingdings" panose="05000000000000000000" pitchFamily="2" charset="2"/>
              <a:buChar char="q"/>
              <a:defRPr sz="3527"/>
            </a:lvl1pPr>
            <a:lvl2pPr marL="604766" indent="-403177" algn="l" rtl="0">
              <a:lnSpc>
                <a:spcPct val="100000"/>
              </a:lnSpc>
              <a:buSzPct val="110000"/>
              <a:buFont typeface="Wingdings" panose="05000000000000000000" pitchFamily="2" charset="2"/>
              <a:buChar char="§"/>
              <a:defRPr sz="3086"/>
            </a:lvl2pPr>
            <a:lvl3pPr marL="806354" indent="-403177" algn="l" rtl="0">
              <a:lnSpc>
                <a:spcPct val="100000"/>
              </a:lnSpc>
              <a:buFont typeface="Courier New" panose="02070309020205020404" pitchFamily="49" charset="0"/>
              <a:buChar char="o"/>
              <a:defRPr sz="2205"/>
            </a:lvl3pPr>
            <a:lvl4pPr marL="1007943" indent="-403177" algn="l" rtl="0">
              <a:lnSpc>
                <a:spcPct val="100000"/>
              </a:lnSpc>
              <a:buFont typeface="Arial" panose="020B0604020202020204" pitchFamily="34" charset="0"/>
              <a:buChar char="•"/>
              <a:defRPr sz="2205"/>
            </a:lvl4pPr>
            <a:lvl5pPr marL="1209532" indent="-403177" algn="l" rtl="0">
              <a:lnSpc>
                <a:spcPct val="100000"/>
              </a:lnSpc>
              <a:buSzPct val="70000"/>
              <a:buFont typeface="Wingdings" panose="05000000000000000000" pitchFamily="2" charset="2"/>
              <a:buChar char="§"/>
              <a:defRPr sz="220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 sz="1213">
                <a:cs typeface="B Badr" panose="00000400000000000000" pitchFamily="2" charset="-78"/>
              </a:defRPr>
            </a:lvl1pPr>
          </a:lstStyle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23">
                <a:cs typeface="B Badr" panose="00000400000000000000" pitchFamily="2" charset="-78"/>
              </a:defRPr>
            </a:lvl1pPr>
          </a:lstStyle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36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836604"/>
            <a:ext cx="8316516" cy="393103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81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4908749"/>
            <a:ext cx="8316516" cy="1259946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646" cap="all" spc="220" baseline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5DF8A3-7AE2-4736-9F98-01216F9D3A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98520" y="4787794"/>
            <a:ext cx="81653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85656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7256" y="315927"/>
            <a:ext cx="8316516" cy="9071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7256" y="1460045"/>
            <a:ext cx="4082653" cy="50397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1119" y="1460045"/>
            <a:ext cx="4082653" cy="50397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052150-4C8C-46FA-88CD-E923882FC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0406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7256" y="315929"/>
            <a:ext cx="8316516" cy="9071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383802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7256" y="2356129"/>
            <a:ext cx="4082653" cy="41134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1119" y="1383802"/>
            <a:ext cx="4082653" cy="811615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205" b="0" cap="all" baseline="0">
                <a:solidFill>
                  <a:schemeClr val="tx2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1119" y="2356129"/>
            <a:ext cx="4082653" cy="41134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E4760D-1D61-4DC8-BD70-CBD68758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8484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203169-A89D-4618-AEDF-00C389A57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502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27" y="7055697"/>
            <a:ext cx="10078000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982410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568ABE-9757-445C-8676-7F7806434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3497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349287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340423" y="0"/>
            <a:ext cx="52923" cy="7559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023" y="655171"/>
            <a:ext cx="2646164" cy="2519892"/>
          </a:xfrm>
        </p:spPr>
        <p:txBody>
          <a:bodyPr anchor="b">
            <a:norm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4672" y="806365"/>
            <a:ext cx="5522508" cy="57957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023" y="3225462"/>
            <a:ext cx="2646164" cy="372485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896" y="7120718"/>
            <a:ext cx="2165045" cy="402483"/>
          </a:xfrm>
        </p:spPr>
        <p:txBody>
          <a:bodyPr/>
          <a:lstStyle>
            <a:lvl1pPr algn="l">
              <a:defRPr/>
            </a:lvl1pPr>
          </a:lstStyle>
          <a:p>
            <a:pPr lvl="0"/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69246" y="7120718"/>
            <a:ext cx="3843238" cy="40248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fld id="{5252BC0C-B655-49CA-B871-5D9518D10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5715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459765"/>
            <a:ext cx="10078000" cy="2099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5417961"/>
            <a:ext cx="10078000" cy="705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56" y="5594160"/>
            <a:ext cx="8366919" cy="907161"/>
          </a:xfrm>
        </p:spPr>
        <p:txBody>
          <a:bodyPr tIns="0" bIns="0" anchor="b">
            <a:noAutofit/>
          </a:bodyPr>
          <a:lstStyle>
            <a:lvl1pPr>
              <a:defRPr sz="3968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10080613" cy="541796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527">
                <a:solidFill>
                  <a:schemeClr val="bg1"/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7255" y="6511400"/>
            <a:ext cx="8366919" cy="65517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531B6E-A022-47C3-911F-A19094980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97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055697"/>
            <a:ext cx="10080626" cy="5039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982410"/>
            <a:ext cx="10080626" cy="727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7256" y="315929"/>
            <a:ext cx="8316516" cy="907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56" y="1451465"/>
            <a:ext cx="8316517" cy="50397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4732" y="7120718"/>
            <a:ext cx="204413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rgbClr val="FFFFFF"/>
                </a:solidFill>
              </a:defRPr>
            </a:lvl1pPr>
          </a:lstStyle>
          <a:p>
            <a:pPr lvl="0"/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7823" y="7120718"/>
            <a:ext cx="398760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 cap="all" baseline="0">
                <a:solidFill>
                  <a:srgbClr val="FFFFFF"/>
                </a:solidFill>
              </a:defRPr>
            </a:lvl1pPr>
          </a:lstStyle>
          <a:p>
            <a:pPr lvl="0"/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7120718"/>
            <a:ext cx="10848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1">
              <a:defRPr sz="1764">
                <a:solidFill>
                  <a:srgbClr val="FFFFFF"/>
                </a:solidFill>
                <a:cs typeface="B Titr" panose="00000700000000000000" pitchFamily="2" charset="-78"/>
              </a:defRPr>
            </a:lvl1pPr>
          </a:lstStyle>
          <a:p>
            <a:pPr lvl="0"/>
            <a:fld id="{AE1AC7C5-653D-4F96-807E-363B3B52AF9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86840" y="1240321"/>
            <a:ext cx="824091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hdr="0" ftr="0" dt="0"/>
  <p:txStyles>
    <p:titleStyle>
      <a:lvl1pPr algn="r" defTabSz="1007943" rtl="1" eaLnBrk="1" latinLnBrk="0" hangingPunct="1">
        <a:lnSpc>
          <a:spcPct val="85000"/>
        </a:lnSpc>
        <a:spcBef>
          <a:spcPct val="0"/>
        </a:spcBef>
        <a:buNone/>
        <a:defRPr sz="3968" kern="1200" spc="-5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B Titr" panose="00000700000000000000" pitchFamily="2" charset="-78"/>
        </a:defRPr>
      </a:lvl1pPr>
    </p:titleStyle>
    <p:bodyStyle>
      <a:lvl1pPr marL="100794" indent="-100794" algn="r" defTabSz="1007943" rtl="1" eaLnBrk="1" latinLnBrk="0" hangingPunct="1">
        <a:lnSpc>
          <a:spcPct val="90000"/>
        </a:lnSpc>
        <a:spcBef>
          <a:spcPts val="1323"/>
        </a:spcBef>
        <a:spcAft>
          <a:spcPts val="220"/>
        </a:spcAft>
        <a:buClr>
          <a:srgbClr val="C00000"/>
        </a:buClr>
        <a:buSzPct val="100000"/>
        <a:buFont typeface="Wingdings" panose="05000000000000000000" pitchFamily="2" charset="2"/>
        <a:buChar char="Ø"/>
        <a:defRPr sz="440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B Badr" panose="00000400000000000000" pitchFamily="2" charset="-78"/>
        </a:defRPr>
      </a:lvl1pPr>
      <a:lvl2pPr marL="423336" indent="-201589" algn="r" defTabSz="1007943" rtl="1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rgbClr val="C00000"/>
        </a:buClr>
        <a:buFont typeface="Wingdings" panose="05000000000000000000" pitchFamily="2" charset="2"/>
        <a:buChar char="Ø"/>
        <a:defRPr sz="396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B Badr" panose="00000400000000000000" pitchFamily="2" charset="-78"/>
        </a:defRPr>
      </a:lvl2pPr>
      <a:lvl3pPr marL="624925" indent="-201589" algn="r" defTabSz="1007943" rtl="1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rgbClr val="C00000"/>
        </a:buClr>
        <a:buFont typeface="Wingdings" panose="05000000000000000000" pitchFamily="2" charset="2"/>
        <a:buChar char="Ø"/>
        <a:defRPr sz="30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B Badr" panose="00000400000000000000" pitchFamily="2" charset="-78"/>
        </a:defRPr>
      </a:lvl3pPr>
      <a:lvl4pPr marL="826513" indent="-201589" algn="r" defTabSz="1007943" rtl="1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rgbClr val="C00000"/>
        </a:buClr>
        <a:buFont typeface="Wingdings" panose="05000000000000000000" pitchFamily="2" charset="2"/>
        <a:buChar char="Ø"/>
        <a:defRPr sz="30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B Badr" panose="00000400000000000000" pitchFamily="2" charset="-78"/>
        </a:defRPr>
      </a:lvl4pPr>
      <a:lvl5pPr marL="1028102" indent="-201589" algn="r" defTabSz="1007943" rtl="1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rgbClr val="C00000"/>
        </a:buClr>
        <a:buFont typeface="Wingdings" panose="05000000000000000000" pitchFamily="2" charset="2"/>
        <a:buChar char="Ø"/>
        <a:defRPr sz="308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B Badr" panose="00000400000000000000" pitchFamily="2" charset="-78"/>
        </a:defRPr>
      </a:lvl5pPr>
      <a:lvl6pPr marL="121253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3299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5345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873910" indent="-251986" algn="l" defTabSz="1007943" rtl="0" eaLnBrk="1" latinLnBrk="0" hangingPunct="1">
        <a:lnSpc>
          <a:spcPct val="90000"/>
        </a:lnSpc>
        <a:spcBef>
          <a:spcPts val="220"/>
        </a:spcBef>
        <a:spcAft>
          <a:spcPts val="441"/>
        </a:spcAft>
        <a:buClr>
          <a:schemeClr val="accent1"/>
        </a:buClr>
        <a:buFont typeface="Calibri" pitchFamily="34" charset="0"/>
        <a:buChar char="◦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codeconventions-150003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witter/commons/blob/master/src/java/com/twitter/common/styleguide.md" TargetMode="External"/><Relationship Id="rId4" Type="http://schemas.openxmlformats.org/officeDocument/2006/relationships/hyperlink" Target="https://google.github.io/styleguide/javaguide.htm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search?q=Character%20encoding%20wikipedia&amp;form=WIKI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2147-578B-41B7-B739-3104B70C0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>
                <a:latin typeface="Andalus" panose="02020603050405020304" pitchFamily="18" charset="-78"/>
                <a:cs typeface="Andalus" panose="02020603050405020304" pitchFamily="18" charset="-78"/>
              </a:rPr>
              <a:t>برنامه نویسی پیشرفته</a:t>
            </a:r>
            <a:endParaRPr lang="en-US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FAE53-5F55-4A10-9529-D2244DF09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i-FI" sz="5400" dirty="0">
                <a:latin typeface="B Badr" panose="00000400000000000000"/>
                <a:cs typeface="Dubai Medium" panose="020B0603030403030204" pitchFamily="34" charset="-78"/>
              </a:rPr>
              <a:t>برنامه نویسی ساخت‌یافته با </a:t>
            </a:r>
            <a:r>
              <a:rPr lang="fi-FI" sz="5400" dirty="0">
                <a:latin typeface="Cooper Black" pitchFamily="18"/>
                <a:cs typeface="B Titr" pitchFamily="2"/>
              </a:rPr>
              <a:t>Java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5C83B-0C25-4026-A76E-4B35492E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05492F-FA7B-4CD1-884B-2929517762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431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D66B-A4F1-89C4-57DC-16D54EB4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6" name="Content Placeholder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E8EC28C-E096-B6E8-D8A4-075BB02B7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3" y="0"/>
            <a:ext cx="8642553" cy="70182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41814-FEA7-FD61-C5A1-45E91DA8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8343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DAD3-336C-6272-EF39-EC269480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in Java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74008-7C26-7586-4AFF-204DB3AE8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6" y="1380673"/>
            <a:ext cx="8555309" cy="5039783"/>
          </a:xfrm>
        </p:spPr>
        <p:txBody>
          <a:bodyPr>
            <a:normAutofit/>
          </a:bodyPr>
          <a:lstStyle/>
          <a:p>
            <a:pPr marL="571500" indent="-571500" algn="just"/>
            <a:r>
              <a:rPr lang="en-US" sz="2800" b="1" dirty="0"/>
              <a:t>Java print () method: </a:t>
            </a:r>
            <a:r>
              <a:rPr lang="en-US" sz="2800" dirty="0"/>
              <a:t>Data displays in the same line using print statement in java.</a:t>
            </a:r>
          </a:p>
          <a:p>
            <a:pPr marL="571500" indent="-571500" algn="just"/>
            <a:r>
              <a:rPr lang="en-US" sz="2800" b="1" dirty="0"/>
              <a:t>Java </a:t>
            </a:r>
            <a:r>
              <a:rPr lang="en-US" sz="2800" b="1" dirty="0" err="1"/>
              <a:t>println</a:t>
            </a:r>
            <a:r>
              <a:rPr lang="en-US" sz="2800" b="1" dirty="0"/>
              <a:t> ()Method: </a:t>
            </a:r>
            <a:r>
              <a:rPr lang="en-US" sz="2800" dirty="0"/>
              <a:t>Output print in the current line, and cursor position moves to the next line.</a:t>
            </a:r>
          </a:p>
          <a:p>
            <a:pPr marL="571500" indent="-571500" algn="just"/>
            <a:r>
              <a:rPr lang="en-US" sz="2800" b="1" dirty="0"/>
              <a:t>Java </a:t>
            </a:r>
            <a:r>
              <a:rPr lang="en-US" sz="2800" b="1" dirty="0" err="1"/>
              <a:t>printf</a:t>
            </a:r>
            <a:r>
              <a:rPr lang="en-US" sz="2800" b="1" dirty="0"/>
              <a:t> ()Method: </a:t>
            </a:r>
            <a:r>
              <a:rPr lang="en-US" sz="2800" dirty="0"/>
              <a:t>data displays with the </a:t>
            </a:r>
            <a:r>
              <a:rPr lang="en-US" sz="2800" b="1" u="sng" dirty="0"/>
              <a:t>particular format</a:t>
            </a:r>
            <a:r>
              <a:rPr lang="en-US" sz="2800" dirty="0"/>
              <a:t> as per requirement.</a:t>
            </a:r>
          </a:p>
          <a:p>
            <a:pPr algn="just"/>
            <a:endParaRPr lang="en-S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09D82-B4F3-46ED-4FC2-317D8841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585B9-D28F-6745-3718-81728FB659F7}"/>
              </a:ext>
            </a:extLst>
          </p:cNvPr>
          <p:cNvSpPr txBox="1"/>
          <p:nvPr/>
        </p:nvSpPr>
        <p:spPr>
          <a:xfrm>
            <a:off x="1682791" y="4456395"/>
            <a:ext cx="800985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SG" dirty="0"/>
              <a:t>%s: String</a:t>
            </a:r>
          </a:p>
          <a:p>
            <a:r>
              <a:rPr lang="en-SG" dirty="0"/>
              <a:t>%d: Decimal integer (base 10)</a:t>
            </a:r>
          </a:p>
          <a:p>
            <a:r>
              <a:rPr lang="en-SG" dirty="0"/>
              <a:t>%f: Floating-point number</a:t>
            </a:r>
          </a:p>
          <a:p>
            <a:r>
              <a:rPr lang="en-SG" dirty="0"/>
              <a:t>%n: Newline character (platform-independent)</a:t>
            </a:r>
          </a:p>
          <a:p>
            <a:r>
              <a:rPr lang="en-SG" dirty="0"/>
              <a:t>%t: Date/Time (prefix for date and time conversion characters)</a:t>
            </a:r>
          </a:p>
          <a:p>
            <a:r>
              <a:rPr lang="en-SG" dirty="0"/>
              <a:t>%b: Boolean</a:t>
            </a:r>
          </a:p>
          <a:p>
            <a:r>
              <a:rPr lang="en-SG" dirty="0"/>
              <a:t>%x: Hexadecimal integer (base 16)</a:t>
            </a:r>
          </a:p>
          <a:p>
            <a:r>
              <a:rPr lang="en-SG" dirty="0"/>
              <a:t>%o: Octal integer (base 8)</a:t>
            </a:r>
          </a:p>
          <a:p>
            <a:r>
              <a:rPr lang="en-SG" dirty="0"/>
              <a:t>%%: Literal percent sign %</a:t>
            </a:r>
          </a:p>
        </p:txBody>
      </p:sp>
    </p:spTree>
    <p:extLst>
      <p:ext uri="{BB962C8B-B14F-4D97-AF65-F5344CB8AC3E}">
        <p14:creationId xmlns:p14="http://schemas.microsoft.com/office/powerpoint/2010/main" val="2555428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sz="4000" dirty="0">
                <a:latin typeface="Cooper Black" pitchFamily="18"/>
              </a:rPr>
              <a:t>print</a:t>
            </a:r>
            <a:r>
              <a:rPr lang="fi-FI" dirty="0">
                <a:latin typeface="Cooper Black" pitchFamily="18"/>
              </a:rPr>
              <a:t> and </a:t>
            </a:r>
            <a:r>
              <a:rPr lang="fi-FI" sz="4000" dirty="0">
                <a:latin typeface="Cooper Black" pitchFamily="18"/>
              </a:rPr>
              <a:t>println</a:t>
            </a:r>
            <a:r>
              <a:rPr lang="fi-FI" dirty="0">
                <a:latin typeface="Cooper Black" pitchFamily="18"/>
              </a:rPr>
              <a:t>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2BF93-536E-4511-B1DC-F08C0711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7472" y="1415516"/>
            <a:ext cx="9265680" cy="46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32324-3CE3-4D88-8E2E-4FC8D3F3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>
                <a:latin typeface="Cooper Black" pitchFamily="18"/>
              </a:rPr>
              <a:t>Good Old </a:t>
            </a:r>
            <a:r>
              <a:rPr lang="fi-FI" sz="4000">
                <a:latin typeface="Cooper Black" pitchFamily="18"/>
              </a:rPr>
              <a:t>printf</a:t>
            </a:r>
            <a:r>
              <a:rPr lang="fi-FI">
                <a:latin typeface="Cooper Black" pitchFamily="18"/>
              </a:rPr>
              <a:t> 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7D206-7470-4319-900D-B864802F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9842" y="1448700"/>
            <a:ext cx="8300940" cy="54521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65745-2CB8-4B4D-8809-573944D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>
                <a:latin typeface="Cooper Black" pitchFamily="18"/>
              </a:rPr>
              <a:t>Simple Arithmetic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B1862-F80D-4E18-B464-8873CDDD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5632" y="1613126"/>
            <a:ext cx="8469360" cy="4829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C100E-250F-44BE-A8BF-CB88AEB7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>
                <a:latin typeface="Cooper Black" pitchFamily="18"/>
              </a:rPr>
              <a:t>Arithmetic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FE6C0-6E11-4471-86E2-84B49BF3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25512" y="2057400"/>
            <a:ext cx="8229600" cy="39898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B725-EF51-41B3-996F-DE96A25D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sz="4000" dirty="0">
                <a:latin typeface="Cooper Black" pitchFamily="18"/>
              </a:rPr>
              <a:t>Arithmetic Operators: Precedence</a:t>
            </a:r>
            <a:endParaRPr lang="fi-FI" sz="2800" dirty="0">
              <a:latin typeface="Cooper Black" pitchFamily="18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>
          <a:xfrm>
            <a:off x="907256" y="1451465"/>
            <a:ext cx="8316517" cy="5039783"/>
          </a:xfrm>
        </p:spPr>
        <p:txBody>
          <a:bodyPr/>
          <a:lstStyle/>
          <a:p>
            <a:pPr marL="0" lvl="0" indent="0" algn="ctr">
              <a:buNone/>
            </a:pPr>
            <a:endParaRPr lang="fi-FI" b="1" dirty="0">
              <a:latin typeface="Ubuntu" pitchFamily="1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5520" y="3018600"/>
            <a:ext cx="8677080" cy="26161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AD9E5-A943-47AB-B20D-5FA8D4D4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sz="4000">
                <a:latin typeface="Cooper Black" pitchFamily="18"/>
              </a:rPr>
              <a:t>Arithmetic Operators </a:t>
            </a:r>
            <a:r>
              <a:rPr lang="fi-FI" sz="2800">
                <a:latin typeface="Cooper Black" pitchFamily="18"/>
              </a:rPr>
              <a:t>(continued ...)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dirty="0">
                <a:latin typeface="Ubuntu" pitchFamily="18"/>
              </a:rPr>
              <a:t>Examples of operator precedence: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64800" y="4511160"/>
            <a:ext cx="6067080" cy="154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93240" y="2674440"/>
            <a:ext cx="5978160" cy="14371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4C6EB-82AD-469B-A473-770FDADE4F37}"/>
              </a:ext>
            </a:extLst>
          </p:cNvPr>
          <p:cNvSpPr/>
          <p:nvPr/>
        </p:nvSpPr>
        <p:spPr>
          <a:xfrm>
            <a:off x="1893240" y="3179618"/>
            <a:ext cx="5978160" cy="9319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491288-EACB-4939-AB51-846F8CE4A557}"/>
              </a:ext>
            </a:extLst>
          </p:cNvPr>
          <p:cNvSpPr/>
          <p:nvPr/>
        </p:nvSpPr>
        <p:spPr>
          <a:xfrm>
            <a:off x="1893240" y="5106814"/>
            <a:ext cx="5978160" cy="9319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3EB8103-1487-4C96-9C8D-485AB610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>
                <a:latin typeface="Cooper Black" pitchFamily="18"/>
              </a:rPr>
              <a:t>Relational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DE867-9373-4680-BDCE-FEB71093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2651" y="1528452"/>
            <a:ext cx="8369279" cy="4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ADF61-783E-44A2-A2F8-D87CB07B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sz="3600">
                <a:latin typeface="Cooper Black" pitchFamily="18"/>
              </a:rPr>
              <a:t>Precedence &amp; Associativity of</a:t>
            </a:r>
            <a:r>
              <a:rPr lang="fi-FI">
                <a:latin typeface="Cooper Black" pitchFamily="18"/>
              </a:rPr>
              <a:t> </a:t>
            </a:r>
            <a:r>
              <a:rPr lang="fi-FI" sz="4000">
                <a:latin typeface="Cooper Black" pitchFamily="18"/>
              </a:rPr>
              <a:t>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012B-8F63-48C2-B32B-463F30EB6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3600" y="2176598"/>
            <a:ext cx="7311600" cy="35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6C879-36E1-4543-A6E2-A6D0FA11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l"/>
            <a:r>
              <a:rPr lang="fi-FI" dirty="0">
                <a:latin typeface="Cooper Black" pitchFamily="18"/>
              </a:rPr>
              <a:t>Java Basics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 rtl="0">
              <a:buClr>
                <a:srgbClr val="000080"/>
              </a:buClr>
              <a:buSzPct val="45000"/>
            </a:pPr>
            <a:r>
              <a:rPr lang="fi-FI" sz="2800" dirty="0">
                <a:latin typeface="Ubuntu" pitchFamily="18"/>
              </a:rPr>
              <a:t>Each Java file includes a </a:t>
            </a:r>
            <a:r>
              <a:rPr lang="fi-FI" sz="2800" b="1" dirty="0">
                <a:latin typeface="Ubuntu" pitchFamily="18"/>
              </a:rPr>
              <a:t>public class</a:t>
            </a:r>
            <a:r>
              <a:rPr lang="fi-FI" sz="2800" dirty="0">
                <a:latin typeface="Ubuntu" pitchFamily="18"/>
              </a:rPr>
              <a:t> with the same name as the file-name:</a:t>
            </a:r>
          </a:p>
          <a:p>
            <a:pPr marL="571500" indent="-571500" algn="just" rtl="0">
              <a:buClr>
                <a:srgbClr val="000080"/>
              </a:buClr>
              <a:buSzPct val="45000"/>
            </a:pPr>
            <a:endParaRPr lang="fi-FI" dirty="0">
              <a:latin typeface="Ubuntu" pitchFamily="18"/>
            </a:endParaRPr>
          </a:p>
          <a:p>
            <a:pPr marL="571500" indent="-571500" algn="just" rtl="0">
              <a:buClr>
                <a:srgbClr val="000080"/>
              </a:buClr>
              <a:buSzPct val="45000"/>
            </a:pPr>
            <a:endParaRPr lang="fi-FI" dirty="0">
              <a:latin typeface="Ubuntu" pitchFamily="18"/>
            </a:endParaRPr>
          </a:p>
          <a:p>
            <a:pPr marL="571500" indent="-571500" algn="just" rtl="0">
              <a:buClr>
                <a:srgbClr val="000080"/>
              </a:buClr>
              <a:buSzPct val="45000"/>
            </a:pPr>
            <a:endParaRPr lang="fi-FI" dirty="0">
              <a:latin typeface="Ubuntu" pitchFamily="18"/>
            </a:endParaRPr>
          </a:p>
          <a:p>
            <a:pPr marL="571500" indent="-571500" algn="just" rtl="0">
              <a:buClr>
                <a:srgbClr val="000080"/>
              </a:buClr>
              <a:buSzPct val="45000"/>
            </a:pPr>
            <a:endParaRPr lang="fi-FI" dirty="0">
              <a:latin typeface="Ubuntu" pitchFamily="18"/>
            </a:endParaRPr>
          </a:p>
          <a:p>
            <a:pPr marL="457200" indent="-457200" algn="just" rtl="0">
              <a:buClr>
                <a:srgbClr val="000080"/>
              </a:buClr>
              <a:buSzPct val="45000"/>
            </a:pPr>
            <a:r>
              <a:rPr lang="fi-FI" sz="2800" dirty="0">
                <a:latin typeface="Ubuntu" pitchFamily="18"/>
              </a:rPr>
              <a:t>Just like the `C` language, the </a:t>
            </a:r>
            <a:r>
              <a:rPr lang="fi-FI" sz="2800" b="1" dirty="0">
                <a:latin typeface="Ubuntu" pitchFamily="18"/>
              </a:rPr>
              <a:t>main method</a:t>
            </a:r>
            <a:r>
              <a:rPr lang="fi-FI" sz="2800" dirty="0">
                <a:latin typeface="Ubuntu" pitchFamily="18"/>
              </a:rPr>
              <a:t> is the program's starting point.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86000" y="2851200"/>
            <a:ext cx="5760000" cy="20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A3246-8146-48B0-B65B-0C2D1EFC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>
                <a:latin typeface="Cooper Black" pitchFamily="18"/>
              </a:rPr>
              <a:t>Simple Example Program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337E-4CA0-46AB-9170-0088638E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9B4FFF-6906-41A3-963B-22742B4E5587}"/>
              </a:ext>
            </a:extLst>
          </p:cNvPr>
          <p:cNvSpPr/>
          <p:nvPr/>
        </p:nvSpPr>
        <p:spPr>
          <a:xfrm>
            <a:off x="907256" y="1530488"/>
            <a:ext cx="874914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IfElse0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18;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1st integer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15; </a:t>
            </a:r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// 2nd integer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 == %d\n"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 != %d\n"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 &gt; %d\n"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 &lt; %d\n"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 &gt;= %d\n"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.printf(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"%d &lt;= %d\n"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sz="4000">
                <a:latin typeface="Cooper Black" pitchFamily="18"/>
              </a:rPr>
              <a:t>if-else</a:t>
            </a:r>
            <a:r>
              <a:rPr lang="fi-FI">
                <a:latin typeface="Cooper Black" pitchFamily="18"/>
              </a:rPr>
              <a:t> Control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DDECF-24CB-4737-9C88-49984BDD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AEE403-00A7-4E16-82C8-EF50B8D7BFA9}"/>
              </a:ext>
            </a:extLst>
          </p:cNvPr>
          <p:cNvSpPr/>
          <p:nvPr/>
        </p:nvSpPr>
        <p:spPr>
          <a:xfrm>
            <a:off x="13635" y="1379180"/>
            <a:ext cx="831651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gradeRank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18.0f;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17)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gradeRank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 Grade is A!"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15)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gradeRank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nl-NL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l-NL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l-NL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 Grade is B!"</a:t>
            </a:r>
            <a:r>
              <a:rPr lang="nl-NL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12)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gradeRank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nl-NL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l-NL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l-NL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 Grade is C!"</a:t>
            </a:r>
            <a:r>
              <a:rPr lang="nl-NL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gradeRank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           System.</a:t>
            </a:r>
            <a:r>
              <a:rPr lang="nl-NL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l-NL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l-NL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 Grade is D!"</a:t>
            </a:r>
            <a:r>
              <a:rPr lang="nl-NL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 Failed!"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sz="4000">
                <a:latin typeface="Cooper Black" pitchFamily="18"/>
              </a:rPr>
              <a:t>if-else</a:t>
            </a:r>
            <a:r>
              <a:rPr lang="fi-FI">
                <a:latin typeface="Cooper Black" pitchFamily="18"/>
              </a:rPr>
              <a:t> Control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DDECF-24CB-4737-9C88-49984BDD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3ED28-83F2-45BC-8D83-95975DC570E8}"/>
              </a:ext>
            </a:extLst>
          </p:cNvPr>
          <p:cNvSpPr/>
          <p:nvPr/>
        </p:nvSpPr>
        <p:spPr>
          <a:xfrm>
            <a:off x="13632" y="1729057"/>
            <a:ext cx="87874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gradeRank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18.0f;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17)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gradeRank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15)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gradeRank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12)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gradeRank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10)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gradeRank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gradeRank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'F'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"Student's grade is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gradeRank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"!"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9186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69E9-C988-4ACF-8907-43CB9FB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C5A40-0DAA-4EFD-B1FD-B5C8AAA1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687FC-90D9-4F43-8B2A-A6C3C558B972}"/>
              </a:ext>
            </a:extLst>
          </p:cNvPr>
          <p:cNvSpPr/>
          <p:nvPr/>
        </p:nvSpPr>
        <p:spPr>
          <a:xfrm>
            <a:off x="907256" y="2694576"/>
            <a:ext cx="80516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 + 2);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 + 2 + 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= 1 + 2"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 + 2 = 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+ 1 + 2);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+ 1 + 2);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 + 2 = 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(1 + 2));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EC071-8815-4D66-A81C-D52B6671D6F0}"/>
              </a:ext>
            </a:extLst>
          </p:cNvPr>
          <p:cNvSpPr txBox="1"/>
          <p:nvPr/>
        </p:nvSpPr>
        <p:spPr>
          <a:xfrm>
            <a:off x="907256" y="1912667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Output?</a:t>
            </a:r>
          </a:p>
        </p:txBody>
      </p:sp>
    </p:spTree>
    <p:extLst>
      <p:ext uri="{BB962C8B-B14F-4D97-AF65-F5344CB8AC3E}">
        <p14:creationId xmlns:p14="http://schemas.microsoft.com/office/powerpoint/2010/main" val="3764758932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>
                <a:latin typeface="Cooper Black" pitchFamily="18"/>
              </a:rPr>
              <a:t>Increment &amp; Decrement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64141-C828-4815-A18D-D2447AC9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799" y="2309400"/>
            <a:ext cx="8686800" cy="39247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5F01F-41BA-448D-A196-CF200162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>
                <a:latin typeface="Cooper Black" pitchFamily="18"/>
              </a:rPr>
              <a:t>The Difference …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B0B77-B867-4DA9-8037-AE67ED42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EE62D2-A375-40A0-82B7-3B92F6AD79BE}"/>
              </a:ext>
            </a:extLst>
          </p:cNvPr>
          <p:cNvSpPr/>
          <p:nvPr/>
        </p:nvSpPr>
        <p:spPr>
          <a:xfrm>
            <a:off x="907256" y="1517679"/>
            <a:ext cx="840299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PostVsPrefix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number1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"number1 is: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"number1 is: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++);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"number1 is: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number2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"number2 is: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"number2 is: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++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"number2 is: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number2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sz="4000" dirty="0">
                <a:latin typeface="Cooper Black" pitchFamily="18"/>
              </a:rPr>
              <a:t>Arithmetic Compound Assignment Operators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DB0B7-2FBF-4719-BAF3-C9D79B90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8120" y="1793568"/>
            <a:ext cx="8326080" cy="31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88120" y="4972791"/>
            <a:ext cx="8326080" cy="10144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ADBA16-9E93-437B-9861-F413F50A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>
                <a:latin typeface="Cooper Black" pitchFamily="18"/>
              </a:rPr>
              <a:t>The Conditinal Operator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b="1">
                <a:latin typeface="Ubuntu" pitchFamily="18"/>
              </a:rPr>
              <a:t>The Conditinal Operator ( ?: )</a:t>
            </a:r>
          </a:p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endParaRPr lang="fi-FI" b="1"/>
          </a:p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endParaRPr lang="fi-FI" b="1"/>
          </a:p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endParaRPr lang="fi-FI" sz="1000" b="1"/>
          </a:p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b="1">
                <a:latin typeface="Ubuntu" pitchFamily="18"/>
              </a:rPr>
              <a:t>is equal to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60120" y="2394000"/>
            <a:ext cx="8220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52920" y="4590360"/>
            <a:ext cx="4990680" cy="19886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2E7FAE-58CD-4FBC-AB45-849F4479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9CC9D-C8EA-489B-8468-17C412EA74B1}"/>
              </a:ext>
            </a:extLst>
          </p:cNvPr>
          <p:cNvSpPr txBox="1"/>
          <p:nvPr/>
        </p:nvSpPr>
        <p:spPr>
          <a:xfrm>
            <a:off x="952920" y="2515548"/>
            <a:ext cx="856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double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60710-D143-41EB-8D15-35A7F492A910}"/>
              </a:ext>
            </a:extLst>
          </p:cNvPr>
          <p:cNvSpPr txBox="1"/>
          <p:nvPr/>
        </p:nvSpPr>
        <p:spPr>
          <a:xfrm>
            <a:off x="1017995" y="4714242"/>
            <a:ext cx="856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double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sz="3600">
                <a:latin typeface="Cooper Black" pitchFamily="18"/>
              </a:rPr>
              <a:t>Precedence &amp; Associativity of</a:t>
            </a:r>
            <a:r>
              <a:rPr lang="fi-FI">
                <a:latin typeface="Cooper Black" pitchFamily="18"/>
              </a:rPr>
              <a:t> </a:t>
            </a:r>
            <a:r>
              <a:rPr lang="fi-FI" sz="4000">
                <a:latin typeface="Cooper Black" pitchFamily="18"/>
              </a:rPr>
              <a:t>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E296A-C4C0-4F02-8E5B-0E0B583E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55440" y="2098337"/>
            <a:ext cx="8234640" cy="4106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30C6-0689-4ABF-8244-2F497575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sz="4000">
                <a:latin typeface="Cooper Black" pitchFamily="18"/>
              </a:rPr>
              <a:t>Repetition Control Statements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>
                <a:latin typeface="Ubuntu" pitchFamily="18"/>
              </a:rPr>
              <a:t>while</a:t>
            </a:r>
            <a:r>
              <a:rPr lang="fi-FI" b="1">
                <a:latin typeface="Ubuntu" pitchFamily="18"/>
              </a:rPr>
              <a:t>  Repetition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318040" y="2766600"/>
            <a:ext cx="5362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85231-E5ED-49FF-B13A-23F22291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7209-2C09-4635-A17E-624D4C4D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Basics  (continued 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CC36-100C-4661-9327-0286A5D3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Java is a C based language</a:t>
            </a:r>
          </a:p>
          <a:p>
            <a:pPr lvl="1"/>
            <a:r>
              <a:rPr lang="en-US" dirty="0"/>
              <a:t>very similar to the syntax of C / C++</a:t>
            </a:r>
          </a:p>
          <a:p>
            <a:endParaRPr lang="en-US" dirty="0"/>
          </a:p>
          <a:p>
            <a:r>
              <a:rPr lang="en-US" dirty="0"/>
              <a:t>The Java primitive data types:</a:t>
            </a:r>
          </a:p>
          <a:p>
            <a:pPr lvl="1"/>
            <a:r>
              <a:rPr lang="en-US" dirty="0"/>
              <a:t>byte, int, short, long, float, double, </a:t>
            </a:r>
            <a:r>
              <a:rPr lang="en-US" dirty="0" err="1"/>
              <a:t>boolean</a:t>
            </a:r>
            <a:r>
              <a:rPr lang="en-US" dirty="0"/>
              <a:t>, char</a:t>
            </a:r>
          </a:p>
          <a:p>
            <a:endParaRPr lang="en-US" dirty="0"/>
          </a:p>
          <a:p>
            <a:r>
              <a:rPr lang="en-US" dirty="0"/>
              <a:t>Control statements are also mostly the same:</a:t>
            </a:r>
          </a:p>
          <a:p>
            <a:pPr lvl="1"/>
            <a:r>
              <a:rPr lang="en-US" dirty="0"/>
              <a:t>if, else, switch-case, while, for, do-while, continue, break</a:t>
            </a:r>
          </a:p>
          <a:p>
            <a:endParaRPr lang="en-US" dirty="0"/>
          </a:p>
          <a:p>
            <a:r>
              <a:rPr lang="en-US" dirty="0"/>
              <a:t>Syntax of Java methods is also similar to `C`  functions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FAE1D-6DE6-409E-9CE0-774C3B36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61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sz="3600">
                <a:latin typeface="Cooper Black" pitchFamily="18"/>
              </a:rPr>
              <a:t>Repetition Control Statements </a:t>
            </a:r>
            <a:r>
              <a:rPr lang="fi-FI" sz="2800">
                <a:latin typeface="Cooper Black" pitchFamily="18"/>
              </a:rPr>
              <a:t>(continued ...)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>
                <a:latin typeface="Ubuntu" pitchFamily="18"/>
              </a:rPr>
              <a:t>for</a:t>
            </a:r>
            <a:r>
              <a:rPr lang="fi-FI" b="1">
                <a:latin typeface="Ubuntu" pitchFamily="18"/>
              </a:rPr>
              <a:t>  Repetition Statement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2279697"/>
            <a:ext cx="8162640" cy="4457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E4D87-C248-43DF-ABAC-6E214697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2801" y="2106461"/>
            <a:ext cx="8678318" cy="36411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sz="3600">
                <a:latin typeface="Cooper Black" pitchFamily="18"/>
              </a:rPr>
              <a:t>Repetition Control Statements </a:t>
            </a:r>
            <a:r>
              <a:rPr lang="fi-FI" sz="2800">
                <a:latin typeface="Cooper Black" pitchFamily="18"/>
              </a:rPr>
              <a:t>(continued ...)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0597-095E-4D8F-A47D-B9BA3C77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sz="3600">
                <a:latin typeface="Cooper Black" pitchFamily="18"/>
              </a:rPr>
              <a:t>Repetition Control Statements </a:t>
            </a:r>
            <a:r>
              <a:rPr lang="fi-FI" sz="2800">
                <a:latin typeface="Cooper Black" pitchFamily="18"/>
              </a:rPr>
              <a:t>(continued ...)</a:t>
            </a:r>
          </a:p>
        </p:txBody>
      </p:sp>
      <p:sp>
        <p:nvSpPr>
          <p:cNvPr id="2" name="Tex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fi-FI" b="1" dirty="0"/>
          </a:p>
          <a:p>
            <a:pPr lvl="0"/>
            <a:endParaRPr lang="fi-FI" b="1" dirty="0"/>
          </a:p>
          <a:p>
            <a:pPr lvl="0"/>
            <a:r>
              <a:rPr lang="fi-FI" b="1" dirty="0">
                <a:latin typeface="Ubuntu" pitchFamily="18"/>
              </a:rPr>
              <a:t>    is equal to 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50999" y="2011680"/>
            <a:ext cx="6629400" cy="80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52439" y="3729600"/>
            <a:ext cx="5741279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9FC32A-9859-4B36-B29B-0BC1969D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73DD2-BC96-4DDE-A0DD-C7393E1F8898}"/>
              </a:ext>
            </a:extLst>
          </p:cNvPr>
          <p:cNvSpPr txBox="1"/>
          <p:nvPr/>
        </p:nvSpPr>
        <p:spPr>
          <a:xfrm>
            <a:off x="1250999" y="354493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DB8FB9-0169-4906-85CD-35F2103FB51F}"/>
              </a:ext>
            </a:extLst>
          </p:cNvPr>
          <p:cNvSpPr txBox="1"/>
          <p:nvPr/>
        </p:nvSpPr>
        <p:spPr>
          <a:xfrm>
            <a:off x="1250999" y="5787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36235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3258" y="1530281"/>
            <a:ext cx="8524512" cy="48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sz="3600">
                <a:latin typeface="Cooper Black" pitchFamily="18"/>
              </a:rPr>
              <a:t>Repetition Control Statements </a:t>
            </a:r>
            <a:r>
              <a:rPr lang="fi-FI" sz="2800">
                <a:latin typeface="Cooper Black" pitchFamily="18"/>
              </a:rPr>
              <a:t>(continued ...)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95542-7D7B-4A53-8F45-0567AB46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sz="3600">
                <a:latin typeface="Cooper Black" pitchFamily="18"/>
              </a:rPr>
              <a:t>Repetition Control Statements </a:t>
            </a:r>
            <a:r>
              <a:rPr lang="fi-FI" sz="2800">
                <a:latin typeface="Cooper Black" pitchFamily="18"/>
              </a:rPr>
              <a:t>(continued ...)</a:t>
            </a:r>
          </a:p>
        </p:txBody>
      </p:sp>
      <p:sp>
        <p:nvSpPr>
          <p:cNvPr id="2" name="Tex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2600" b="1">
                <a:latin typeface="Ubuntu" pitchFamily="18"/>
              </a:rPr>
              <a:t>Summation of even numbers in the range of  2  to  20: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5440" y="3117960"/>
            <a:ext cx="8270640" cy="8042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0B938-E49E-4B63-B6C5-338328F2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sz="3600">
                <a:latin typeface="Cooper Black" pitchFamily="18"/>
              </a:rPr>
              <a:t>Repetition Control Statements </a:t>
            </a:r>
            <a:r>
              <a:rPr lang="fi-FI" sz="2800">
                <a:latin typeface="Cooper Black" pitchFamily="18"/>
              </a:rPr>
              <a:t>(continued ...)</a:t>
            </a:r>
          </a:p>
        </p:txBody>
      </p:sp>
      <p:sp>
        <p:nvSpPr>
          <p:cNvPr id="2" name="Tex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>
                <a:latin typeface="Ubuntu" pitchFamily="18"/>
              </a:rPr>
              <a:t>do...while</a:t>
            </a:r>
            <a:r>
              <a:rPr lang="fi-FI" b="1">
                <a:latin typeface="Ubuntu" pitchFamily="18"/>
              </a:rPr>
              <a:t>  Repetition Statement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57400" y="2012707"/>
            <a:ext cx="6095519" cy="4771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56957-38C7-48D6-9C50-AFAEB034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CEF8-6146-4CB1-848B-E30BC986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Simple Program!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38B84-B6F5-49BD-85E9-2AA5EBD2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Assume: </a:t>
            </a:r>
            <a:r>
              <a:rPr lang="en-US" dirty="0" err="1"/>
              <a:t>getNum</a:t>
            </a:r>
            <a:r>
              <a:rPr lang="en-US" dirty="0"/>
              <a:t>() is a method that reads a number (integer) from the user and returns it. You don’t need to know how it works for now.</a:t>
            </a:r>
          </a:p>
          <a:p>
            <a:r>
              <a:rPr lang="en-US" dirty="0"/>
              <a:t>Using </a:t>
            </a:r>
            <a:r>
              <a:rPr lang="en-US" dirty="0" err="1"/>
              <a:t>getNum</a:t>
            </a:r>
            <a:r>
              <a:rPr lang="en-US" dirty="0"/>
              <a:t>() write a program that reads integer values and adds the values as long as the entered number is not -1. After the user enters -1, the program shows </a:t>
            </a:r>
            <a:r>
              <a:rPr lang="en-US"/>
              <a:t>the sum </a:t>
            </a:r>
            <a:r>
              <a:rPr lang="en-US" dirty="0"/>
              <a:t>of the numbers (not including the last -1).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81190-AABA-4849-949A-E160BC98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279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sz="4000">
                <a:latin typeface="Cooper Black" pitchFamily="18"/>
              </a:rPr>
              <a:t>break 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0C25D-6CD8-425F-9341-B29FD5D16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16520" y="2057400"/>
            <a:ext cx="7534079" cy="46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EDDC9-8ADD-4E96-9414-89D6A7C0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sz="4000">
                <a:latin typeface="Cooper Black" pitchFamily="18"/>
              </a:rPr>
              <a:t>continue 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3978F-9CE6-407E-8952-73EF615C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81520" y="2057400"/>
            <a:ext cx="7561080" cy="43372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4DC7B-8D7F-4D66-A4B4-C79E0148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>
                <a:latin typeface="Cooper Black" pitchFamily="18"/>
              </a:rPr>
              <a:t>Logical Operators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b="1">
                <a:latin typeface="Ubuntu" pitchFamily="18"/>
              </a:rPr>
              <a:t>Conditional AND and OR 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lum/>
            <a:alphaModFix/>
          </a:blip>
          <a:srcRect l="1320"/>
          <a:stretch/>
        </p:blipFill>
        <p:spPr>
          <a:xfrm>
            <a:off x="1770926" y="2514600"/>
            <a:ext cx="6626073" cy="2674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D061E-34BA-4944-9616-9C297E72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112A7-B3DF-449F-A287-D93D697480AF}"/>
              </a:ext>
            </a:extLst>
          </p:cNvPr>
          <p:cNvSpPr txBox="1"/>
          <p:nvPr/>
        </p:nvSpPr>
        <p:spPr>
          <a:xfrm>
            <a:off x="1682280" y="2642448"/>
            <a:ext cx="8565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double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E369C-B8BF-7665-702A-DBD92780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0DF70-17B7-2CC6-EFAF-3038480A3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594" y="1450975"/>
            <a:ext cx="6316650" cy="50403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7FF6E-5BA2-6734-4F31-5C8A9713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14683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5E5F-3A74-4316-BEDC-F5BA7CD5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Another Program!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2FDD-22D0-41D1-ADF4-34628340E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that given a year shows if the year is a leap year or not.</a:t>
            </a:r>
          </a:p>
          <a:p>
            <a:endParaRPr lang="en-US" dirty="0"/>
          </a:p>
          <a:p>
            <a:pPr lvl="1" algn="r" rtl="1"/>
            <a:r>
              <a:rPr lang="fa-IR" dirty="0"/>
              <a:t>چنانچه </a:t>
            </a:r>
            <a:r>
              <a:rPr lang="fa-IR" dirty="0" err="1"/>
              <a:t>باقی‌مانده</a:t>
            </a:r>
            <a:r>
              <a:rPr lang="fa-IR" dirty="0"/>
              <a:t> حاصل تقسیم سال مورد نظر (</a:t>
            </a:r>
            <a:r>
              <a:rPr lang="fa-IR" dirty="0" err="1"/>
              <a:t>سال‌های</a:t>
            </a:r>
            <a:r>
              <a:rPr lang="fa-IR" dirty="0"/>
              <a:t> ۱۳۴۳ تا ۱۴۷۲) بر عدد ۳۳، یکی از اعداد (۱، ۵، ۹، ۱۳، ۱۷، ۲۲، ۲۶ و ۳۰) باشد، آن سال کبیسه است</a:t>
            </a:r>
          </a:p>
          <a:p>
            <a:pPr lvl="2" algn="r" rtl="1"/>
            <a:r>
              <a:rPr lang="fa-IR" dirty="0"/>
              <a:t>از صفحه سال کبیسه </a:t>
            </a:r>
            <a:r>
              <a:rPr lang="fa-IR" dirty="0" err="1"/>
              <a:t>ویکی‌پدیا</a:t>
            </a:r>
            <a:endParaRPr lang="en-US" dirty="0"/>
          </a:p>
          <a:p>
            <a:pPr marL="201589" lvl="1" indent="0" algn="r" rtl="1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F8D39-1912-47A5-B2C9-F044BC19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4817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sz="3600">
                <a:latin typeface="Cooper Black" pitchFamily="18"/>
              </a:rPr>
              <a:t>switch  Multiple-Selection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18637-FB3C-471D-AEFE-CAC97DD6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81720" y="2286000"/>
            <a:ext cx="8086679" cy="41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FD43B-722E-4D44-A1F1-2F65E97A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>
                <a:latin typeface="Cooper Black" pitchFamily="18"/>
              </a:rPr>
              <a:t>Logical Operators  </a:t>
            </a:r>
            <a:r>
              <a:rPr lang="fi-FI" sz="2800">
                <a:latin typeface="Cooper Black" pitchFamily="18"/>
              </a:rPr>
              <a:t>(continued ...)</a:t>
            </a:r>
          </a:p>
        </p:txBody>
      </p:sp>
      <p:sp>
        <p:nvSpPr>
          <p:cNvPr id="2" name="Text Placeholder 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b="1">
                <a:latin typeface="Ubuntu" pitchFamily="18"/>
              </a:rPr>
              <a:t>Logical Negation Operator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85400" y="3211200"/>
            <a:ext cx="6167160" cy="1371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721BF-224C-4120-907F-B6101D40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>
                <a:latin typeface="Cooper Black" pitchFamily="18"/>
              </a:rPr>
              <a:t>Logical Operators  </a:t>
            </a:r>
            <a:r>
              <a:rPr lang="fi-FI" sz="2800">
                <a:latin typeface="Cooper Black" pitchFamily="18"/>
              </a:rPr>
              <a:t>(continued ...)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3200" dirty="0">
                <a:latin typeface="Ubuntu" pitchFamily="18"/>
              </a:rPr>
              <a:t>Logical AND and OR operators</a:t>
            </a:r>
          </a:p>
          <a:p>
            <a:pPr lvl="1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2800" dirty="0">
                <a:latin typeface="Ubuntu" pitchFamily="18"/>
              </a:rPr>
              <a:t>Also called bitwise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3679" y="2684037"/>
            <a:ext cx="8638920" cy="397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30F67-7F52-465B-8FD5-26520B96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9032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i-FI" sz="3600">
                <a:latin typeface="Cooper Black" pitchFamily="18"/>
              </a:rPr>
              <a:t>Precedence &amp; Associativity of</a:t>
            </a:r>
            <a:r>
              <a:rPr lang="fi-FI" sz="4000">
                <a:latin typeface="Cooper Black" pitchFamily="18"/>
              </a:rPr>
              <a:t>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EFB6C-E317-4C98-BB21-DFBA269B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9A96A-BF8E-44A4-A85A-229C5CEE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44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7EC2B5-3E9D-4177-A9B2-148BF21FF6E3}"/>
              </a:ext>
            </a:extLst>
          </p:cNvPr>
          <p:cNvGrpSpPr/>
          <p:nvPr/>
        </p:nvGrpSpPr>
        <p:grpSpPr>
          <a:xfrm>
            <a:off x="1632240" y="1531995"/>
            <a:ext cx="6717960" cy="4808880"/>
            <a:chOff x="1632240" y="1531995"/>
            <a:chExt cx="6717960" cy="480888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1632240" y="1531995"/>
              <a:ext cx="6717960" cy="4808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F9559A-E983-4C89-B89B-9F27A76AA547}"/>
                </a:ext>
              </a:extLst>
            </p:cNvPr>
            <p:cNvSpPr txBox="1"/>
            <p:nvPr/>
          </p:nvSpPr>
          <p:spPr>
            <a:xfrm>
              <a:off x="2264229" y="2373086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dirty="0"/>
                <a:t>-</a:t>
              </a:r>
              <a:endParaRPr lang="en-US" dirty="0"/>
            </a:p>
          </p:txBody>
        </p:sp>
      </p:grp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>
                <a:latin typeface="Cooper Black" pitchFamily="18"/>
              </a:rPr>
              <a:t>Primitive Data-Types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04D7A-781F-467A-99E9-9E84A802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61119" y="1451255"/>
            <a:ext cx="6590880" cy="53146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A494E-CE52-4BDD-B664-B604F512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Conversions in Java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7" y="1794932"/>
            <a:ext cx="8263165" cy="41881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2953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>
                <a:latin typeface="Cooper Black" pitchFamily="18"/>
              </a:rPr>
              <a:t>Code Aesthetics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2268"/>
              </a:spcAft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2600">
                <a:latin typeface="Ubuntu" pitchFamily="18"/>
              </a:rPr>
              <a:t>Indent the code inside a block   </a:t>
            </a:r>
            <a:r>
              <a:rPr lang="fi-FI" sz="2400">
                <a:latin typeface="Ubuntu" pitchFamily="18"/>
              </a:rPr>
              <a:t>( 4x spaces  or  1x tab  )</a:t>
            </a:r>
          </a:p>
          <a:p>
            <a:pPr lvl="0">
              <a:spcAft>
                <a:spcPts val="2268"/>
              </a:spcAft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2600">
                <a:latin typeface="Ubuntu" pitchFamily="18"/>
              </a:rPr>
              <a:t>Put a space on both sides of every operator</a:t>
            </a:r>
          </a:p>
          <a:p>
            <a:pPr lvl="0" algn="just">
              <a:spcAft>
                <a:spcPts val="2268"/>
              </a:spcAft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2600">
                <a:latin typeface="Ubuntu" pitchFamily="18"/>
              </a:rPr>
              <a:t>Start the name of every variable with lower-case letters</a:t>
            </a:r>
          </a:p>
          <a:p>
            <a:pPr lvl="0" algn="just">
              <a:spcAft>
                <a:spcPts val="2268"/>
              </a:spcAft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2600">
                <a:latin typeface="Ubuntu" pitchFamily="18"/>
              </a:rPr>
              <a:t>Start the name of every class with upper-case letters</a:t>
            </a:r>
          </a:p>
          <a:p>
            <a:pPr lvl="0" algn="just">
              <a:spcAft>
                <a:spcPts val="2268"/>
              </a:spcAft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2600">
                <a:latin typeface="Ubuntu" pitchFamily="18"/>
              </a:rPr>
              <a:t>Use Camel-case letters for all names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AE72-8814-4BDF-9FD0-32A43CA6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>
                <a:latin typeface="Cooper Black" pitchFamily="18"/>
              </a:rPr>
              <a:t>Java Coding Conventions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2600" b="1" dirty="0">
                <a:latin typeface="Ubuntu" pitchFamily="18"/>
              </a:rPr>
              <a:t>Sun MicroSystems original Java coding conventions:</a:t>
            </a:r>
          </a:p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1800" dirty="0">
                <a:latin typeface="Ubuntu" pitchFamily="18"/>
                <a:hlinkClick r:id="rId3"/>
              </a:rPr>
              <a:t>www.oracle.com/technetwork/java/codeconventions-150003.pdf</a:t>
            </a:r>
          </a:p>
          <a:p>
            <a:pPr lvl="0">
              <a:spcBef>
                <a:spcPts val="4252"/>
              </a:spcBef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2600" b="1" dirty="0">
                <a:latin typeface="Ubuntu" pitchFamily="18"/>
              </a:rPr>
              <a:t>Google's Java coding conventions:</a:t>
            </a:r>
          </a:p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1800" dirty="0">
                <a:latin typeface="Ubuntu" pitchFamily="18"/>
                <a:hlinkClick r:id="rId4"/>
              </a:rPr>
              <a:t>https://google.github.io/styleguide/javaguide.html</a:t>
            </a:r>
          </a:p>
          <a:p>
            <a:pPr lvl="0">
              <a:spcBef>
                <a:spcPts val="4252"/>
              </a:spcBef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2600" b="1" dirty="0">
                <a:latin typeface="Ubuntu" pitchFamily="18"/>
              </a:rPr>
              <a:t>Twitter's Java coding conventions:</a:t>
            </a:r>
          </a:p>
          <a:p>
            <a:pPr lvl="0">
              <a:spcAft>
                <a:spcPts val="1134"/>
              </a:spcAft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sz="1700" dirty="0">
                <a:latin typeface="Ubuntu" pitchFamily="18"/>
                <a:hlinkClick r:id="rId5"/>
              </a:rPr>
              <a:t>github.com/twitter/commons/blob/master/src/java/com/twitter/common/styleguide.md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B145-9E90-446C-B1F6-C7BAF021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>
                <a:latin typeface="Cooper Black" pitchFamily="18"/>
              </a:rPr>
              <a:t>References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000080"/>
              </a:buClr>
              <a:buSzPct val="45000"/>
              <a:buFont typeface="StarSymbol"/>
              <a:buChar char="●"/>
            </a:pPr>
            <a:r>
              <a:rPr lang="fi-FI" b="1">
                <a:latin typeface="Ubuntu" pitchFamily="18"/>
              </a:rPr>
              <a:t>Deitel's Java How to Program (7</a:t>
            </a:r>
            <a:r>
              <a:rPr lang="fi-FI" b="1" baseline="30000">
                <a:latin typeface="Ubuntu" pitchFamily="18"/>
              </a:rPr>
              <a:t>th</a:t>
            </a:r>
            <a:r>
              <a:rPr lang="fi-FI" b="1">
                <a:latin typeface="Ubuntu" pitchFamily="18"/>
              </a:rPr>
              <a:t> Edition)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FF6309"/>
              </a:buClr>
              <a:buSzPct val="45000"/>
              <a:buFont typeface="StarSymbol"/>
              <a:buChar char=""/>
            </a:pPr>
            <a:r>
              <a:rPr lang="fi-FI" sz="3200">
                <a:latin typeface="Ubuntu" pitchFamily="18"/>
                <a:cs typeface="Tahoma" pitchFamily="2"/>
              </a:rPr>
              <a:t>Chapter 2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FF6309"/>
              </a:buClr>
              <a:buSzPct val="45000"/>
              <a:buFont typeface="StarSymbol"/>
              <a:buChar char=""/>
            </a:pPr>
            <a:r>
              <a:rPr lang="fi-FI" sz="3200">
                <a:latin typeface="Ubuntu" pitchFamily="18"/>
                <a:cs typeface="Tahoma" pitchFamily="2"/>
              </a:rPr>
              <a:t>Chapter 4</a:t>
            </a:r>
          </a:p>
          <a:p>
            <a:pPr marL="0" lvl="1" indent="0" hangingPunct="0">
              <a:spcBef>
                <a:spcPts val="0"/>
              </a:spcBef>
              <a:spcAft>
                <a:spcPts val="1417"/>
              </a:spcAft>
              <a:buClr>
                <a:srgbClr val="FF6309"/>
              </a:buClr>
              <a:buSzPct val="45000"/>
              <a:buFont typeface="StarSymbol"/>
              <a:buChar char=""/>
            </a:pPr>
            <a:r>
              <a:rPr lang="fi-FI" sz="3200">
                <a:latin typeface="Ubuntu" pitchFamily="18"/>
                <a:cs typeface="Tahoma" pitchFamily="2"/>
              </a:rPr>
              <a:t>Chapter 5</a:t>
            </a:r>
          </a:p>
          <a:p>
            <a:pPr lvl="0"/>
            <a:endParaRPr lang="fi-FI">
              <a:latin typeface="Ubuntu" pitchFamily="1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08174-0422-4984-9B80-9E1ADDC8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90F36-B1C4-B80E-882D-2706722C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5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291C5BF-74C3-9B81-17D8-1D80433F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Primitive Data Types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95BD8AC0-46A4-482A-B6F2-BBE4E34FC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927246"/>
              </p:ext>
            </p:extLst>
          </p:nvPr>
        </p:nvGraphicFramePr>
        <p:xfrm>
          <a:off x="933285" y="1421458"/>
          <a:ext cx="8290487" cy="508755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58097">
                  <a:extLst>
                    <a:ext uri="{9D8B030D-6E8A-4147-A177-3AD203B41FA5}">
                      <a16:colId xmlns:a16="http://schemas.microsoft.com/office/drawing/2014/main" val="270867343"/>
                    </a:ext>
                  </a:extLst>
                </a:gridCol>
                <a:gridCol w="1409383">
                  <a:extLst>
                    <a:ext uri="{9D8B030D-6E8A-4147-A177-3AD203B41FA5}">
                      <a16:colId xmlns:a16="http://schemas.microsoft.com/office/drawing/2014/main" val="2796216067"/>
                    </a:ext>
                  </a:extLst>
                </a:gridCol>
                <a:gridCol w="5223007">
                  <a:extLst>
                    <a:ext uri="{9D8B030D-6E8A-4147-A177-3AD203B41FA5}">
                      <a16:colId xmlns:a16="http://schemas.microsoft.com/office/drawing/2014/main" val="13927222"/>
                    </a:ext>
                  </a:extLst>
                </a:gridCol>
              </a:tblGrid>
              <a:tr h="392576">
                <a:tc>
                  <a:txBody>
                    <a:bodyPr/>
                    <a:lstStyle/>
                    <a:p>
                      <a:r>
                        <a:rPr lang="en-SG" sz="2000" b="1">
                          <a:effectLst/>
                        </a:rPr>
                        <a:t>Data Type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SG" sz="2000" b="1">
                          <a:effectLst/>
                        </a:rPr>
                        <a:t>Size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SG" sz="2000" b="1" dirty="0">
                          <a:effectLst/>
                        </a:rPr>
                        <a:t>Description</a:t>
                      </a:r>
                    </a:p>
                  </a:txBody>
                  <a:tcPr marL="91149" marR="91149" marT="45575" marB="45575" anchor="ctr"/>
                </a:tc>
                <a:extLst>
                  <a:ext uri="{0D108BD9-81ED-4DB2-BD59-A6C34878D82A}">
                    <a16:rowId xmlns:a16="http://schemas.microsoft.com/office/drawing/2014/main" val="4212682637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SG" sz="2000" b="1" dirty="0"/>
                        <a:t>byte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1 byte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Stores whole numbers from -128 to 127</a:t>
                      </a:r>
                    </a:p>
                  </a:txBody>
                  <a:tcPr marL="91149" marR="91149" marT="45575" marB="45575" anchor="ctr"/>
                </a:tc>
                <a:extLst>
                  <a:ext uri="{0D108BD9-81ED-4DB2-BD59-A6C34878D82A}">
                    <a16:rowId xmlns:a16="http://schemas.microsoft.com/office/drawing/2014/main" val="2067698331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SG" sz="2000" b="1" dirty="0"/>
                        <a:t>short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2 bytes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Stores whole numbers from -32,768 to 32,767</a:t>
                      </a:r>
                    </a:p>
                  </a:txBody>
                  <a:tcPr marL="91149" marR="91149" marT="45575" marB="45575" anchor="ctr"/>
                </a:tc>
                <a:extLst>
                  <a:ext uri="{0D108BD9-81ED-4DB2-BD59-A6C34878D82A}">
                    <a16:rowId xmlns:a16="http://schemas.microsoft.com/office/drawing/2014/main" val="1305782373"/>
                  </a:ext>
                </a:extLst>
              </a:tr>
              <a:tr h="694002">
                <a:tc>
                  <a:txBody>
                    <a:bodyPr/>
                    <a:lstStyle/>
                    <a:p>
                      <a:r>
                        <a:rPr lang="en-SG" sz="2000" b="1" dirty="0"/>
                        <a:t>int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4 bytes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Stores whole numbers from -2,147,483,648 to 2,147,483,647</a:t>
                      </a:r>
                    </a:p>
                  </a:txBody>
                  <a:tcPr marL="91149" marR="91149" marT="45575" marB="45575" anchor="ctr"/>
                </a:tc>
                <a:extLst>
                  <a:ext uri="{0D108BD9-81ED-4DB2-BD59-A6C34878D82A}">
                    <a16:rowId xmlns:a16="http://schemas.microsoft.com/office/drawing/2014/main" val="1089112277"/>
                  </a:ext>
                </a:extLst>
              </a:tr>
              <a:tr h="995428">
                <a:tc>
                  <a:txBody>
                    <a:bodyPr/>
                    <a:lstStyle/>
                    <a:p>
                      <a:r>
                        <a:rPr lang="en-SG" sz="2000" b="1" dirty="0"/>
                        <a:t>long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8 bytes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Stores whole numbers from -9,223,372,036,854,775,808 to 9,223,372,036,854,775,807</a:t>
                      </a:r>
                    </a:p>
                  </a:txBody>
                  <a:tcPr marL="91149" marR="91149" marT="45575" marB="45575" anchor="ctr"/>
                </a:tc>
                <a:extLst>
                  <a:ext uri="{0D108BD9-81ED-4DB2-BD59-A6C34878D82A}">
                    <a16:rowId xmlns:a16="http://schemas.microsoft.com/office/drawing/2014/main" val="2058867349"/>
                  </a:ext>
                </a:extLst>
              </a:tr>
              <a:tr h="694002">
                <a:tc>
                  <a:txBody>
                    <a:bodyPr/>
                    <a:lstStyle/>
                    <a:p>
                      <a:r>
                        <a:rPr lang="en-SG" sz="2000" b="1" dirty="0"/>
                        <a:t>float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4 bytes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Stores fractional numbers. Sufficient for storing 6 to 7 decimal digits</a:t>
                      </a:r>
                    </a:p>
                  </a:txBody>
                  <a:tcPr marL="91149" marR="91149" marT="45575" marB="45575" anchor="ctr"/>
                </a:tc>
                <a:extLst>
                  <a:ext uri="{0D108BD9-81ED-4DB2-BD59-A6C34878D82A}">
                    <a16:rowId xmlns:a16="http://schemas.microsoft.com/office/drawing/2014/main" val="3641679870"/>
                  </a:ext>
                </a:extLst>
              </a:tr>
              <a:tr h="694002">
                <a:tc>
                  <a:txBody>
                    <a:bodyPr/>
                    <a:lstStyle/>
                    <a:p>
                      <a:r>
                        <a:rPr lang="en-SG" sz="2000" b="1" dirty="0"/>
                        <a:t>double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8 bytes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Stores fractional numbers. Sufficient for storing 15 decimal digits</a:t>
                      </a:r>
                    </a:p>
                  </a:txBody>
                  <a:tcPr marL="91149" marR="91149" marT="45575" marB="45575" anchor="ctr"/>
                </a:tc>
                <a:extLst>
                  <a:ext uri="{0D108BD9-81ED-4DB2-BD59-A6C34878D82A}">
                    <a16:rowId xmlns:a16="http://schemas.microsoft.com/office/drawing/2014/main" val="3013060045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SG" sz="2000" b="1" dirty="0" err="1"/>
                        <a:t>boolean</a:t>
                      </a:r>
                      <a:endParaRPr lang="en-SG" sz="2000" b="1" dirty="0"/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1 bit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Stores true or false values</a:t>
                      </a:r>
                    </a:p>
                  </a:txBody>
                  <a:tcPr marL="91149" marR="91149" marT="45575" marB="45575" anchor="ctr"/>
                </a:tc>
                <a:extLst>
                  <a:ext uri="{0D108BD9-81ED-4DB2-BD59-A6C34878D82A}">
                    <a16:rowId xmlns:a16="http://schemas.microsoft.com/office/drawing/2014/main" val="4061264608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SG" sz="2000" b="1" dirty="0"/>
                        <a:t>char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SG" sz="2000"/>
                        <a:t>2 bytes</a:t>
                      </a:r>
                    </a:p>
                  </a:txBody>
                  <a:tcPr marL="91149" marR="91149" marT="45575" marB="45575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Stores a single character/letter or ASCII values</a:t>
                      </a:r>
                    </a:p>
                  </a:txBody>
                  <a:tcPr marL="91149" marR="91149" marT="45575" marB="45575" anchor="ctr"/>
                </a:tc>
                <a:extLst>
                  <a:ext uri="{0D108BD9-81ED-4DB2-BD59-A6C34878D82A}">
                    <a16:rowId xmlns:a16="http://schemas.microsoft.com/office/drawing/2014/main" val="542192785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476C22-D76B-3F2D-E3E5-BADD94D0498A}"/>
              </a:ext>
            </a:extLst>
          </p:cNvPr>
          <p:cNvSpPr/>
          <p:nvPr/>
        </p:nvSpPr>
        <p:spPr>
          <a:xfrm>
            <a:off x="435958" y="1893693"/>
            <a:ext cx="331551" cy="259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25D325D-236D-588A-A477-09945536D6F6}"/>
              </a:ext>
            </a:extLst>
          </p:cNvPr>
          <p:cNvSpPr/>
          <p:nvPr/>
        </p:nvSpPr>
        <p:spPr>
          <a:xfrm>
            <a:off x="383458" y="4560201"/>
            <a:ext cx="473395" cy="846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791240-74A3-D0B0-D568-324E02A7B444}"/>
              </a:ext>
            </a:extLst>
          </p:cNvPr>
          <p:cNvSpPr/>
          <p:nvPr/>
        </p:nvSpPr>
        <p:spPr>
          <a:xfrm>
            <a:off x="430652" y="5729052"/>
            <a:ext cx="331551" cy="259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81A9703-2419-24A3-A09D-71941736F94D}"/>
              </a:ext>
            </a:extLst>
          </p:cNvPr>
          <p:cNvSpPr/>
          <p:nvPr/>
        </p:nvSpPr>
        <p:spPr>
          <a:xfrm>
            <a:off x="437738" y="6165313"/>
            <a:ext cx="331551" cy="259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0462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C262-EFA2-E069-5E86-95729C88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Computing</a:t>
            </a:r>
            <a:endParaRPr lang="en-SG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42E2397-D298-0B00-0F48-5FE07EC1E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78247"/>
              </p:ext>
            </p:extLst>
          </p:nvPr>
        </p:nvGraphicFramePr>
        <p:xfrm>
          <a:off x="906463" y="1450975"/>
          <a:ext cx="8316910" cy="39382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1691">
                  <a:extLst>
                    <a:ext uri="{9D8B030D-6E8A-4147-A177-3AD203B41FA5}">
                      <a16:colId xmlns:a16="http://schemas.microsoft.com/office/drawing/2014/main" val="3243089099"/>
                    </a:ext>
                  </a:extLst>
                </a:gridCol>
                <a:gridCol w="831691">
                  <a:extLst>
                    <a:ext uri="{9D8B030D-6E8A-4147-A177-3AD203B41FA5}">
                      <a16:colId xmlns:a16="http://schemas.microsoft.com/office/drawing/2014/main" val="2617825114"/>
                    </a:ext>
                  </a:extLst>
                </a:gridCol>
                <a:gridCol w="831691">
                  <a:extLst>
                    <a:ext uri="{9D8B030D-6E8A-4147-A177-3AD203B41FA5}">
                      <a16:colId xmlns:a16="http://schemas.microsoft.com/office/drawing/2014/main" val="1250217417"/>
                    </a:ext>
                  </a:extLst>
                </a:gridCol>
                <a:gridCol w="831691">
                  <a:extLst>
                    <a:ext uri="{9D8B030D-6E8A-4147-A177-3AD203B41FA5}">
                      <a16:colId xmlns:a16="http://schemas.microsoft.com/office/drawing/2014/main" val="1045647387"/>
                    </a:ext>
                  </a:extLst>
                </a:gridCol>
                <a:gridCol w="831691">
                  <a:extLst>
                    <a:ext uri="{9D8B030D-6E8A-4147-A177-3AD203B41FA5}">
                      <a16:colId xmlns:a16="http://schemas.microsoft.com/office/drawing/2014/main" val="2041548834"/>
                    </a:ext>
                  </a:extLst>
                </a:gridCol>
                <a:gridCol w="831691">
                  <a:extLst>
                    <a:ext uri="{9D8B030D-6E8A-4147-A177-3AD203B41FA5}">
                      <a16:colId xmlns:a16="http://schemas.microsoft.com/office/drawing/2014/main" val="1807525323"/>
                    </a:ext>
                  </a:extLst>
                </a:gridCol>
                <a:gridCol w="831691">
                  <a:extLst>
                    <a:ext uri="{9D8B030D-6E8A-4147-A177-3AD203B41FA5}">
                      <a16:colId xmlns:a16="http://schemas.microsoft.com/office/drawing/2014/main" val="3780149793"/>
                    </a:ext>
                  </a:extLst>
                </a:gridCol>
                <a:gridCol w="831691">
                  <a:extLst>
                    <a:ext uri="{9D8B030D-6E8A-4147-A177-3AD203B41FA5}">
                      <a16:colId xmlns:a16="http://schemas.microsoft.com/office/drawing/2014/main" val="22252740"/>
                    </a:ext>
                  </a:extLst>
                </a:gridCol>
                <a:gridCol w="831691">
                  <a:extLst>
                    <a:ext uri="{9D8B030D-6E8A-4147-A177-3AD203B41FA5}">
                      <a16:colId xmlns:a16="http://schemas.microsoft.com/office/drawing/2014/main" val="2530688154"/>
                    </a:ext>
                  </a:extLst>
                </a:gridCol>
                <a:gridCol w="831691">
                  <a:extLst>
                    <a:ext uri="{9D8B030D-6E8A-4147-A177-3AD203B41FA5}">
                      <a16:colId xmlns:a16="http://schemas.microsoft.com/office/drawing/2014/main" val="36865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43878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D55BB-DD2B-2A2A-EAED-1739871E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6</a:t>
            </a:fld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6B70D3F-6E63-332C-3069-873FE1E1DACF}"/>
              </a:ext>
            </a:extLst>
          </p:cNvPr>
          <p:cNvSpPr/>
          <p:nvPr/>
        </p:nvSpPr>
        <p:spPr>
          <a:xfrm rot="16200000">
            <a:off x="4917266" y="-2135030"/>
            <a:ext cx="393826" cy="841543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D309D-FEB4-9F48-B9F8-DF8126F1905A}"/>
              </a:ext>
            </a:extLst>
          </p:cNvPr>
          <p:cNvSpPr txBox="1"/>
          <p:nvPr/>
        </p:nvSpPr>
        <p:spPr>
          <a:xfrm>
            <a:off x="4117750" y="2269599"/>
            <a:ext cx="231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 bit</a:t>
            </a:r>
            <a:endParaRPr lang="en-SG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44A356-4858-E7E0-6311-5DD18677C02C}"/>
              </a:ext>
            </a:extLst>
          </p:cNvPr>
          <p:cNvCxnSpPr>
            <a:cxnSpLocks/>
          </p:cNvCxnSpPr>
          <p:nvPr/>
        </p:nvCxnSpPr>
        <p:spPr>
          <a:xfrm>
            <a:off x="1309657" y="1699014"/>
            <a:ext cx="0" cy="961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F0C2ED-6288-FADC-49D4-C074846AC9C7}"/>
              </a:ext>
            </a:extLst>
          </p:cNvPr>
          <p:cNvSpPr txBox="1"/>
          <p:nvPr/>
        </p:nvSpPr>
        <p:spPr>
          <a:xfrm>
            <a:off x="767251" y="2690422"/>
            <a:ext cx="108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Sign</a:t>
            </a:r>
            <a:endParaRPr lang="en-SG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2FBA60-615D-2542-A8F7-FFC2E9AB823D}"/>
                  </a:ext>
                </a:extLst>
              </p:cNvPr>
              <p:cNvSpPr txBox="1"/>
              <p:nvPr/>
            </p:nvSpPr>
            <p:spPr>
              <a:xfrm>
                <a:off x="689575" y="3874407"/>
                <a:ext cx="6584329" cy="1490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400" b="1" dirty="0"/>
                  <a:t>Max: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SG" sz="2400" b="1" dirty="0"/>
                  <a:t>=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  <a:p>
                <a:pPr>
                  <a:lnSpc>
                    <a:spcPct val="200000"/>
                  </a:lnSpc>
                </a:pPr>
                <a:r>
                  <a:rPr lang="en-SG" sz="2400" b="1" dirty="0"/>
                  <a:t>Min: -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SG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2FBA60-615D-2542-A8F7-FFC2E9AB8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75" y="3874407"/>
                <a:ext cx="6584329" cy="1490023"/>
              </a:xfrm>
              <a:prstGeom prst="rect">
                <a:avLst/>
              </a:prstGeom>
              <a:blipFill>
                <a:blip r:embed="rId2"/>
                <a:stretch>
                  <a:fillRect l="-1389" b="-90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A11EC32C-76DA-82F5-757F-9565CF4B7292}"/>
              </a:ext>
            </a:extLst>
          </p:cNvPr>
          <p:cNvSpPr/>
          <p:nvPr/>
        </p:nvSpPr>
        <p:spPr>
          <a:xfrm>
            <a:off x="1650910" y="2497484"/>
            <a:ext cx="123883" cy="961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36D5F-0042-8A1B-DE89-7A307D0751C8}"/>
              </a:ext>
            </a:extLst>
          </p:cNvPr>
          <p:cNvSpPr txBox="1"/>
          <p:nvPr/>
        </p:nvSpPr>
        <p:spPr>
          <a:xfrm>
            <a:off x="1929089" y="2542622"/>
            <a:ext cx="2371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0,    Non-negative</a:t>
            </a:r>
          </a:p>
          <a:p>
            <a:endParaRPr lang="en-US" b="1" dirty="0"/>
          </a:p>
          <a:p>
            <a:r>
              <a:rPr lang="en-US" b="1" dirty="0"/>
              <a:t>1,    Negative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103076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B280-1D82-60F2-7DA7-10D29728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and Double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BF5A-4749-121A-039C-8713AB4CA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0" indent="-571500"/>
            <a:r>
              <a:rPr lang="en-SG" dirty="0"/>
              <a:t>float </a:t>
            </a:r>
            <a:r>
              <a:rPr lang="en-SG" dirty="0" err="1"/>
              <a:t>myNum</a:t>
            </a:r>
            <a:r>
              <a:rPr lang="en-SG" dirty="0"/>
              <a:t> = 5.75f;</a:t>
            </a:r>
          </a:p>
          <a:p>
            <a:pPr marL="571500" indent="-571500"/>
            <a:r>
              <a:rPr lang="en-SG" dirty="0" err="1"/>
              <a:t>System.out.println</a:t>
            </a:r>
            <a:r>
              <a:rPr lang="en-SG" dirty="0"/>
              <a:t>(</a:t>
            </a:r>
            <a:r>
              <a:rPr lang="en-SG" dirty="0" err="1"/>
              <a:t>myNum</a:t>
            </a:r>
            <a:r>
              <a:rPr lang="en-SG" dirty="0"/>
              <a:t>);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double </a:t>
            </a:r>
            <a:r>
              <a:rPr lang="en-SG" dirty="0" err="1"/>
              <a:t>myNum</a:t>
            </a:r>
            <a:r>
              <a:rPr lang="en-SG" dirty="0"/>
              <a:t> = 19.99d;</a:t>
            </a:r>
          </a:p>
          <a:p>
            <a:r>
              <a:rPr lang="en-SG" dirty="0" err="1"/>
              <a:t>System.out.println</a:t>
            </a:r>
            <a:r>
              <a:rPr lang="en-SG" dirty="0"/>
              <a:t>(</a:t>
            </a:r>
            <a:r>
              <a:rPr lang="en-SG" dirty="0" err="1"/>
              <a:t>myNum</a:t>
            </a:r>
            <a:r>
              <a:rPr lang="en-SG" dirty="0"/>
              <a:t>);</a:t>
            </a:r>
          </a:p>
          <a:p>
            <a:endParaRPr lang="en-SG" dirty="0"/>
          </a:p>
          <a:p>
            <a:pPr marL="0" indent="0">
              <a:buNone/>
            </a:pPr>
            <a:r>
              <a:rPr lang="en-US" b="1" dirty="0"/>
              <a:t>Float is used when: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We need to save memory in large arrays of floating-point numbers,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dirty="0"/>
              <a:t>When the higher precision and range of double are not required.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A71AC-7DEB-123E-DB56-58575F4F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190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1B65-3643-4B3F-601D-7C2FA2C2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E4AA-C11D-6121-AD37-BA7E7BA4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/>
            <a:r>
              <a:rPr lang="en-US" sz="2800" dirty="0"/>
              <a:t>Very often in programming, we will need a data type that can only have one of two values, like:</a:t>
            </a:r>
          </a:p>
          <a:p>
            <a:pPr marL="0" indent="0" algn="just">
              <a:buNone/>
            </a:pPr>
            <a:endParaRPr lang="en-US" sz="2800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dirty="0"/>
              <a:t>    YES / NO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dirty="0"/>
              <a:t>    ON / OFF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dirty="0"/>
              <a:t>    TRUE / FALSE</a:t>
            </a:r>
          </a:p>
          <a:p>
            <a:pPr algn="just"/>
            <a:endParaRPr lang="en-US" dirty="0"/>
          </a:p>
          <a:p>
            <a:pPr algn="just"/>
            <a:r>
              <a:rPr lang="en-US" sz="2800" dirty="0"/>
              <a:t>Boolean values are mostly used for </a:t>
            </a:r>
            <a:r>
              <a:rPr lang="en-US" sz="2800" u="sng" dirty="0"/>
              <a:t>conditional testing</a:t>
            </a:r>
            <a:r>
              <a:rPr lang="en-US" sz="2800" dirty="0"/>
              <a:t>.</a:t>
            </a:r>
            <a:endParaRPr lang="en-S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3552B-5F99-F701-6A27-E1796E77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279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58BF-4354-9A1F-0D13-20DA9012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B0416-9C53-2ABF-1368-A45154354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char data type is used to store a single character.</a:t>
            </a:r>
          </a:p>
          <a:p>
            <a:pPr algn="just"/>
            <a:r>
              <a:rPr lang="en-US" sz="2800" dirty="0"/>
              <a:t> The character must be surrounded by single quotes, like 'A' or ‘c’.</a:t>
            </a:r>
          </a:p>
          <a:p>
            <a:pPr marL="0" indent="0" algn="just">
              <a:buNone/>
            </a:pPr>
            <a:r>
              <a:rPr lang="en-US" sz="2800" b="1" dirty="0"/>
              <a:t>Example:</a:t>
            </a:r>
          </a:p>
          <a:p>
            <a:pPr lvl="1" algn="just"/>
            <a:r>
              <a:rPr lang="en-US" sz="2359" dirty="0"/>
              <a:t>char </a:t>
            </a:r>
            <a:r>
              <a:rPr lang="en-US" sz="2359" dirty="0" err="1"/>
              <a:t>myGrade</a:t>
            </a:r>
            <a:r>
              <a:rPr lang="en-US" sz="2359" dirty="0"/>
              <a:t> = 'B';</a:t>
            </a:r>
          </a:p>
          <a:p>
            <a:pPr lvl="1" algn="just"/>
            <a:r>
              <a:rPr lang="en-US" sz="2359" dirty="0" err="1"/>
              <a:t>System.out.println</a:t>
            </a:r>
            <a:r>
              <a:rPr lang="en-US" sz="2359" dirty="0"/>
              <a:t>(</a:t>
            </a:r>
            <a:r>
              <a:rPr lang="en-US" sz="2359" dirty="0" err="1"/>
              <a:t>myGrade</a:t>
            </a:r>
            <a:r>
              <a:rPr lang="en-US" sz="2359" dirty="0"/>
              <a:t>)</a:t>
            </a:r>
          </a:p>
          <a:p>
            <a:pPr algn="just"/>
            <a:r>
              <a:rPr lang="en-US" sz="2800" dirty="0"/>
              <a:t>ASCII , abbreviated from </a:t>
            </a:r>
            <a:r>
              <a:rPr lang="en-US" sz="2800" b="1" dirty="0"/>
              <a:t>A</a:t>
            </a:r>
            <a:r>
              <a:rPr lang="en-US" sz="2800" dirty="0"/>
              <a:t>merican </a:t>
            </a:r>
            <a:r>
              <a:rPr lang="en-US" sz="2800" b="1" dirty="0"/>
              <a:t>S</a:t>
            </a:r>
            <a:r>
              <a:rPr lang="en-US" sz="2800" dirty="0"/>
              <a:t>tandard </a:t>
            </a:r>
            <a:r>
              <a:rPr lang="en-US" sz="2800" b="1" dirty="0"/>
              <a:t>C</a:t>
            </a:r>
            <a:r>
              <a:rPr lang="en-US" sz="2800" dirty="0"/>
              <a:t>ode for </a:t>
            </a:r>
            <a:r>
              <a:rPr lang="en-US" sz="2800" b="1" dirty="0"/>
              <a:t>I</a:t>
            </a:r>
            <a:r>
              <a:rPr lang="en-US" sz="2800" dirty="0"/>
              <a:t>nformation </a:t>
            </a:r>
            <a:r>
              <a:rPr lang="en-US" sz="2800" b="1" dirty="0"/>
              <a:t>I</a:t>
            </a:r>
            <a:r>
              <a:rPr lang="en-US" sz="2800" dirty="0"/>
              <a:t>nterchange, is a </a:t>
            </a:r>
            <a:r>
              <a:rPr lang="en-US" sz="2800" dirty="0">
                <a:hlinkClick r:id="rId2"/>
              </a:rPr>
              <a:t>character encoding</a:t>
            </a:r>
            <a:r>
              <a:rPr lang="en-US" sz="2800" dirty="0"/>
              <a:t> standard for electronic communication.</a:t>
            </a:r>
          </a:p>
          <a:p>
            <a:pPr marL="0" indent="0" algn="just">
              <a:buNone/>
            </a:pPr>
            <a:endParaRPr lang="en-SG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040EC-5DE7-B7EE-C065-8F5B4403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32BA9A-1048-4FED-927F-220ED10382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24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emplateOrange.potx" id="{6157F1ED-CFC1-45C1-9CF7-68F627B66277}" vid="{7826A69B-53ED-4D86-8896-AC4CEE6DE6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../../../../../usr/lib/openoffice/basis3.1/share/template/en-US/presnt/Glossy.otp</Template>
  <TotalTime>4504</TotalTime>
  <Words>1988</Words>
  <Application>Microsoft Office PowerPoint</Application>
  <PresentationFormat>Custom</PresentationFormat>
  <Paragraphs>354</Paragraphs>
  <Slides>49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Albany</vt:lpstr>
      <vt:lpstr>Andalus</vt:lpstr>
      <vt:lpstr>Arial</vt:lpstr>
      <vt:lpstr>B Badr</vt:lpstr>
      <vt:lpstr>Calibri</vt:lpstr>
      <vt:lpstr>Calibri Light</vt:lpstr>
      <vt:lpstr>Cambria Math</vt:lpstr>
      <vt:lpstr>Consolas</vt:lpstr>
      <vt:lpstr>Cooper Black</vt:lpstr>
      <vt:lpstr>Courier New</vt:lpstr>
      <vt:lpstr>StarSymbol</vt:lpstr>
      <vt:lpstr>Times New Roman</vt:lpstr>
      <vt:lpstr>Ubuntu</vt:lpstr>
      <vt:lpstr>Wingdings</vt:lpstr>
      <vt:lpstr>Retrospect</vt:lpstr>
      <vt:lpstr>برنامه نویسی پیشرفته</vt:lpstr>
      <vt:lpstr>Java Basics</vt:lpstr>
      <vt:lpstr>Java Basics  (continued ...)</vt:lpstr>
      <vt:lpstr>Data Types in Java</vt:lpstr>
      <vt:lpstr>Primitive Data Types</vt:lpstr>
      <vt:lpstr>Range Computing</vt:lpstr>
      <vt:lpstr>Float and Double</vt:lpstr>
      <vt:lpstr>Boolean</vt:lpstr>
      <vt:lpstr>Char</vt:lpstr>
      <vt:lpstr>PowerPoint Presentation</vt:lpstr>
      <vt:lpstr>Printing in Java</vt:lpstr>
      <vt:lpstr>print and println Methods</vt:lpstr>
      <vt:lpstr>Good Old printf !!</vt:lpstr>
      <vt:lpstr>Simple Arithmetic Example</vt:lpstr>
      <vt:lpstr>Arithmetic Operators</vt:lpstr>
      <vt:lpstr>Arithmetic Operators: Precedence</vt:lpstr>
      <vt:lpstr>Arithmetic Operators (continued ...)</vt:lpstr>
      <vt:lpstr>Relational Operators</vt:lpstr>
      <vt:lpstr>Precedence &amp; Associativity of Operators</vt:lpstr>
      <vt:lpstr>Simple Example Program</vt:lpstr>
      <vt:lpstr>if-else Control Statements</vt:lpstr>
      <vt:lpstr>if-else Control Statements</vt:lpstr>
      <vt:lpstr>More on print</vt:lpstr>
      <vt:lpstr>Increment &amp; Decrement Operators</vt:lpstr>
      <vt:lpstr>The Difference …</vt:lpstr>
      <vt:lpstr>Arithmetic Compound Assignment Operators</vt:lpstr>
      <vt:lpstr>The Conditinal Operator</vt:lpstr>
      <vt:lpstr>Precedence &amp; Associativity of Operators</vt:lpstr>
      <vt:lpstr>Repetition Control Statements</vt:lpstr>
      <vt:lpstr>Repetition Control Statements (continued ...)</vt:lpstr>
      <vt:lpstr>Repetition Control Statements (continued ...)</vt:lpstr>
      <vt:lpstr>Repetition Control Statements (continued ...)</vt:lpstr>
      <vt:lpstr>Repetition Control Statements (continued ...)</vt:lpstr>
      <vt:lpstr>Repetition Control Statements (continued ...)</vt:lpstr>
      <vt:lpstr>Repetition Control Statements (continued ...)</vt:lpstr>
      <vt:lpstr>Write A Simple Program!</vt:lpstr>
      <vt:lpstr>break  Statement</vt:lpstr>
      <vt:lpstr>continue  Statement</vt:lpstr>
      <vt:lpstr>Logical Operators</vt:lpstr>
      <vt:lpstr>Write Another Program!</vt:lpstr>
      <vt:lpstr>switch  Multiple-Selection Statement</vt:lpstr>
      <vt:lpstr>Logical Operators  (continued ...)</vt:lpstr>
      <vt:lpstr>Logical Operators  (continued ...)</vt:lpstr>
      <vt:lpstr>Precedence &amp; Associativity of Operators</vt:lpstr>
      <vt:lpstr>Primitive Data-Types</vt:lpstr>
      <vt:lpstr>Automatic Conversions in Java</vt:lpstr>
      <vt:lpstr>Code Aesthetics</vt:lpstr>
      <vt:lpstr>Java Coding Conventions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برنامه نویسی پیشرفته   برنامه نویسی ساخت‌یافته با Java</dc:title>
  <dc:creator>Seyed Ghaffarian</dc:creator>
  <cp:lastModifiedBy>Fatemeh</cp:lastModifiedBy>
  <cp:revision>131</cp:revision>
  <dcterms:created xsi:type="dcterms:W3CDTF">2010-02-05T07:44:17Z</dcterms:created>
  <dcterms:modified xsi:type="dcterms:W3CDTF">2023-10-16T10:48:49Z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