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6" r:id="rId1"/>
  </p:sldMasterIdLst>
  <p:notesMasterIdLst>
    <p:notesMasterId r:id="rId63"/>
  </p:notesMasterIdLst>
  <p:handoutMasterIdLst>
    <p:handoutMasterId r:id="rId64"/>
  </p:handoutMasterIdLst>
  <p:sldIdLst>
    <p:sldId id="256" r:id="rId2"/>
    <p:sldId id="336" r:id="rId3"/>
    <p:sldId id="257" r:id="rId4"/>
    <p:sldId id="318" r:id="rId5"/>
    <p:sldId id="328" r:id="rId6"/>
    <p:sldId id="330" r:id="rId7"/>
    <p:sldId id="337" r:id="rId8"/>
    <p:sldId id="329" r:id="rId9"/>
    <p:sldId id="332" r:id="rId10"/>
    <p:sldId id="333" r:id="rId11"/>
    <p:sldId id="327" r:id="rId12"/>
    <p:sldId id="259" r:id="rId13"/>
    <p:sldId id="313" r:id="rId14"/>
    <p:sldId id="266" r:id="rId15"/>
    <p:sldId id="334" r:id="rId16"/>
    <p:sldId id="260" r:id="rId17"/>
    <p:sldId id="305" r:id="rId18"/>
    <p:sldId id="273" r:id="rId19"/>
    <p:sldId id="306" r:id="rId20"/>
    <p:sldId id="271" r:id="rId21"/>
    <p:sldId id="265" r:id="rId22"/>
    <p:sldId id="268" r:id="rId23"/>
    <p:sldId id="316" r:id="rId24"/>
    <p:sldId id="317" r:id="rId25"/>
    <p:sldId id="339" r:id="rId26"/>
    <p:sldId id="338" r:id="rId27"/>
    <p:sldId id="293" r:id="rId28"/>
    <p:sldId id="296" r:id="rId29"/>
    <p:sldId id="274" r:id="rId30"/>
    <p:sldId id="276" r:id="rId31"/>
    <p:sldId id="277" r:id="rId32"/>
    <p:sldId id="275" r:id="rId33"/>
    <p:sldId id="285" r:id="rId34"/>
    <p:sldId id="340" r:id="rId35"/>
    <p:sldId id="341" r:id="rId36"/>
    <p:sldId id="310" r:id="rId37"/>
    <p:sldId id="342" r:id="rId38"/>
    <p:sldId id="311" r:id="rId39"/>
    <p:sldId id="345" r:id="rId40"/>
    <p:sldId id="348" r:id="rId41"/>
    <p:sldId id="349" r:id="rId42"/>
    <p:sldId id="350" r:id="rId43"/>
    <p:sldId id="343" r:id="rId44"/>
    <p:sldId id="344" r:id="rId45"/>
    <p:sldId id="297" r:id="rId46"/>
    <p:sldId id="307" r:id="rId47"/>
    <p:sldId id="308" r:id="rId48"/>
    <p:sldId id="351" r:id="rId49"/>
    <p:sldId id="283" r:id="rId50"/>
    <p:sldId id="284" r:id="rId51"/>
    <p:sldId id="352" r:id="rId52"/>
    <p:sldId id="354" r:id="rId53"/>
    <p:sldId id="355" r:id="rId54"/>
    <p:sldId id="309" r:id="rId55"/>
    <p:sldId id="326" r:id="rId56"/>
    <p:sldId id="320" r:id="rId57"/>
    <p:sldId id="321" r:id="rId58"/>
    <p:sldId id="322" r:id="rId59"/>
    <p:sldId id="323" r:id="rId60"/>
    <p:sldId id="324" r:id="rId61"/>
    <p:sldId id="325" r:id="rId6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" charset="0"/>
        <a:ea typeface="MS PGothic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" charset="0"/>
        <a:ea typeface="MS PGothic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" charset="0"/>
        <a:ea typeface="MS PGothic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" charset="0"/>
        <a:ea typeface="MS PGothic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" charset="0"/>
        <a:ea typeface="MS PGothic" charset="-128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imes" charset="0"/>
        <a:ea typeface="MS PGothic" charset="-128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imes" charset="0"/>
        <a:ea typeface="MS PGothic" charset="-128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imes" charset="0"/>
        <a:ea typeface="MS PGothic" charset="-128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imes" charset="0"/>
        <a:ea typeface="MS PGothic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8B88"/>
    <a:srgbClr val="D9692C"/>
    <a:srgbClr val="A57133"/>
    <a:srgbClr val="1A3170"/>
    <a:srgbClr val="C9C9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2274" autoAdjust="0"/>
  </p:normalViewPr>
  <p:slideViewPr>
    <p:cSldViewPr>
      <p:cViewPr varScale="1">
        <p:scale>
          <a:sx n="93" d="100"/>
          <a:sy n="93" d="100"/>
        </p:scale>
        <p:origin x="96" y="5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-704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6858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Times New Roman" pitchFamily="-32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GB"/>
              <a:t>Objects First with Java</a:t>
            </a:r>
          </a:p>
        </p:txBody>
      </p:sp>
      <p:sp>
        <p:nvSpPr>
          <p:cNvPr id="696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5334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 smtClean="0">
                <a:latin typeface="Times New Roman" charset="0"/>
              </a:defRPr>
            </a:lvl1pPr>
          </a:lstStyle>
          <a:p>
            <a:pPr>
              <a:defRPr/>
            </a:pPr>
            <a:r>
              <a:rPr lang="en-GB" altLang="en-US"/>
              <a:t>© David J. Barnes and Michael Kölling</a:t>
            </a:r>
          </a:p>
        </p:txBody>
      </p:sp>
      <p:sp>
        <p:nvSpPr>
          <p:cNvPr id="696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62600" y="8686800"/>
            <a:ext cx="12954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>
                <a:latin typeface="Times New Roman" charset="0"/>
              </a:defRPr>
            </a:lvl1pPr>
          </a:lstStyle>
          <a:p>
            <a:pPr>
              <a:defRPr/>
            </a:pPr>
            <a:fld id="{00E9018C-613E-1D44-BC30-C2FEA64465E1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99118631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0T16:21:38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2 7368 0 0,'-10'-1'465'0'0,"7"1"-319"0"0,0 0-1 0 0,0 0 0 0 0,-1 0 1 0 0,1 0-1 0 0,0 0 0 0 0,0 0 1 0 0,0 1-1 0 0,0 0 0 0 0,0-1 1 0 0,0 1-1 0 0,0 0 0 0 0,0 1 0 0 0,-4 1 1 0 0,-8 1 2153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0T16:21:38.9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33 8288 0 0,'-2'0'638'0'0,"-48"-3"3636"0"0,39 6-2488 0 0,8-3-1383 0 0,-2-8-1563 0 0,5 6 743 0 0,0-8 571 0 0,2 5-4770 0 0,6-3 594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0T16:21:39.8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1 13360 0 0,'-33'0'1184'0'0,"19"0"-944"0"0,0 0-240 0 0,0 5 0 0 0,1-1 496 0 0,7-4 608 0 0,-2 0-545 0 0,16-9-6374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Times New Roman" pitchFamily="-32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GB"/>
              <a:t>Objects First with Java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Times New Roman" pitchFamily="-32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16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716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 smtClean="0">
                <a:latin typeface="Times New Roman" charset="0"/>
              </a:defRPr>
            </a:lvl1pPr>
          </a:lstStyle>
          <a:p>
            <a:pPr>
              <a:defRPr/>
            </a:pPr>
            <a:r>
              <a:rPr lang="en-GB" altLang="en-US"/>
              <a:t>© David J. Barnes and Michael Kölling</a:t>
            </a:r>
          </a:p>
        </p:txBody>
      </p:sp>
      <p:sp>
        <p:nvSpPr>
          <p:cNvPr id="716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>
                <a:latin typeface="Times New Roman" charset="0"/>
              </a:defRPr>
            </a:lvl1pPr>
          </a:lstStyle>
          <a:p>
            <a:pPr>
              <a:defRPr/>
            </a:pPr>
            <a:fld id="{1B964689-A1ED-E44C-884B-F5B656B13E12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255873176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32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32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32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32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32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r>
              <a:rPr lang="en-GB" altLang="en-US" sz="1200" b="0">
                <a:latin typeface="Times New Roman" charset="0"/>
              </a:rPr>
              <a:t>Objects First with Java</a:t>
            </a:r>
          </a:p>
        </p:txBody>
      </p:sp>
      <p:sp>
        <p:nvSpPr>
          <p:cNvPr id="1638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r>
              <a:rPr lang="en-GB" altLang="en-US" sz="1200" b="0">
                <a:latin typeface="Times New Roman" charset="0"/>
              </a:rPr>
              <a:t>© David J. Barnes and Michael Kölling</a:t>
            </a:r>
          </a:p>
        </p:txBody>
      </p:sp>
      <p:sp>
        <p:nvSpPr>
          <p:cNvPr id="1638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fld id="{7D784899-328B-D04E-B719-330801CA5024}" type="slidenum">
              <a:rPr lang="en-GB" altLang="en-US" sz="1200" b="0">
                <a:latin typeface="Times New Roman" charset="0"/>
              </a:rPr>
              <a:pPr/>
              <a:t>1</a:t>
            </a:fld>
            <a:endParaRPr lang="en-GB" altLang="en-US" sz="1200" b="0">
              <a:latin typeface="Times New Roman" charset="0"/>
            </a:endParaRPr>
          </a:p>
        </p:txBody>
      </p:sp>
      <p:sp>
        <p:nvSpPr>
          <p:cNvPr id="163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07418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r>
              <a:rPr lang="en-GB" altLang="en-US" sz="1200" b="0">
                <a:latin typeface="Times New Roman" charset="0"/>
              </a:rPr>
              <a:t>Objects First with Java</a:t>
            </a:r>
          </a:p>
        </p:txBody>
      </p:sp>
      <p:sp>
        <p:nvSpPr>
          <p:cNvPr id="4505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r>
              <a:rPr lang="en-GB" altLang="en-US" sz="1200" b="0">
                <a:latin typeface="Times New Roman" charset="0"/>
              </a:rPr>
              <a:t>© David J. Barnes and Michael Kölling</a:t>
            </a:r>
          </a:p>
        </p:txBody>
      </p:sp>
      <p:sp>
        <p:nvSpPr>
          <p:cNvPr id="4505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fld id="{E42C6D04-85F1-0048-9312-7396DCE6EEE2}" type="slidenum">
              <a:rPr lang="en-GB" altLang="en-US" sz="1200" b="0">
                <a:latin typeface="Times New Roman" charset="0"/>
              </a:rPr>
              <a:pPr/>
              <a:t>21</a:t>
            </a:fld>
            <a:endParaRPr lang="en-GB" altLang="en-US" sz="1200" b="0">
              <a:latin typeface="Times New Roman" charset="0"/>
            </a:endParaRPr>
          </a:p>
        </p:txBody>
      </p:sp>
      <p:sp>
        <p:nvSpPr>
          <p:cNvPr id="4506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904366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r>
              <a:rPr lang="en-GB" altLang="en-US" sz="1200" b="0">
                <a:latin typeface="Times New Roman" charset="0"/>
              </a:rPr>
              <a:t>Objects First with Java</a:t>
            </a:r>
          </a:p>
        </p:txBody>
      </p:sp>
      <p:sp>
        <p:nvSpPr>
          <p:cNvPr id="4710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r>
              <a:rPr lang="en-GB" altLang="en-US" sz="1200" b="0">
                <a:latin typeface="Times New Roman" charset="0"/>
              </a:rPr>
              <a:t>© David J. Barnes and Michael Kölling</a:t>
            </a:r>
          </a:p>
        </p:txBody>
      </p:sp>
      <p:sp>
        <p:nvSpPr>
          <p:cNvPr id="4710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fld id="{EB3D7776-7860-3B4C-AFEA-FF0D6D04EEA4}" type="slidenum">
              <a:rPr lang="en-GB" altLang="en-US" sz="1200" b="0">
                <a:latin typeface="Times New Roman" charset="0"/>
              </a:rPr>
              <a:pPr/>
              <a:t>22</a:t>
            </a:fld>
            <a:endParaRPr lang="en-GB" altLang="en-US" sz="1200" b="0">
              <a:latin typeface="Times New Roman" charset="0"/>
            </a:endParaRPr>
          </a:p>
        </p:txBody>
      </p:sp>
      <p:sp>
        <p:nvSpPr>
          <p:cNvPr id="4710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350370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090605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r>
              <a:rPr lang="en-GB" altLang="en-US" sz="1200" b="0">
                <a:latin typeface="Times New Roman" charset="0"/>
              </a:rPr>
              <a:t>Objects First with Java</a:t>
            </a:r>
          </a:p>
        </p:txBody>
      </p:sp>
      <p:sp>
        <p:nvSpPr>
          <p:cNvPr id="5529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r>
              <a:rPr lang="en-GB" altLang="en-US" sz="1200" b="0">
                <a:latin typeface="Times New Roman" charset="0"/>
              </a:rPr>
              <a:t>© David J. Barnes and Michael Kölling</a:t>
            </a:r>
          </a:p>
        </p:txBody>
      </p:sp>
      <p:sp>
        <p:nvSpPr>
          <p:cNvPr id="5529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fld id="{E47CC18E-CB0C-4C40-A305-1E8D9C79F743}" type="slidenum">
              <a:rPr lang="en-GB" altLang="en-US" sz="1200" b="0">
                <a:latin typeface="Times New Roman" charset="0"/>
              </a:rPr>
              <a:pPr/>
              <a:t>24</a:t>
            </a:fld>
            <a:endParaRPr lang="en-GB" altLang="en-US" sz="1200" b="0">
              <a:latin typeface="Times New Roman" charset="0"/>
            </a:endParaRPr>
          </a:p>
        </p:txBody>
      </p:sp>
      <p:sp>
        <p:nvSpPr>
          <p:cNvPr id="5530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086221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r>
              <a:rPr lang="en-GB" altLang="en-US" sz="1200" b="0">
                <a:latin typeface="Times New Roman" charset="0"/>
              </a:rPr>
              <a:t>Objects First with Java</a:t>
            </a:r>
          </a:p>
        </p:txBody>
      </p:sp>
      <p:sp>
        <p:nvSpPr>
          <p:cNvPr id="6041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r>
              <a:rPr lang="en-GB" altLang="en-US" sz="1200" b="0">
                <a:latin typeface="Times New Roman" charset="0"/>
              </a:rPr>
              <a:t>© David J. Barnes and Michael Kölling</a:t>
            </a:r>
          </a:p>
        </p:txBody>
      </p:sp>
      <p:sp>
        <p:nvSpPr>
          <p:cNvPr id="6041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fld id="{55DFB090-BCE1-3D48-A2C0-33703B878C2F}" type="slidenum">
              <a:rPr lang="en-GB" altLang="en-US" sz="1200" b="0">
                <a:latin typeface="Times New Roman" charset="0"/>
              </a:rPr>
              <a:pPr/>
              <a:t>29</a:t>
            </a:fld>
            <a:endParaRPr lang="en-GB" altLang="en-US" sz="1200" b="0">
              <a:latin typeface="Times New Roman" charset="0"/>
            </a:endParaRPr>
          </a:p>
        </p:txBody>
      </p:sp>
      <p:sp>
        <p:nvSpPr>
          <p:cNvPr id="6042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49603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r>
              <a:rPr lang="en-GB" altLang="en-US" sz="1200" b="0">
                <a:latin typeface="Times New Roman" charset="0"/>
              </a:rPr>
              <a:t>Objects First with Java</a:t>
            </a:r>
          </a:p>
        </p:txBody>
      </p:sp>
      <p:sp>
        <p:nvSpPr>
          <p:cNvPr id="6246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r>
              <a:rPr lang="en-GB" altLang="en-US" sz="1200" b="0">
                <a:latin typeface="Times New Roman" charset="0"/>
              </a:rPr>
              <a:t>© David J. Barnes and Michael Kölling</a:t>
            </a:r>
          </a:p>
        </p:txBody>
      </p:sp>
      <p:sp>
        <p:nvSpPr>
          <p:cNvPr id="6246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fld id="{2E271C41-3904-5146-B9AD-F063271EEEC2}" type="slidenum">
              <a:rPr lang="en-GB" altLang="en-US" sz="1200" b="0">
                <a:latin typeface="Times New Roman" charset="0"/>
              </a:rPr>
              <a:pPr/>
              <a:t>30</a:t>
            </a:fld>
            <a:endParaRPr lang="en-GB" altLang="en-US" sz="1200" b="0">
              <a:latin typeface="Times New Roman" charset="0"/>
            </a:endParaRPr>
          </a:p>
        </p:txBody>
      </p:sp>
      <p:sp>
        <p:nvSpPr>
          <p:cNvPr id="624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555232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r>
              <a:rPr lang="en-GB" altLang="en-US" sz="1200" b="0">
                <a:latin typeface="Times New Roman" charset="0"/>
              </a:rPr>
              <a:t>Objects First with Java</a:t>
            </a:r>
          </a:p>
        </p:txBody>
      </p:sp>
      <p:sp>
        <p:nvSpPr>
          <p:cNvPr id="6451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r>
              <a:rPr lang="en-GB" altLang="en-US" sz="1200" b="0">
                <a:latin typeface="Times New Roman" charset="0"/>
              </a:rPr>
              <a:t>© David J. Barnes and Michael Kölling</a:t>
            </a:r>
          </a:p>
        </p:txBody>
      </p:sp>
      <p:sp>
        <p:nvSpPr>
          <p:cNvPr id="6451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fld id="{712A4F4A-A67D-804D-A91B-F9C2697E2557}" type="slidenum">
              <a:rPr lang="en-GB" altLang="en-US" sz="1200" b="0">
                <a:latin typeface="Times New Roman" charset="0"/>
              </a:rPr>
              <a:pPr/>
              <a:t>31</a:t>
            </a:fld>
            <a:endParaRPr lang="en-GB" altLang="en-US" sz="1200" b="0">
              <a:latin typeface="Times New Roman" charset="0"/>
            </a:endParaRPr>
          </a:p>
        </p:txBody>
      </p:sp>
      <p:sp>
        <p:nvSpPr>
          <p:cNvPr id="6451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928044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r>
              <a:rPr lang="en-GB" altLang="en-US" sz="1200" b="0">
                <a:latin typeface="Times New Roman" charset="0"/>
              </a:rPr>
              <a:t>Objects First with Java</a:t>
            </a:r>
          </a:p>
        </p:txBody>
      </p:sp>
      <p:sp>
        <p:nvSpPr>
          <p:cNvPr id="6656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r>
              <a:rPr lang="en-GB" altLang="en-US" sz="1200" b="0">
                <a:latin typeface="Times New Roman" charset="0"/>
              </a:rPr>
              <a:t>© David J. Barnes and Michael Kölling</a:t>
            </a:r>
          </a:p>
        </p:txBody>
      </p:sp>
      <p:sp>
        <p:nvSpPr>
          <p:cNvPr id="6656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fld id="{3E712A7A-9986-B84C-A4DE-8E9CAB9ADC92}" type="slidenum">
              <a:rPr lang="en-GB" altLang="en-US" sz="1200" b="0">
                <a:latin typeface="Times New Roman" charset="0"/>
              </a:rPr>
              <a:pPr/>
              <a:t>32</a:t>
            </a:fld>
            <a:endParaRPr lang="en-GB" altLang="en-US" sz="1200" b="0">
              <a:latin typeface="Times New Roman" charset="0"/>
            </a:endParaRPr>
          </a:p>
        </p:txBody>
      </p:sp>
      <p:sp>
        <p:nvSpPr>
          <p:cNvPr id="6656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68741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GB" altLang="en-US" sz="1200" b="0">
                <a:latin typeface="Times New Roman" panose="02020603050405020304" pitchFamily="18" charset="0"/>
              </a:rPr>
              <a:t>Objects First with Java</a:t>
            </a:r>
          </a:p>
        </p:txBody>
      </p:sp>
      <p:sp>
        <p:nvSpPr>
          <p:cNvPr id="5120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GB" altLang="en-US" sz="1200" b="0">
                <a:latin typeface="Times New Roman" panose="02020603050405020304" pitchFamily="18" charset="0"/>
              </a:rPr>
              <a:t>© David J. Barnes and Michael Kölling</a:t>
            </a:r>
          </a:p>
        </p:txBody>
      </p:sp>
      <p:sp>
        <p:nvSpPr>
          <p:cNvPr id="5120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0DE98BAD-737B-4175-97DA-7585A7C3DAD7}" type="slidenum">
              <a:rPr lang="en-GB" altLang="en-US" sz="1200" b="0" smtClean="0">
                <a:latin typeface="Times New Roman" panose="02020603050405020304" pitchFamily="18" charset="0"/>
              </a:rPr>
              <a:pPr/>
              <a:t>36</a:t>
            </a:fld>
            <a:endParaRPr lang="en-GB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512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0990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GB" altLang="en-US" sz="1200" b="0">
                <a:latin typeface="Times New Roman" panose="02020603050405020304" pitchFamily="18" charset="0"/>
              </a:rPr>
              <a:t>Objects First with Java</a:t>
            </a:r>
          </a:p>
        </p:txBody>
      </p:sp>
      <p:sp>
        <p:nvSpPr>
          <p:cNvPr id="5325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GB" altLang="en-US" sz="1200" b="0">
                <a:latin typeface="Times New Roman" panose="02020603050405020304" pitchFamily="18" charset="0"/>
              </a:rPr>
              <a:t>© David J. Barnes and Michael Kölling</a:t>
            </a:r>
          </a:p>
        </p:txBody>
      </p:sp>
      <p:sp>
        <p:nvSpPr>
          <p:cNvPr id="5325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C28F37AC-AFB3-44F4-8692-AA657A3C9C7C}" type="slidenum">
              <a:rPr lang="en-GB" altLang="en-US" sz="1200" b="0" smtClean="0">
                <a:latin typeface="Times New Roman" panose="02020603050405020304" pitchFamily="18" charset="0"/>
              </a:rPr>
              <a:pPr/>
              <a:t>38</a:t>
            </a:fld>
            <a:endParaRPr lang="en-GB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532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83943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r>
              <a:rPr lang="en-GB" altLang="en-US" sz="1200" b="0">
                <a:latin typeface="Times New Roman" charset="0"/>
              </a:rPr>
              <a:t>Objects First with Java</a:t>
            </a:r>
          </a:p>
        </p:txBody>
      </p:sp>
      <p:sp>
        <p:nvSpPr>
          <p:cNvPr id="1843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r>
              <a:rPr lang="en-GB" altLang="en-US" sz="1200" b="0">
                <a:latin typeface="Times New Roman" charset="0"/>
              </a:rPr>
              <a:t>© David J. Barnes and Michael Kölling</a:t>
            </a:r>
          </a:p>
        </p:txBody>
      </p:sp>
      <p:sp>
        <p:nvSpPr>
          <p:cNvPr id="1843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fld id="{5115F9A5-287E-C149-8242-C8E4ADFDBFF2}" type="slidenum">
              <a:rPr lang="en-GB" altLang="en-US" sz="1200" b="0">
                <a:latin typeface="Times New Roman" charset="0"/>
              </a:rPr>
              <a:pPr/>
              <a:t>3</a:t>
            </a:fld>
            <a:endParaRPr lang="en-GB" altLang="en-US" sz="1200" b="0">
              <a:latin typeface="Times New Roman" charset="0"/>
            </a:endParaRPr>
          </a:p>
        </p:txBody>
      </p:sp>
      <p:sp>
        <p:nvSpPr>
          <p:cNvPr id="184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913144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r>
              <a:rPr lang="en-GB" altLang="en-US" sz="1200" b="0">
                <a:latin typeface="Times New Roman" charset="0"/>
              </a:rPr>
              <a:t>Objects First with Java</a:t>
            </a:r>
          </a:p>
        </p:txBody>
      </p:sp>
      <p:sp>
        <p:nvSpPr>
          <p:cNvPr id="4096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r>
              <a:rPr lang="en-GB" altLang="en-US" sz="1200" b="0">
                <a:latin typeface="Times New Roman" charset="0"/>
              </a:rPr>
              <a:t>© David J. Barnes and Michael Kölling</a:t>
            </a:r>
          </a:p>
        </p:txBody>
      </p:sp>
      <p:sp>
        <p:nvSpPr>
          <p:cNvPr id="4096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fld id="{83509968-2E80-FD48-9D04-DDEBC2746349}" type="slidenum">
              <a:rPr lang="en-GB" altLang="en-US" sz="1200" b="0">
                <a:latin typeface="Times New Roman" charset="0"/>
              </a:rPr>
              <a:pPr/>
              <a:t>55</a:t>
            </a:fld>
            <a:endParaRPr lang="en-GB" altLang="en-US" sz="1200" b="0">
              <a:latin typeface="Times New Roman" charset="0"/>
            </a:endParaRPr>
          </a:p>
        </p:txBody>
      </p:sp>
      <p:sp>
        <p:nvSpPr>
          <p:cNvPr id="4096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49271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73855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Objects First with Java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© David J. Barnes and Michael Kölling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964689-A1ED-E44C-884B-F5B656B13E12}" type="slidenum">
              <a:rPr lang="en-GB" altLang="en-US" smtClean="0"/>
              <a:pPr>
                <a:defRPr/>
              </a:pPr>
              <a:t>57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7674753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6073749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96194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r>
              <a:rPr lang="en-GB" altLang="en-US" sz="1200" b="0">
                <a:latin typeface="Times New Roman" charset="0"/>
              </a:rPr>
              <a:t>Objects First with Java</a:t>
            </a:r>
          </a:p>
        </p:txBody>
      </p:sp>
      <p:sp>
        <p:nvSpPr>
          <p:cNvPr id="2048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r>
              <a:rPr lang="en-GB" altLang="en-US" sz="1200" b="0">
                <a:latin typeface="Times New Roman" charset="0"/>
              </a:rPr>
              <a:t>© David J. Barnes and Michael Kölling</a:t>
            </a:r>
          </a:p>
        </p:txBody>
      </p:sp>
      <p:sp>
        <p:nvSpPr>
          <p:cNvPr id="2048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fld id="{2A76298A-FC3C-D64B-8429-509CB88FF4BB}" type="slidenum">
              <a:rPr lang="en-GB" altLang="en-US" sz="1200" b="0">
                <a:latin typeface="Times New Roman" charset="0"/>
              </a:rPr>
              <a:pPr/>
              <a:t>4</a:t>
            </a:fld>
            <a:endParaRPr lang="en-GB" altLang="en-US" sz="1200" b="0">
              <a:latin typeface="Times New Roman" charset="0"/>
            </a:endParaRPr>
          </a:p>
        </p:txBody>
      </p:sp>
      <p:sp>
        <p:nvSpPr>
          <p:cNvPr id="204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489225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r>
              <a:rPr lang="en-GB" altLang="en-US" sz="1200" b="0">
                <a:latin typeface="Times New Roman" charset="0"/>
              </a:rPr>
              <a:t>Objects First with Java</a:t>
            </a:r>
          </a:p>
        </p:txBody>
      </p:sp>
      <p:sp>
        <p:nvSpPr>
          <p:cNvPr id="2253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r>
              <a:rPr lang="en-GB" altLang="en-US" sz="1200" b="0">
                <a:latin typeface="Times New Roman" charset="0"/>
              </a:rPr>
              <a:t>© David J. Barnes and Michael Kölling</a:t>
            </a:r>
          </a:p>
        </p:txBody>
      </p:sp>
      <p:sp>
        <p:nvSpPr>
          <p:cNvPr id="225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fld id="{EA50D866-68CB-ED40-A0DB-69964220764A}" type="slidenum">
              <a:rPr lang="en-GB" altLang="en-US" sz="1200" b="0">
                <a:latin typeface="Times New Roman" charset="0"/>
              </a:rPr>
              <a:pPr/>
              <a:t>12</a:t>
            </a:fld>
            <a:endParaRPr lang="en-GB" altLang="en-US" sz="1200" b="0">
              <a:latin typeface="Times New Roman" charset="0"/>
            </a:endParaRPr>
          </a:p>
        </p:txBody>
      </p:sp>
      <p:sp>
        <p:nvSpPr>
          <p:cNvPr id="225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114666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r>
              <a:rPr lang="en-GB" altLang="en-US" sz="1200" b="0">
                <a:latin typeface="Times New Roman" charset="0"/>
              </a:rPr>
              <a:t>Objects First with Java</a:t>
            </a:r>
          </a:p>
        </p:txBody>
      </p:sp>
      <p:sp>
        <p:nvSpPr>
          <p:cNvPr id="4301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r>
              <a:rPr lang="en-GB" altLang="en-US" sz="1200" b="0">
                <a:latin typeface="Times New Roman" charset="0"/>
              </a:rPr>
              <a:t>© David J. Barnes and Michael Kölling</a:t>
            </a:r>
          </a:p>
        </p:txBody>
      </p:sp>
      <p:sp>
        <p:nvSpPr>
          <p:cNvPr id="4301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fld id="{20B08E5D-7F2C-4242-A653-4FD46E45EA31}" type="slidenum">
              <a:rPr lang="en-GB" altLang="en-US" sz="1200" b="0">
                <a:latin typeface="Times New Roman" charset="0"/>
              </a:rPr>
              <a:pPr/>
              <a:t>13</a:t>
            </a:fld>
            <a:endParaRPr lang="en-GB" altLang="en-US" sz="1200" b="0">
              <a:latin typeface="Times New Roman" charset="0"/>
            </a:endParaRPr>
          </a:p>
        </p:txBody>
      </p:sp>
      <p:sp>
        <p:nvSpPr>
          <p:cNvPr id="4301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109594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r>
              <a:rPr lang="en-GB" altLang="en-US" sz="1200" b="0">
                <a:latin typeface="Times New Roman" charset="0"/>
              </a:rPr>
              <a:t>Objects First with Java</a:t>
            </a:r>
          </a:p>
        </p:txBody>
      </p:sp>
      <p:sp>
        <p:nvSpPr>
          <p:cNvPr id="4915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r>
              <a:rPr lang="en-GB" altLang="en-US" sz="1200" b="0">
                <a:latin typeface="Times New Roman" charset="0"/>
              </a:rPr>
              <a:t>© David J. Barnes and Michael Kölling</a:t>
            </a:r>
          </a:p>
        </p:txBody>
      </p:sp>
      <p:sp>
        <p:nvSpPr>
          <p:cNvPr id="4915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fld id="{7A00D17B-9AF4-AD41-B098-233EDA166FD1}" type="slidenum">
              <a:rPr lang="en-GB" altLang="en-US" sz="1200" b="0">
                <a:latin typeface="Times New Roman" charset="0"/>
              </a:rPr>
              <a:pPr/>
              <a:t>14</a:t>
            </a:fld>
            <a:endParaRPr lang="en-GB" altLang="en-US" sz="1200" b="0">
              <a:latin typeface="Times New Roman" charset="0"/>
            </a:endParaRPr>
          </a:p>
        </p:txBody>
      </p:sp>
      <p:sp>
        <p:nvSpPr>
          <p:cNvPr id="4915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818173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r>
              <a:rPr lang="en-GB" altLang="en-US" sz="1200" b="0">
                <a:latin typeface="Times New Roman" charset="0"/>
              </a:rPr>
              <a:t>Objects First with Java</a:t>
            </a:r>
          </a:p>
        </p:txBody>
      </p:sp>
      <p:sp>
        <p:nvSpPr>
          <p:cNvPr id="2867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r>
              <a:rPr lang="en-GB" altLang="en-US" sz="1200" b="0">
                <a:latin typeface="Times New Roman" charset="0"/>
              </a:rPr>
              <a:t>© David J. Barnes and Michael Kölling</a:t>
            </a:r>
          </a:p>
        </p:txBody>
      </p:sp>
      <p:sp>
        <p:nvSpPr>
          <p:cNvPr id="2867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fld id="{B0F31DA8-6C17-3F4A-806D-CA511494BF0E}" type="slidenum">
              <a:rPr lang="en-GB" altLang="en-US" sz="1200" b="0">
                <a:latin typeface="Times New Roman" charset="0"/>
              </a:rPr>
              <a:pPr/>
              <a:t>16</a:t>
            </a:fld>
            <a:endParaRPr lang="en-GB" altLang="en-US" sz="1200" b="0">
              <a:latin typeface="Times New Roman" charset="0"/>
            </a:endParaRPr>
          </a:p>
        </p:txBody>
      </p:sp>
      <p:sp>
        <p:nvSpPr>
          <p:cNvPr id="2867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068215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r>
              <a:rPr lang="en-GB" altLang="en-US" sz="1200" b="0">
                <a:latin typeface="Times New Roman" charset="0"/>
              </a:rPr>
              <a:t>Objects First with Java</a:t>
            </a:r>
          </a:p>
        </p:txBody>
      </p:sp>
      <p:sp>
        <p:nvSpPr>
          <p:cNvPr id="3072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r>
              <a:rPr lang="en-GB" altLang="en-US" sz="1200" b="0">
                <a:latin typeface="Times New Roman" charset="0"/>
              </a:rPr>
              <a:t>© David J. Barnes and Michael Kölling</a:t>
            </a:r>
          </a:p>
        </p:txBody>
      </p:sp>
      <p:sp>
        <p:nvSpPr>
          <p:cNvPr id="3072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fld id="{10E493A5-EF81-F94C-876D-D9CC2FCC4A7B}" type="slidenum">
              <a:rPr lang="en-GB" altLang="en-US" sz="1200" b="0">
                <a:latin typeface="Times New Roman" charset="0"/>
              </a:rPr>
              <a:pPr/>
              <a:t>18</a:t>
            </a:fld>
            <a:endParaRPr lang="en-GB" altLang="en-US" sz="1200" b="0">
              <a:latin typeface="Times New Roman" charset="0"/>
            </a:endParaRPr>
          </a:p>
        </p:txBody>
      </p:sp>
      <p:sp>
        <p:nvSpPr>
          <p:cNvPr id="307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433668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r>
              <a:rPr lang="en-GB" altLang="en-US" sz="1200" b="0">
                <a:latin typeface="Times New Roman" charset="0"/>
              </a:rPr>
              <a:t>Objects First with Java</a:t>
            </a:r>
          </a:p>
        </p:txBody>
      </p:sp>
      <p:sp>
        <p:nvSpPr>
          <p:cNvPr id="3891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r>
              <a:rPr lang="en-GB" altLang="en-US" sz="1200" b="0">
                <a:latin typeface="Times New Roman" charset="0"/>
              </a:rPr>
              <a:t>© David J. Barnes and Michael Kölling</a:t>
            </a:r>
          </a:p>
        </p:txBody>
      </p:sp>
      <p:sp>
        <p:nvSpPr>
          <p:cNvPr id="3891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fld id="{FEF735AB-CB48-FB4A-951D-7E402227D3F9}" type="slidenum">
              <a:rPr lang="en-GB" altLang="en-US" sz="1200" b="0">
                <a:latin typeface="Times New Roman" charset="0"/>
              </a:rPr>
              <a:pPr/>
              <a:t>20</a:t>
            </a:fld>
            <a:endParaRPr lang="en-GB" altLang="en-US" sz="1200" b="0">
              <a:latin typeface="Times New Roman" charset="0"/>
            </a:endParaRPr>
          </a:p>
        </p:txBody>
      </p:sp>
      <p:sp>
        <p:nvSpPr>
          <p:cNvPr id="3891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39128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057400"/>
            <a:ext cx="7848600" cy="1143000"/>
          </a:xfrm>
        </p:spPr>
        <p:txBody>
          <a:bodyPr/>
          <a:lstStyle>
            <a:lvl1pPr>
              <a:defRPr>
                <a:solidFill>
                  <a:srgbClr val="1A3170"/>
                </a:solidFill>
              </a:defRPr>
            </a:lvl1pPr>
          </a:lstStyle>
          <a:p>
            <a:pPr lv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3962400"/>
            <a:ext cx="7848600" cy="1752600"/>
          </a:xfrm>
        </p:spPr>
        <p:txBody>
          <a:bodyPr/>
          <a:lstStyle>
            <a:lvl1pPr marL="0" indent="0" algn="ctr">
              <a:buFont typeface="Times" charset="0"/>
              <a:buNone/>
              <a:defRPr/>
            </a:lvl1pPr>
          </a:lstStyle>
          <a:p>
            <a:pPr lvl="0"/>
            <a:r>
              <a:rPr lang="en-GB" noProof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55021" cy="6870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0412" y="1"/>
            <a:ext cx="320692" cy="687196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/>
              <a:t>© 2017 Pearson Education, Inc. Hoboken, NJ.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142658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19900" y="381000"/>
            <a:ext cx="1943100" cy="57150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381000"/>
            <a:ext cx="5676900" cy="57150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/>
              <a:t>© 2017 Pearson Education, Inc. Hoboken, NJ.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679908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/>
              <a:t>© 2017 Pearson Education, Inc. Hoboken, NJ.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794435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/>
              <a:t>© 2017 Pearson Education, Inc. Hoboken, NJ.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492076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9200" y="1828800"/>
            <a:ext cx="36576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828800"/>
            <a:ext cx="36576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/>
              <a:t>© 2017 Pearson Education, Inc. Hoboken, NJ.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1955436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/>
              <a:t>© 2017 Pearson Education, Inc. Hoboken, NJ.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505766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/>
              <a:t>© 2017 Pearson Education, Inc. Hoboken, NJ.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1928666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/>
              <a:t>© 2017 Pearson Education, Inc. Hoboken, NJ.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804202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/>
              <a:t>© 2017 Pearson Education, Inc. Hoboken, NJ.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1492003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/>
              <a:t>© 2017 Pearson Education, Inc. Hoboken, NJ.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185943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3810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  <a:endParaRPr lang="da-DK" dirty="0"/>
          </a:p>
        </p:txBody>
      </p:sp>
      <p:sp>
        <p:nvSpPr>
          <p:cNvPr id="87043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1828800"/>
            <a:ext cx="74676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a-DK" dirty="0"/>
          </a:p>
        </p:txBody>
      </p:sp>
      <p:sp>
        <p:nvSpPr>
          <p:cNvPr id="87044" name="Rectangle 102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143000" y="6426200"/>
            <a:ext cx="6934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rgbClr val="76807A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GB" altLang="en-US"/>
              <a:t>© 2017 Pearson Education, Inc. Hoboken, NJ. All rights reserved. </a:t>
            </a:r>
          </a:p>
        </p:txBody>
      </p:sp>
      <p:sp>
        <p:nvSpPr>
          <p:cNvPr id="87045" name="Rectangle 1029"/>
          <p:cNvSpPr>
            <a:spLocks noChangeArrowheads="1"/>
          </p:cNvSpPr>
          <p:nvPr/>
        </p:nvSpPr>
        <p:spPr bwMode="auto">
          <a:xfrm>
            <a:off x="8001000" y="6426200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r"/>
            <a:fld id="{A3BC8BF3-BF59-A84C-8413-1F424F081E29}" type="slidenum">
              <a:rPr lang="da-DK" sz="1400" b="0">
                <a:latin typeface="Arial" charset="0"/>
              </a:rPr>
              <a:pPr algn="r"/>
              <a:t>‹#›</a:t>
            </a:fld>
            <a:r>
              <a:rPr lang="da-DK" sz="1400" b="0">
                <a:latin typeface="Arial" charset="0"/>
              </a:rPr>
              <a:t> 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855021" cy="68707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860412" y="1"/>
            <a:ext cx="320692" cy="687196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7F6F5E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A57133"/>
          </a:solidFill>
          <a:latin typeface="Trebuchet MS" charset="0"/>
          <a:ea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A57133"/>
          </a:solidFill>
          <a:latin typeface="Trebuchet MS" charset="0"/>
          <a:ea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A57133"/>
          </a:solidFill>
          <a:latin typeface="Trebuchet MS" charset="0"/>
          <a:ea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A57133"/>
          </a:solidFill>
          <a:latin typeface="Trebuchet MS" charset="0"/>
          <a:ea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A57133"/>
          </a:solidFill>
          <a:latin typeface="Trebuchet MS" charset="0"/>
          <a:ea typeface="ＭＳ Ｐゴシック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A57133"/>
          </a:solidFill>
          <a:latin typeface="Trebuchet MS" charset="0"/>
          <a:ea typeface="ＭＳ Ｐゴシック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A57133"/>
          </a:solidFill>
          <a:latin typeface="Trebuchet MS" charset="0"/>
          <a:ea typeface="ＭＳ Ｐゴシック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A57133"/>
          </a:solidFill>
          <a:latin typeface="Trebuchet MS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264D8B"/>
        </a:buClr>
        <a:buFont typeface="Times" charset="0"/>
        <a:buChar char="•"/>
        <a:defRPr sz="3200">
          <a:solidFill>
            <a:srgbClr val="1A3170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264D8B"/>
        </a:buClr>
        <a:buChar char="–"/>
        <a:defRPr sz="2800">
          <a:solidFill>
            <a:srgbClr val="1A3170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264D8B"/>
        </a:buClr>
        <a:buChar char="•"/>
        <a:defRPr sz="2400">
          <a:solidFill>
            <a:srgbClr val="1A3170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264D8B"/>
        </a:buClr>
        <a:buChar char="–"/>
        <a:defRPr sz="2000">
          <a:solidFill>
            <a:srgbClr val="1A3170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264D8B"/>
        </a:buClr>
        <a:buChar char="»"/>
        <a:defRPr sz="2000">
          <a:solidFill>
            <a:srgbClr val="1A3170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264D8B"/>
        </a:buClr>
        <a:buChar char="»"/>
        <a:defRPr sz="2000">
          <a:solidFill>
            <a:srgbClr val="1A3170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264D8B"/>
        </a:buClr>
        <a:buChar char="»"/>
        <a:defRPr sz="2000">
          <a:solidFill>
            <a:srgbClr val="1A3170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264D8B"/>
        </a:buClr>
        <a:buChar char="»"/>
        <a:defRPr sz="2000">
          <a:solidFill>
            <a:srgbClr val="1A3170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264D8B"/>
        </a:buClr>
        <a:buChar char="»"/>
        <a:defRPr sz="2000">
          <a:solidFill>
            <a:srgbClr val="1A3170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image" Target="../media/image4.png"/><Relationship Id="rId4" Type="http://schemas.openxmlformats.org/officeDocument/2006/relationships/customXml" Target="../ink/ink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interfaces-in-java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eeksforgeeks.org/abstract-classes-in-java/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2057400"/>
            <a:ext cx="79248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GB">
                <a:ea typeface="+mj-ea"/>
                <a:cs typeface="+mj-cs"/>
              </a:rPr>
              <a:t>Object interaction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934200" cy="1752600"/>
          </a:xfrm>
        </p:spPr>
        <p:txBody>
          <a:bodyPr/>
          <a:lstStyle/>
          <a:p>
            <a:pPr eaLnBrk="1" hangingPunct="1">
              <a:defRPr/>
            </a:pPr>
            <a:r>
              <a:rPr lang="en-GB">
                <a:ea typeface="+mn-ea"/>
                <a:cs typeface="+mn-cs"/>
              </a:rPr>
              <a:t>Creating cooperating objects</a:t>
            </a:r>
          </a:p>
        </p:txBody>
      </p:sp>
      <p:sp>
        <p:nvSpPr>
          <p:cNvPr id="15363" name="Text Box 4"/>
          <p:cNvSpPr txBox="1">
            <a:spLocks noChangeArrowheads="1"/>
          </p:cNvSpPr>
          <p:nvPr/>
        </p:nvSpPr>
        <p:spPr bwMode="auto">
          <a:xfrm>
            <a:off x="8475663" y="6537325"/>
            <a:ext cx="36580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0">
                <a:solidFill>
                  <a:schemeClr val="tx1"/>
                </a:solidFill>
              </a:rPr>
              <a:t>6.0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C9269293-CF01-5AD2-0980-28532CEB23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332656"/>
            <a:ext cx="5053277" cy="6237396"/>
          </a:xfrm>
          <a:prstGeom prst="rect">
            <a:avLst/>
          </a:prstGeom>
        </p:spPr>
      </p:pic>
      <p:sp>
        <p:nvSpPr>
          <p:cNvPr id="7" name="Scroll: Vertical 6">
            <a:extLst>
              <a:ext uri="{FF2B5EF4-FFF2-40B4-BE49-F238E27FC236}">
                <a16:creationId xmlns:a16="http://schemas.microsoft.com/office/drawing/2014/main" id="{E262BBEA-AD61-9800-B7C3-68858F483423}"/>
              </a:ext>
            </a:extLst>
          </p:cNvPr>
          <p:cNvSpPr/>
          <p:nvPr/>
        </p:nvSpPr>
        <p:spPr bwMode="auto">
          <a:xfrm>
            <a:off x="1763688" y="260648"/>
            <a:ext cx="6048672" cy="5400600"/>
          </a:xfrm>
          <a:prstGeom prst="verticalScroll">
            <a:avLst/>
          </a:prstGeom>
          <a:solidFill>
            <a:schemeClr val="accent3">
              <a:lumMod val="40000"/>
              <a:lumOff val="60000"/>
            </a:schemeClr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  <a:ea typeface="ＭＳ Ｐゴシック" charset="0"/>
              </a:rPr>
              <a:t>Why and When to use abstract classes </a:t>
            </a:r>
            <a:r>
              <a:rPr kumimoji="0" lang="en-US" sz="280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  <a:ea typeface="ＭＳ Ｐゴシック" charset="0"/>
              </a:rPr>
              <a:t>and methods</a:t>
            </a:r>
            <a:r>
              <a:rPr kumimoji="0" lang="en-US" sz="2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  <a:ea typeface="ＭＳ Ｐゴシック" charset="0"/>
              </a:rPr>
              <a:t>?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b="0" dirty="0">
              <a:solidFill>
                <a:srgbClr val="000000"/>
              </a:solidFill>
              <a:ea typeface="ＭＳ Ｐゴシック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charset="0"/>
                <a:ea typeface="ＭＳ Ｐゴシック" charset="0"/>
              </a:rPr>
              <a:t>To achieve </a:t>
            </a:r>
            <a:r>
              <a:rPr kumimoji="0" lang="en-US" sz="2800" b="0" i="0" u="sng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charset="0"/>
                <a:ea typeface="ＭＳ Ｐゴシック" charset="0"/>
              </a:rPr>
              <a:t>security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charset="0"/>
                <a:ea typeface="ＭＳ Ｐゴシック" charset="0"/>
              </a:rPr>
              <a:t> hide certain details and only show the important details of an object.</a:t>
            </a:r>
            <a:endParaRPr kumimoji="0" lang="en-SG" sz="2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5884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A576A-379D-3F85-D97F-963790D96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381000"/>
            <a:ext cx="7772400" cy="1143000"/>
          </a:xfrm>
        </p:spPr>
        <p:txBody>
          <a:bodyPr wrap="square" anchor="ctr">
            <a:normAutofit/>
          </a:bodyPr>
          <a:lstStyle/>
          <a:p>
            <a:r>
              <a:rPr lang="en-SG" dirty="0"/>
              <a:t>Modularization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59A438-9E57-77D6-25D9-53FDE9E5C1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654" y="2348880"/>
            <a:ext cx="3657600" cy="3392424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BB4E8-FFCB-26EF-8241-7A9287125D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0" y="1828800"/>
            <a:ext cx="4114800" cy="4267200"/>
          </a:xfrm>
        </p:spPr>
        <p:txBody>
          <a:bodyPr wrap="square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2600" b="1" dirty="0"/>
              <a:t>Modularization</a:t>
            </a:r>
            <a:r>
              <a:rPr lang="en-GB" sz="2600" dirty="0"/>
              <a:t> is the process of dividing a whole into well-defined parts:</a:t>
            </a:r>
          </a:p>
          <a:p>
            <a:pPr marL="857250" lvl="1" indent="-457200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GB" sz="2600" dirty="0"/>
              <a:t>which can be built and examined separately, </a:t>
            </a:r>
          </a:p>
          <a:p>
            <a:pPr marL="857250" lvl="1" indent="-457200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GB" sz="2600" dirty="0"/>
              <a:t>and which interact in well-defined ways.</a:t>
            </a:r>
          </a:p>
          <a:p>
            <a:pPr>
              <a:lnSpc>
                <a:spcPct val="90000"/>
              </a:lnSpc>
            </a:pPr>
            <a:endParaRPr lang="en-SG" sz="2600" dirty="0"/>
          </a:p>
        </p:txBody>
      </p:sp>
    </p:spTree>
    <p:extLst>
      <p:ext uri="{BB962C8B-B14F-4D97-AF65-F5344CB8AC3E}">
        <p14:creationId xmlns:p14="http://schemas.microsoft.com/office/powerpoint/2010/main" val="1227353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>
                <a:ea typeface="+mj-ea"/>
                <a:cs typeface="+mj-cs"/>
              </a:rPr>
              <a:t>Modularizing the clock display</a:t>
            </a:r>
          </a:p>
        </p:txBody>
      </p:sp>
      <p:pic>
        <p:nvPicPr>
          <p:cNvPr id="2150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438400"/>
            <a:ext cx="1968500" cy="116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8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4267200"/>
            <a:ext cx="1282700" cy="116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9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4267200"/>
            <a:ext cx="1282700" cy="116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0" name="Text Box 9"/>
          <p:cNvSpPr txBox="1">
            <a:spLocks noChangeArrowheads="1"/>
          </p:cNvSpPr>
          <p:nvPr/>
        </p:nvSpPr>
        <p:spPr bwMode="auto">
          <a:xfrm>
            <a:off x="1475656" y="1890549"/>
            <a:ext cx="37719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2800" b="0" dirty="0"/>
              <a:t>One four-digit display?</a:t>
            </a:r>
          </a:p>
        </p:txBody>
      </p:sp>
      <p:sp>
        <p:nvSpPr>
          <p:cNvPr id="21511" name="Text Box 10"/>
          <p:cNvSpPr txBox="1">
            <a:spLocks noChangeArrowheads="1"/>
          </p:cNvSpPr>
          <p:nvPr/>
        </p:nvSpPr>
        <p:spPr bwMode="auto">
          <a:xfrm>
            <a:off x="4355976" y="3242764"/>
            <a:ext cx="449999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2800" b="0" dirty="0"/>
              <a:t>Or two two-digit displays?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C52A9C6-47D8-294E-12CC-E20616C54CF5}"/>
              </a:ext>
            </a:extLst>
          </p:cNvPr>
          <p:cNvSpPr/>
          <p:nvPr/>
        </p:nvSpPr>
        <p:spPr bwMode="auto">
          <a:xfrm>
            <a:off x="4711700" y="3933056"/>
            <a:ext cx="3048000" cy="2016224"/>
          </a:xfrm>
          <a:prstGeom prst="ellipse">
            <a:avLst/>
          </a:prstGeom>
          <a:noFill/>
          <a:ln w="38100" cap="flat" cmpd="sng" algn="ctr">
            <a:solidFill>
              <a:schemeClr val="accent2">
                <a:lumMod val="75000"/>
              </a:schemeClr>
            </a:solidFill>
            <a:prstDash val="lgDash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297532-402F-E469-3398-86ECFB03E569}"/>
              </a:ext>
            </a:extLst>
          </p:cNvPr>
          <p:cNvSpPr txBox="1"/>
          <p:nvPr/>
        </p:nvSpPr>
        <p:spPr>
          <a:xfrm>
            <a:off x="1043608" y="4797152"/>
            <a:ext cx="33123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Implementation:</a:t>
            </a:r>
          </a:p>
          <a:p>
            <a:endParaRPr lang="en-US" b="0" dirty="0"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NumberDisplay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0" dirty="0" err="1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ClockDisplay</a:t>
            </a:r>
            <a:endParaRPr lang="en-SG" b="0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dirty="0">
                <a:ea typeface="+mj-ea"/>
                <a:cs typeface="+mj-cs"/>
              </a:rPr>
              <a:t>Class diagram</a:t>
            </a:r>
            <a:br>
              <a:rPr lang="en-GB" dirty="0">
                <a:ea typeface="+mj-ea"/>
                <a:cs typeface="+mj-cs"/>
              </a:rPr>
            </a:br>
            <a:r>
              <a:rPr lang="en-GB" dirty="0"/>
              <a:t>(static view)</a:t>
            </a:r>
            <a:endParaRPr lang="en-GB" dirty="0">
              <a:ea typeface="+mj-ea"/>
              <a:cs typeface="+mj-cs"/>
            </a:endParaRPr>
          </a:p>
        </p:txBody>
      </p:sp>
      <p:pic>
        <p:nvPicPr>
          <p:cNvPr id="41987" name="Picture 8" descr="fig3-5b-colou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057400"/>
            <a:ext cx="505460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61962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971600" y="79648"/>
            <a:ext cx="7772400" cy="1391816"/>
          </a:xfrm>
        </p:spPr>
        <p:txBody>
          <a:bodyPr/>
          <a:lstStyle/>
          <a:p>
            <a:pPr>
              <a:defRPr/>
            </a:pPr>
            <a:r>
              <a:rPr lang="en-GB" dirty="0"/>
              <a:t>Object diagram</a:t>
            </a:r>
            <a:br>
              <a:rPr lang="en-GB" dirty="0"/>
            </a:br>
            <a:r>
              <a:rPr lang="en-GB" dirty="0"/>
              <a:t>(dynamic view)</a:t>
            </a:r>
            <a:endParaRPr lang="en-GB" dirty="0">
              <a:ea typeface="+mj-ea"/>
              <a:cs typeface="+mj-cs"/>
            </a:endParaRPr>
          </a:p>
        </p:txBody>
      </p:sp>
      <p:pic>
        <p:nvPicPr>
          <p:cNvPr id="48131" name="Picture 8" descr="fig3-8-colou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447800"/>
            <a:ext cx="5486400" cy="477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90013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54435-F703-0905-93C2-C89130962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340172"/>
            <a:ext cx="7772400" cy="1143000"/>
          </a:xfrm>
        </p:spPr>
        <p:txBody>
          <a:bodyPr/>
          <a:lstStyle/>
          <a:p>
            <a:r>
              <a:rPr lang="en-US" sz="4400" dirty="0"/>
              <a:t>NumberDisplay class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3EF1FC-BA47-DA5F-23E0-ABF20566C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412776"/>
            <a:ext cx="7467600" cy="42672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The </a:t>
            </a:r>
            <a:r>
              <a:rPr lang="en-US" sz="2400" dirty="0">
                <a:solidFill>
                  <a:srgbClr val="FF0000"/>
                </a:solidFill>
              </a:rPr>
              <a:t>NumberDisplay class </a:t>
            </a:r>
            <a:r>
              <a:rPr lang="en-US" sz="2400" dirty="0"/>
              <a:t>represents a </a:t>
            </a:r>
            <a:r>
              <a:rPr lang="en-US" sz="2400" dirty="0">
                <a:highlight>
                  <a:srgbClr val="FFFF00"/>
                </a:highlight>
              </a:rPr>
              <a:t>digital number </a:t>
            </a:r>
            <a:r>
              <a:rPr lang="en-US" sz="2400" dirty="0"/>
              <a:t>display that can hold  values </a:t>
            </a:r>
            <a:r>
              <a:rPr lang="en-US" sz="2400" u="sng" dirty="0"/>
              <a:t>from zero to a given limit.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000" dirty="0"/>
              <a:t>The limit can be specified when creating the display.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The values range from </a:t>
            </a:r>
            <a:r>
              <a:rPr lang="en-US" sz="2400" dirty="0">
                <a:highlight>
                  <a:srgbClr val="FFFF00"/>
                </a:highlight>
              </a:rPr>
              <a:t>zero to limit-1</a:t>
            </a:r>
            <a:r>
              <a:rPr lang="en-US" sz="2400" dirty="0"/>
              <a:t>.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000" dirty="0"/>
              <a:t>e.g. for the seconds on a digital clock, the limit would be 60,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000" dirty="0"/>
              <a:t>resulting in display values from 0 to 59.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When incremented, the display automatically rolls over to zero when reaching the limit.</a:t>
            </a:r>
            <a:endParaRPr lang="en-SG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D0C509-D0C4-B8E1-9811-96B2574CF2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048" y="5257850"/>
            <a:ext cx="2847649" cy="160015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2039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827584" y="188640"/>
            <a:ext cx="79248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GB" dirty="0">
                <a:ea typeface="+mj-ea"/>
                <a:cs typeface="+mj-cs"/>
              </a:rPr>
              <a:t>Implementation - NumberDisplay</a:t>
            </a:r>
          </a:p>
        </p:txBody>
      </p:sp>
      <p:sp>
        <p:nvSpPr>
          <p:cNvPr id="27651" name="Text Box 5"/>
          <p:cNvSpPr txBox="1">
            <a:spLocks noChangeArrowheads="1"/>
          </p:cNvSpPr>
          <p:nvPr/>
        </p:nvSpPr>
        <p:spPr bwMode="auto">
          <a:xfrm>
            <a:off x="1403648" y="1628800"/>
            <a:ext cx="7056438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2400" dirty="0">
                <a:solidFill>
                  <a:schemeClr val="tx1"/>
                </a:solidFill>
                <a:latin typeface="Courier New" charset="0"/>
              </a:rPr>
              <a:t>public </a:t>
            </a:r>
            <a:r>
              <a:rPr altLang="en-US" sz="2400" noProof="1">
                <a:solidFill>
                  <a:schemeClr val="tx1"/>
                </a:solidFill>
                <a:latin typeface="Courier New" charset="0"/>
              </a:rPr>
              <a:t>class </a:t>
            </a:r>
            <a:r>
              <a:rPr altLang="en-US" sz="2400" noProof="1">
                <a:solidFill>
                  <a:schemeClr val="tx1"/>
                </a:solidFill>
                <a:highlight>
                  <a:srgbClr val="00FFFF"/>
                </a:highlight>
                <a:latin typeface="Courier New" charset="0"/>
              </a:rPr>
              <a:t>NumberDisplay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altLang="en-US" sz="2400" noProof="1">
                <a:solidFill>
                  <a:schemeClr val="tx1"/>
                </a:solidFill>
                <a:latin typeface="Courier New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altLang="en-US" sz="2400" noProof="1">
                <a:solidFill>
                  <a:schemeClr val="tx1"/>
                </a:solidFill>
                <a:latin typeface="Courier New" charset="0"/>
              </a:rPr>
              <a:t>    private int </a:t>
            </a:r>
            <a:r>
              <a:rPr altLang="en-US" sz="2400" noProof="1">
                <a:solidFill>
                  <a:srgbClr val="FF0000"/>
                </a:solidFill>
                <a:latin typeface="Courier New" charset="0"/>
              </a:rPr>
              <a:t>limit</a:t>
            </a:r>
            <a:r>
              <a:rPr altLang="en-US" sz="2400" noProof="1">
                <a:solidFill>
                  <a:schemeClr val="tx1"/>
                </a:solidFill>
                <a:latin typeface="Courier New" charset="0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altLang="en-US" sz="2400" noProof="1">
                <a:solidFill>
                  <a:schemeClr val="tx1"/>
                </a:solidFill>
                <a:latin typeface="Courier New" charset="0"/>
              </a:rPr>
              <a:t>    private int </a:t>
            </a:r>
            <a:r>
              <a:rPr altLang="en-US" sz="2400" noProof="1">
                <a:solidFill>
                  <a:srgbClr val="FF0000"/>
                </a:solidFill>
                <a:latin typeface="Courier New" charset="0"/>
              </a:rPr>
              <a:t>value</a:t>
            </a:r>
            <a:r>
              <a:rPr altLang="en-US" sz="2400" noProof="1">
                <a:solidFill>
                  <a:schemeClr val="tx1"/>
                </a:solidFill>
                <a:latin typeface="Courier New" charset="0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altLang="en-US" sz="2400" noProof="1">
              <a:solidFill>
                <a:schemeClr val="tx1"/>
              </a:solidFill>
              <a:latin typeface="Courier New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altLang="en-US" sz="2400" noProof="1">
                <a:solidFill>
                  <a:schemeClr val="tx1"/>
                </a:solidFill>
                <a:latin typeface="Courier New" charset="0"/>
              </a:rPr>
              <a:t>    </a:t>
            </a:r>
            <a:r>
              <a:rPr lang="en-US" altLang="en-US" sz="2400" i="1" noProof="1">
                <a:solidFill>
                  <a:schemeClr val="tx1"/>
                </a:solidFill>
                <a:latin typeface="Courier New" charset="0"/>
              </a:rPr>
              <a:t>Constructor and</a:t>
            </a:r>
            <a:endParaRPr lang="en-US" altLang="en-US" sz="2400" i="1" dirty="0">
              <a:solidFill>
                <a:schemeClr val="tx1"/>
              </a:solidFill>
              <a:latin typeface="Courier New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i="1" dirty="0">
                <a:solidFill>
                  <a:schemeClr val="tx1"/>
                </a:solidFill>
                <a:latin typeface="Courier New" charset="0"/>
              </a:rPr>
              <a:t>    </a:t>
            </a:r>
            <a:r>
              <a:rPr lang="en-US" altLang="en-US" sz="2400" i="1" noProof="1">
                <a:solidFill>
                  <a:schemeClr val="tx1"/>
                </a:solidFill>
                <a:latin typeface="Courier New" charset="0"/>
              </a:rPr>
              <a:t>methods omitted.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altLang="en-US" sz="2400" noProof="1">
                <a:solidFill>
                  <a:schemeClr val="tx1"/>
                </a:solidFill>
                <a:latin typeface="Courier New" charset="0"/>
              </a:rPr>
              <a:t>}</a:t>
            </a:r>
            <a:endParaRPr lang="en-GB" altLang="en-US" sz="24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75D3BF-5248-C1B9-2652-CB3A9D31B1B3}"/>
              </a:ext>
            </a:extLst>
          </p:cNvPr>
          <p:cNvSpPr txBox="1"/>
          <p:nvPr/>
        </p:nvSpPr>
        <p:spPr>
          <a:xfrm>
            <a:off x="1331640" y="4581128"/>
            <a:ext cx="5904656" cy="2232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0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 need to Decide about: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 to perform incrementation?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accent6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 to get the time as the output?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 to set the time as the input? </a:t>
            </a:r>
            <a:endParaRPr lang="en-SG" b="0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228600" y="1752600"/>
            <a:ext cx="8915400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 b="1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lvl="2">
              <a:defRPr/>
            </a:pPr>
            <a:r>
              <a:rPr lang="en-US" altLang="en-US" noProof="1">
                <a:solidFill>
                  <a:srgbClr val="000000"/>
                </a:solidFill>
                <a:latin typeface="Courier New" pitchFamily="49" charset="0"/>
              </a:rPr>
              <a:t>public </a:t>
            </a:r>
            <a:r>
              <a:rPr lang="en-US" altLang="en-US" noProof="1">
                <a:solidFill>
                  <a:srgbClr val="000000"/>
                </a:solidFill>
                <a:highlight>
                  <a:srgbClr val="00FFFF"/>
                </a:highlight>
                <a:latin typeface="Courier New" pitchFamily="49" charset="0"/>
              </a:rPr>
              <a:t>NumberDisplay</a:t>
            </a:r>
            <a:r>
              <a:rPr lang="en-US" altLang="en-US" noProof="1">
                <a:solidFill>
                  <a:srgbClr val="000000"/>
                </a:solidFill>
                <a:latin typeface="Courier New" pitchFamily="49" charset="0"/>
              </a:rPr>
              <a:t>(int rollOverLimit)</a:t>
            </a:r>
          </a:p>
          <a:p>
            <a:pPr lvl="2">
              <a:defRPr/>
            </a:pPr>
            <a:r>
              <a:rPr lang="en-US" altLang="en-US" noProof="1">
                <a:solidFill>
                  <a:srgbClr val="000000"/>
                </a:solidFill>
                <a:latin typeface="Courier New" pitchFamily="49" charset="0"/>
              </a:rPr>
              <a:t>{</a:t>
            </a:r>
          </a:p>
          <a:p>
            <a:pPr lvl="2">
              <a:defRPr/>
            </a:pPr>
            <a:r>
              <a:rPr lang="en-US" altLang="en-US" noProof="1">
                <a:solidFill>
                  <a:srgbClr val="000000"/>
                </a:solidFill>
                <a:latin typeface="Courier New" pitchFamily="49" charset="0"/>
              </a:rPr>
              <a:t>    limit = rollOverLimit;</a:t>
            </a:r>
          </a:p>
          <a:p>
            <a:pPr lvl="2">
              <a:defRPr/>
            </a:pPr>
            <a:r>
              <a:rPr lang="en-US" altLang="en-US" noProof="1">
                <a:solidFill>
                  <a:srgbClr val="000000"/>
                </a:solidFill>
                <a:latin typeface="Courier New" pitchFamily="49" charset="0"/>
              </a:rPr>
              <a:t>    value = 0;</a:t>
            </a:r>
          </a:p>
          <a:p>
            <a:pPr lvl="2">
              <a:defRPr/>
            </a:pPr>
            <a:r>
              <a:rPr lang="en-US" altLang="en-US" noProof="1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  <a:p>
            <a:pPr lvl="2">
              <a:defRPr/>
            </a:pPr>
            <a:endParaRPr lang="en-US" altLang="en-US" noProof="1">
              <a:solidFill>
                <a:srgbClr val="000000"/>
              </a:solidFill>
              <a:latin typeface="Courier New" pitchFamily="49" charset="0"/>
            </a:endParaRPr>
          </a:p>
          <a:p>
            <a:pPr lvl="2">
              <a:defRPr/>
            </a:pPr>
            <a:r>
              <a:rPr lang="en-US" altLang="en-US" noProof="1">
                <a:solidFill>
                  <a:srgbClr val="000000"/>
                </a:solidFill>
                <a:latin typeface="Courier New" pitchFamily="49" charset="0"/>
              </a:rPr>
              <a:t>public void increment()</a:t>
            </a:r>
          </a:p>
          <a:p>
            <a:pPr lvl="2">
              <a:defRPr/>
            </a:pPr>
            <a:r>
              <a:rPr lang="en-US" altLang="en-US" noProof="1">
                <a:solidFill>
                  <a:srgbClr val="000000"/>
                </a:solidFill>
                <a:latin typeface="Courier New" pitchFamily="49" charset="0"/>
              </a:rPr>
              <a:t>{</a:t>
            </a:r>
          </a:p>
          <a:p>
            <a:pPr lvl="2">
              <a:defRPr/>
            </a:pPr>
            <a:r>
              <a:rPr lang="en-US" altLang="en-US" noProof="1">
                <a:solidFill>
                  <a:srgbClr val="000000"/>
                </a:solidFill>
                <a:latin typeface="Courier New" pitchFamily="49" charset="0"/>
              </a:rPr>
              <a:t>    value = (value + 1) % limit;</a:t>
            </a:r>
          </a:p>
          <a:p>
            <a:pPr lvl="2">
              <a:defRPr/>
            </a:pPr>
            <a:r>
              <a:rPr lang="en-US" altLang="en-US" noProof="1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  <a:p>
            <a:pPr lvl="2">
              <a:defRPr/>
            </a:pPr>
            <a:endParaRPr lang="en-US" altLang="en-US" sz="3200" noProof="1">
              <a:solidFill>
                <a:srgbClr val="FF1913"/>
              </a:solidFill>
              <a:latin typeface="Courier New" pitchFamily="49" charset="0"/>
            </a:endParaRPr>
          </a:p>
          <a:p>
            <a:pPr lvl="2">
              <a:defRPr/>
            </a:pPr>
            <a:r>
              <a:rPr lang="en-US" altLang="en-US" sz="2800" noProof="1">
                <a:solidFill>
                  <a:srgbClr val="FF1913"/>
                </a:solidFill>
                <a:latin typeface="Courier New" pitchFamily="49" charset="0"/>
              </a:rPr>
              <a:t>* value is between 0 --&gt; (limit - 1)</a:t>
            </a:r>
            <a:endParaRPr lang="en-GB" altLang="en-US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90600" y="3810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itchFamily="34" charset="0"/>
                <a:ea typeface="MS PGothic" pitchFamily="34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itchFamily="34" charset="0"/>
                <a:ea typeface="MS PGothic" pitchFamily="34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itchFamily="34" charset="0"/>
                <a:ea typeface="MS PGothic" pitchFamily="34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itchFamily="34" charset="0"/>
                <a:ea typeface="MS PGothic" pitchFamily="34" charset="-128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itchFamily="34" charset="0"/>
                <a:ea typeface="MS PGothic" pitchFamily="34" charset="-128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itchFamily="34" charset="0"/>
                <a:ea typeface="MS PGothic" pitchFamily="34" charset="-128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itchFamily="34" charset="0"/>
                <a:ea typeface="MS PGothic" pitchFamily="34" charset="-128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srgbClr val="7F6F5E"/>
                </a:solidFill>
              </a:rPr>
              <a:t>Source code: NumberDisplay</a:t>
            </a:r>
          </a:p>
        </p:txBody>
      </p:sp>
    </p:spTree>
    <p:extLst>
      <p:ext uri="{BB962C8B-B14F-4D97-AF65-F5344CB8AC3E}">
        <p14:creationId xmlns:p14="http://schemas.microsoft.com/office/powerpoint/2010/main" val="31257564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dirty="0">
                <a:ea typeface="+mj-ea"/>
                <a:cs typeface="+mj-cs"/>
              </a:rPr>
              <a:t>Source code: </a:t>
            </a:r>
            <a:r>
              <a:rPr lang="en-GB" dirty="0" err="1">
                <a:ea typeface="+mj-ea"/>
                <a:cs typeface="+mj-cs"/>
              </a:rPr>
              <a:t>NumberDisplay</a:t>
            </a:r>
            <a:endParaRPr lang="en-GB" dirty="0">
              <a:ea typeface="+mj-ea"/>
              <a:cs typeface="+mj-cs"/>
            </a:endParaRPr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990600" y="1916832"/>
            <a:ext cx="7200800" cy="3859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lvl="2">
              <a:spcBef>
                <a:spcPct val="0"/>
              </a:spcBef>
              <a:buClrTx/>
              <a:buFontTx/>
              <a:buNone/>
            </a:pPr>
            <a:r>
              <a:rPr altLang="en-US" noProof="1">
                <a:solidFill>
                  <a:schemeClr val="tx1"/>
                </a:solidFill>
                <a:latin typeface="Courier New" charset="0"/>
              </a:rPr>
              <a:t>public String </a:t>
            </a:r>
            <a:r>
              <a:rPr altLang="en-US" noProof="1">
                <a:solidFill>
                  <a:schemeClr val="tx1"/>
                </a:solidFill>
                <a:highlight>
                  <a:srgbClr val="00FFFF"/>
                </a:highlight>
                <a:latin typeface="Courier New" charset="0"/>
              </a:rPr>
              <a:t>getDisplayValue</a:t>
            </a:r>
            <a:r>
              <a:rPr altLang="en-US" noProof="1">
                <a:solidFill>
                  <a:schemeClr val="tx1"/>
                </a:solidFill>
                <a:latin typeface="Courier New" charset="0"/>
              </a:rPr>
              <a:t>()</a:t>
            </a:r>
          </a:p>
          <a:p>
            <a:pPr lvl="2">
              <a:spcBef>
                <a:spcPct val="0"/>
              </a:spcBef>
              <a:buClrTx/>
              <a:buFontTx/>
              <a:buNone/>
            </a:pPr>
            <a:r>
              <a:rPr altLang="en-US" noProof="1">
                <a:solidFill>
                  <a:schemeClr val="tx1"/>
                </a:solidFill>
                <a:latin typeface="Courier New" charset="0"/>
              </a:rPr>
              <a:t>{</a:t>
            </a:r>
          </a:p>
          <a:p>
            <a:pPr lvl="2">
              <a:spcBef>
                <a:spcPct val="0"/>
              </a:spcBef>
              <a:buClrTx/>
              <a:buFontTx/>
              <a:buNone/>
            </a:pPr>
            <a:r>
              <a:rPr altLang="en-US" noProof="1">
                <a:solidFill>
                  <a:schemeClr val="tx1"/>
                </a:solidFill>
                <a:latin typeface="Courier New" charset="0"/>
              </a:rPr>
              <a:t>    if(value &lt; 10)</a:t>
            </a:r>
            <a:r>
              <a:rPr lang="en-GB" altLang="en-US" dirty="0">
                <a:solidFill>
                  <a:schemeClr val="tx1"/>
                </a:solidFill>
                <a:latin typeface="Courier New" charset="0"/>
              </a:rPr>
              <a:t> {</a:t>
            </a:r>
            <a:endParaRPr altLang="en-US" noProof="1">
              <a:solidFill>
                <a:schemeClr val="tx1"/>
              </a:solidFill>
              <a:latin typeface="Courier New" charset="0"/>
            </a:endParaRPr>
          </a:p>
          <a:p>
            <a:pPr lvl="2">
              <a:spcBef>
                <a:spcPct val="0"/>
              </a:spcBef>
              <a:buClrTx/>
              <a:buFontTx/>
              <a:buNone/>
            </a:pPr>
            <a:r>
              <a:rPr altLang="en-US" noProof="1">
                <a:solidFill>
                  <a:schemeClr val="tx1"/>
                </a:solidFill>
                <a:latin typeface="Courier New" charset="0"/>
              </a:rPr>
              <a:t>        return "0" + value;</a:t>
            </a:r>
            <a:endParaRPr lang="en-GB" altLang="en-US" dirty="0">
              <a:solidFill>
                <a:schemeClr val="tx1"/>
              </a:solidFill>
              <a:latin typeface="Courier New" charset="0"/>
            </a:endParaRPr>
          </a:p>
          <a:p>
            <a:pPr lvl="2">
              <a:spcBef>
                <a:spcPct val="0"/>
              </a:spcBef>
              <a:buClrTx/>
              <a:buFontTx/>
              <a:buNone/>
            </a:pPr>
            <a:r>
              <a:rPr lang="en-GB" altLang="en-US" dirty="0">
                <a:solidFill>
                  <a:schemeClr val="tx1"/>
                </a:solidFill>
                <a:latin typeface="Courier New" charset="0"/>
              </a:rPr>
              <a:t>    }</a:t>
            </a:r>
            <a:endParaRPr altLang="en-US" noProof="1">
              <a:solidFill>
                <a:schemeClr val="tx1"/>
              </a:solidFill>
              <a:latin typeface="Courier New" charset="0"/>
            </a:endParaRPr>
          </a:p>
          <a:p>
            <a:pPr lvl="2">
              <a:spcBef>
                <a:spcPct val="0"/>
              </a:spcBef>
              <a:buClrTx/>
              <a:buFontTx/>
              <a:buNone/>
            </a:pPr>
            <a:r>
              <a:rPr altLang="en-US" noProof="1">
                <a:solidFill>
                  <a:schemeClr val="tx1"/>
                </a:solidFill>
                <a:latin typeface="Courier New" charset="0"/>
              </a:rPr>
              <a:t>    else</a:t>
            </a:r>
            <a:r>
              <a:rPr lang="en-GB" altLang="en-US" dirty="0">
                <a:solidFill>
                  <a:schemeClr val="tx1"/>
                </a:solidFill>
                <a:latin typeface="Courier New" charset="0"/>
              </a:rPr>
              <a:t> {</a:t>
            </a:r>
            <a:endParaRPr altLang="en-US" noProof="1">
              <a:solidFill>
                <a:schemeClr val="tx1"/>
              </a:solidFill>
              <a:latin typeface="Courier New" charset="0"/>
            </a:endParaRPr>
          </a:p>
          <a:p>
            <a:pPr lvl="2">
              <a:spcBef>
                <a:spcPct val="0"/>
              </a:spcBef>
              <a:buClrTx/>
              <a:buFontTx/>
              <a:buNone/>
            </a:pPr>
            <a:r>
              <a:rPr altLang="en-US" noProof="1">
                <a:solidFill>
                  <a:schemeClr val="tx1"/>
                </a:solidFill>
                <a:latin typeface="Courier New" charset="0"/>
              </a:rPr>
              <a:t>        return "" + value;</a:t>
            </a:r>
            <a:endParaRPr lang="en-GB" altLang="en-US" dirty="0">
              <a:solidFill>
                <a:schemeClr val="tx1"/>
              </a:solidFill>
              <a:latin typeface="Courier New" charset="0"/>
            </a:endParaRPr>
          </a:p>
          <a:p>
            <a:pPr lvl="2">
              <a:spcBef>
                <a:spcPct val="0"/>
              </a:spcBef>
              <a:buClrTx/>
              <a:buFontTx/>
              <a:buNone/>
            </a:pPr>
            <a:r>
              <a:rPr lang="en-GB" altLang="en-US" dirty="0">
                <a:solidFill>
                  <a:schemeClr val="tx1"/>
                </a:solidFill>
                <a:latin typeface="Courier New" charset="0"/>
              </a:rPr>
              <a:t>    }</a:t>
            </a:r>
            <a:endParaRPr altLang="en-US" noProof="1">
              <a:solidFill>
                <a:schemeClr val="tx1"/>
              </a:solidFill>
              <a:latin typeface="Courier New" charset="0"/>
            </a:endParaRPr>
          </a:p>
          <a:p>
            <a:pPr lvl="2">
              <a:buNone/>
              <a:defRPr/>
            </a:pPr>
            <a:r>
              <a:rPr altLang="en-US" noProof="1">
                <a:solidFill>
                  <a:schemeClr val="tx1"/>
                </a:solidFill>
                <a:latin typeface="Courier New" charset="0"/>
              </a:rPr>
              <a:t>}</a:t>
            </a:r>
            <a:endParaRPr lang="en-US" altLang="en-US" noProof="1">
              <a:latin typeface="Courier New" pitchFamily="49" charset="0"/>
            </a:endParaRPr>
          </a:p>
          <a:p>
            <a:pPr lvl="2">
              <a:spcBef>
                <a:spcPct val="0"/>
              </a:spcBef>
              <a:buClrTx/>
              <a:buFontTx/>
              <a:buNone/>
            </a:pPr>
            <a:endParaRPr lang="en-GB" altLang="en-US" dirty="0">
              <a:solidFill>
                <a:schemeClr val="tx1"/>
              </a:solidFill>
              <a:latin typeface="Courier New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990600" y="3810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81279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itchFamily="34" charset="0"/>
                <a:ea typeface="MS PGothic" pitchFamily="34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itchFamily="34" charset="0"/>
                <a:ea typeface="MS PGothic" pitchFamily="34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itchFamily="34" charset="0"/>
                <a:ea typeface="MS PGothic" pitchFamily="34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itchFamily="34" charset="0"/>
                <a:ea typeface="MS PGothic" pitchFamily="34" charset="-128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itchFamily="34" charset="0"/>
                <a:ea typeface="MS PGothic" pitchFamily="34" charset="-128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itchFamily="34" charset="0"/>
                <a:ea typeface="MS PGothic" pitchFamily="34" charset="-128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itchFamily="34" charset="0"/>
                <a:ea typeface="MS PGothic" pitchFamily="34" charset="-128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dirty="0">
                <a:solidFill>
                  <a:srgbClr val="7F6F5E"/>
                </a:solidFill>
              </a:rPr>
              <a:t>Source code:  </a:t>
            </a:r>
            <a:r>
              <a:rPr lang="en-US" altLang="en-US" dirty="0" err="1">
                <a:solidFill>
                  <a:srgbClr val="7F6F5E"/>
                </a:solidFill>
              </a:rPr>
              <a:t>setValue</a:t>
            </a:r>
            <a:r>
              <a:rPr lang="en-US" altLang="en-US" dirty="0">
                <a:solidFill>
                  <a:srgbClr val="7F6F5E"/>
                </a:solidFill>
              </a:rPr>
              <a:t>()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152400" y="2438400"/>
            <a:ext cx="8991600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lvl="2">
              <a:spcBef>
                <a:spcPct val="0"/>
              </a:spcBef>
              <a:buClrTx/>
              <a:buFontTx/>
              <a:buNone/>
            </a:pPr>
            <a:r>
              <a:rPr lang="en-US" altLang="en-US" noProof="1">
                <a:solidFill>
                  <a:srgbClr val="000000"/>
                </a:solidFill>
                <a:latin typeface="Courier New" panose="02070309020205020404" pitchFamily="49" charset="0"/>
              </a:rPr>
              <a:t>public void </a:t>
            </a:r>
            <a:r>
              <a:rPr lang="en-US" altLang="en-US" noProof="1">
                <a:solidFill>
                  <a:srgbClr val="000000"/>
                </a:solidFill>
                <a:highlight>
                  <a:srgbClr val="00FFFF"/>
                </a:highlight>
                <a:latin typeface="Courier New" panose="02070309020205020404" pitchFamily="49" charset="0"/>
              </a:rPr>
              <a:t>setValue</a:t>
            </a:r>
            <a:r>
              <a:rPr lang="en-US" altLang="en-US" noProof="1">
                <a:solidFill>
                  <a:srgbClr val="000000"/>
                </a:solidFill>
                <a:latin typeface="Courier New" panose="02070309020205020404" pitchFamily="49" charset="0"/>
              </a:rPr>
              <a:t>(int replacementValue)</a:t>
            </a:r>
          </a:p>
          <a:p>
            <a:pPr lvl="2">
              <a:spcBef>
                <a:spcPct val="0"/>
              </a:spcBef>
              <a:buClrTx/>
              <a:buFontTx/>
              <a:buNone/>
            </a:pPr>
            <a:r>
              <a:rPr lang="en-US" altLang="en-US" noProof="1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 lvl="2">
              <a:spcBef>
                <a:spcPct val="0"/>
              </a:spcBef>
              <a:buClrTx/>
              <a:buFontTx/>
              <a:buNone/>
            </a:pPr>
            <a:r>
              <a:rPr lang="en-US" altLang="en-US" noProof="1">
                <a:solidFill>
                  <a:srgbClr val="000000"/>
                </a:solidFill>
                <a:latin typeface="Courier New" panose="02070309020205020404" pitchFamily="49" charset="0"/>
              </a:rPr>
              <a:t>    if((replacementValue &gt;= 0)</a:t>
            </a:r>
            <a:r>
              <a:rPr lang="en-GB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&amp;&amp;</a:t>
            </a:r>
          </a:p>
          <a:p>
            <a:pPr lvl="2">
              <a:spcBef>
                <a:spcPct val="0"/>
              </a:spcBef>
              <a:buClrTx/>
              <a:buFontTx/>
              <a:buNone/>
            </a:pPr>
            <a:r>
              <a:rPr lang="en-GB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	(</a:t>
            </a:r>
            <a:r>
              <a:rPr lang="en-GB" alt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replacementValue</a:t>
            </a:r>
            <a:r>
              <a:rPr lang="en-GB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&lt; limit))</a:t>
            </a:r>
          </a:p>
          <a:p>
            <a:pPr lvl="2">
              <a:spcBef>
                <a:spcPct val="0"/>
              </a:spcBef>
              <a:buClrTx/>
              <a:buFontTx/>
              <a:buNone/>
            </a:pPr>
            <a:r>
              <a:rPr lang="en-GB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{</a:t>
            </a:r>
            <a:endParaRPr lang="en-GB" altLang="en-US" noProof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2">
              <a:spcBef>
                <a:spcPct val="0"/>
              </a:spcBef>
              <a:buClrTx/>
              <a:buFontTx/>
              <a:buNone/>
            </a:pPr>
            <a:r>
              <a:rPr lang="en-GB" altLang="en-US" noProof="1">
                <a:solidFill>
                  <a:srgbClr val="000000"/>
                </a:solidFill>
                <a:latin typeface="Courier New" panose="02070309020205020404" pitchFamily="49" charset="0"/>
              </a:rPr>
              <a:t>		value = replacementValue;</a:t>
            </a:r>
            <a:endParaRPr lang="en-GB" alt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2">
              <a:spcBef>
                <a:spcPct val="0"/>
              </a:spcBef>
              <a:buClrTx/>
              <a:buFontTx/>
              <a:buNone/>
            </a:pPr>
            <a:r>
              <a:rPr lang="en-GB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}</a:t>
            </a:r>
            <a:endParaRPr lang="en-GB" altLang="en-US" noProof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2">
              <a:spcBef>
                <a:spcPct val="0"/>
              </a:spcBef>
              <a:buClrTx/>
              <a:buFontTx/>
              <a:buNone/>
            </a:pPr>
            <a:r>
              <a:rPr lang="en-GB" altLang="en-US" noProof="1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GB" alt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4929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D99FC80-3F1E-5FFC-89B1-7F951DA4A84A}"/>
              </a:ext>
            </a:extLst>
          </p:cNvPr>
          <p:cNvSpPr txBox="1"/>
          <p:nvPr/>
        </p:nvSpPr>
        <p:spPr>
          <a:xfrm>
            <a:off x="1115616" y="548680"/>
            <a:ext cx="69847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Contribution: </a:t>
            </a:r>
            <a:r>
              <a:rPr lang="en-US" dirty="0"/>
              <a:t>to give something that is or becomes part of a larger whole.</a:t>
            </a:r>
            <a:endParaRPr lang="en-S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1188E7-AA87-8CDE-8C4B-F78068715FFE}"/>
              </a:ext>
            </a:extLst>
          </p:cNvPr>
          <p:cNvSpPr txBox="1"/>
          <p:nvPr/>
        </p:nvSpPr>
        <p:spPr>
          <a:xfrm>
            <a:off x="1187624" y="1664514"/>
            <a:ext cx="712879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Cooperation: </a:t>
            </a:r>
            <a:r>
              <a:rPr lang="en-US" dirty="0"/>
              <a:t>To work with someone in the sense of enabling: making them more able to do something.</a:t>
            </a:r>
          </a:p>
          <a:p>
            <a:pPr lvl="1"/>
            <a:r>
              <a:rPr lang="en-US" sz="2000" b="0" dirty="0"/>
              <a:t>e.g. The editors agreed to cooperate. </a:t>
            </a:r>
            <a:endParaRPr lang="en-SG" sz="2000" b="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F24410-C1CD-F4DA-1CA9-B3CE014901EE}"/>
              </a:ext>
            </a:extLst>
          </p:cNvPr>
          <p:cNvSpPr txBox="1"/>
          <p:nvPr/>
        </p:nvSpPr>
        <p:spPr>
          <a:xfrm>
            <a:off x="1187624" y="3098284"/>
            <a:ext cx="741682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Collaboration: </a:t>
            </a:r>
            <a:r>
              <a:rPr lang="en-US" dirty="0"/>
              <a:t>to work together with others to achieve a common goal1.</a:t>
            </a:r>
          </a:p>
          <a:p>
            <a:pPr lvl="1"/>
            <a:r>
              <a:rPr lang="en-US" sz="2000" b="0" dirty="0"/>
              <a:t>When people collaborate on a project, they work together in order to produce something. </a:t>
            </a:r>
          </a:p>
          <a:p>
            <a:pPr lvl="2"/>
            <a:r>
              <a:rPr lang="en-US" sz="2000" b="0" dirty="0"/>
              <a:t>e.g. two writers can collaborate to produce a single piece of writing.</a:t>
            </a:r>
            <a:endParaRPr lang="en-SG" sz="2000" b="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74235-2389-7901-1EBF-8DF8FC71A887}"/>
              </a:ext>
            </a:extLst>
          </p:cNvPr>
          <p:cNvSpPr txBox="1"/>
          <p:nvPr/>
        </p:nvSpPr>
        <p:spPr>
          <a:xfrm>
            <a:off x="1118766" y="5445224"/>
            <a:ext cx="762969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Collaboration</a:t>
            </a:r>
            <a:r>
              <a:rPr lang="en-US" sz="1800" b="0" dirty="0"/>
              <a:t> allows for a shared vision and co-ownership of a project.</a:t>
            </a:r>
          </a:p>
          <a:p>
            <a:r>
              <a:rPr lang="en-US" sz="1800" dirty="0"/>
              <a:t>Cooperation</a:t>
            </a:r>
            <a:r>
              <a:rPr lang="en-US" sz="1800" b="0" dirty="0"/>
              <a:t> allows individuals to contribute to a project without having to take on a larger role.</a:t>
            </a:r>
            <a:endParaRPr lang="en-SG" sz="1800" b="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5FC39CE-B807-D1F1-AE5A-912F9EB5E4E1}"/>
                  </a:ext>
                </a:extLst>
              </p14:cNvPr>
              <p14:cNvContentPartPr/>
              <p14:nvPr/>
            </p14:nvContentPartPr>
            <p14:xfrm>
              <a:off x="3383663" y="3705991"/>
              <a:ext cx="26280" cy="54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5FC39CE-B807-D1F1-AE5A-912F9EB5E4E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75023" y="3697351"/>
                <a:ext cx="43920" cy="2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7FF682D-C37A-7167-8E52-793D93DC2D24}"/>
                  </a:ext>
                </a:extLst>
              </p14:cNvPr>
              <p14:cNvContentPartPr/>
              <p14:nvPr/>
            </p14:nvContentPartPr>
            <p14:xfrm>
              <a:off x="3324983" y="3784111"/>
              <a:ext cx="25920" cy="122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7FF682D-C37A-7167-8E52-793D93DC2D2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16343" y="3775111"/>
                <a:ext cx="43560" cy="2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EFE432C-E436-DDAD-140B-0C045F7DC940}"/>
                  </a:ext>
                </a:extLst>
              </p14:cNvPr>
              <p14:cNvContentPartPr/>
              <p14:nvPr/>
            </p14:nvContentPartPr>
            <p14:xfrm>
              <a:off x="3402743" y="3750991"/>
              <a:ext cx="37080" cy="36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EFE432C-E436-DDAD-140B-0C045F7DC94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394103" y="3742351"/>
                <a:ext cx="54720" cy="21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434045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81000"/>
            <a:ext cx="79248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GB" dirty="0">
                <a:ea typeface="+mj-ea"/>
                <a:cs typeface="+mj-cs"/>
              </a:rPr>
              <a:t>Implementation - </a:t>
            </a:r>
            <a:r>
              <a:rPr lang="en-GB" dirty="0" err="1">
                <a:ea typeface="+mj-ea"/>
                <a:cs typeface="+mj-cs"/>
              </a:rPr>
              <a:t>ClockDisplay</a:t>
            </a:r>
            <a:endParaRPr lang="en-GB" dirty="0">
              <a:ea typeface="+mj-ea"/>
              <a:cs typeface="+mj-cs"/>
            </a:endParaRPr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1219200" y="2060848"/>
            <a:ext cx="7543800" cy="402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2800" dirty="0">
                <a:solidFill>
                  <a:schemeClr val="tx1"/>
                </a:solidFill>
                <a:latin typeface="Courier New" charset="0"/>
              </a:rPr>
              <a:t>public </a:t>
            </a:r>
            <a:r>
              <a:rPr altLang="en-US" sz="2800" noProof="1">
                <a:solidFill>
                  <a:schemeClr val="tx1"/>
                </a:solidFill>
                <a:latin typeface="Courier New" charset="0"/>
              </a:rPr>
              <a:t>class </a:t>
            </a:r>
            <a:r>
              <a:rPr altLang="en-US" sz="2800" noProof="1">
                <a:solidFill>
                  <a:schemeClr val="tx1"/>
                </a:solidFill>
                <a:highlight>
                  <a:srgbClr val="00FF00"/>
                </a:highlight>
                <a:latin typeface="Courier New" charset="0"/>
              </a:rPr>
              <a:t>ClockDisplay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altLang="en-US" sz="2800" noProof="1">
                <a:solidFill>
                  <a:schemeClr val="tx1"/>
                </a:solidFill>
                <a:latin typeface="Courier New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altLang="en-US" sz="2800" noProof="1">
                <a:solidFill>
                  <a:schemeClr val="tx1"/>
                </a:solidFill>
                <a:latin typeface="Courier New" charset="0"/>
              </a:rPr>
              <a:t>    private </a:t>
            </a:r>
            <a:r>
              <a:rPr altLang="en-US" sz="2800" noProof="1">
                <a:solidFill>
                  <a:srgbClr val="FF0000"/>
                </a:solidFill>
                <a:highlight>
                  <a:srgbClr val="00FFFF"/>
                </a:highlight>
                <a:latin typeface="Courier New" charset="0"/>
              </a:rPr>
              <a:t>NumberDisplay</a:t>
            </a:r>
            <a:r>
              <a:rPr altLang="en-US" sz="2800" noProof="1">
                <a:solidFill>
                  <a:schemeClr val="tx1"/>
                </a:solidFill>
                <a:latin typeface="Courier New" charset="0"/>
              </a:rPr>
              <a:t> hours;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altLang="en-US" sz="2800" noProof="1">
                <a:solidFill>
                  <a:schemeClr val="tx1"/>
                </a:solidFill>
                <a:latin typeface="Courier New" charset="0"/>
              </a:rPr>
              <a:t>    </a:t>
            </a:r>
            <a:r>
              <a:rPr lang="en-US" altLang="en-US" sz="2800" dirty="0">
                <a:solidFill>
                  <a:schemeClr val="tx1"/>
                </a:solidFill>
                <a:latin typeface="Courier New" charset="0"/>
              </a:rPr>
              <a:t>private </a:t>
            </a:r>
            <a:r>
              <a:rPr lang="en-US" altLang="en-US" sz="2800" dirty="0">
                <a:solidFill>
                  <a:srgbClr val="FF0000"/>
                </a:solidFill>
                <a:highlight>
                  <a:srgbClr val="00FFFF"/>
                </a:highlight>
                <a:latin typeface="Courier New" charset="0"/>
              </a:rPr>
              <a:t>NumberDisplay </a:t>
            </a:r>
            <a:r>
              <a:rPr lang="en-US" altLang="en-US" sz="2800" dirty="0">
                <a:solidFill>
                  <a:schemeClr val="tx1"/>
                </a:solidFill>
                <a:latin typeface="Courier New" charset="0"/>
              </a:rPr>
              <a:t>minutes;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altLang="en-US" sz="2800" noProof="1">
              <a:solidFill>
                <a:schemeClr val="tx1"/>
              </a:solidFill>
              <a:latin typeface="Courier New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altLang="en-US" sz="2800" noProof="1">
                <a:solidFill>
                  <a:schemeClr val="tx1"/>
                </a:solidFill>
                <a:latin typeface="Courier New" charset="0"/>
              </a:rPr>
              <a:t>    </a:t>
            </a:r>
            <a:r>
              <a:rPr altLang="en-US" sz="2800" i="1" noProof="1">
                <a:solidFill>
                  <a:schemeClr val="tx1"/>
                </a:solidFill>
                <a:latin typeface="Courier New" charset="0"/>
              </a:rPr>
              <a:t>Constructor and</a:t>
            </a:r>
            <a:endParaRPr lang="en-GB" altLang="en-US" sz="2800" i="1" dirty="0">
              <a:solidFill>
                <a:schemeClr val="tx1"/>
              </a:solidFill>
              <a:latin typeface="Courier New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2800" i="1" dirty="0">
                <a:solidFill>
                  <a:schemeClr val="tx1"/>
                </a:solidFill>
                <a:latin typeface="Courier New" charset="0"/>
              </a:rPr>
              <a:t>    </a:t>
            </a:r>
            <a:r>
              <a:rPr altLang="en-US" sz="2800" i="1" noProof="1">
                <a:solidFill>
                  <a:schemeClr val="tx1"/>
                </a:solidFill>
                <a:latin typeface="Courier New" charset="0"/>
              </a:rPr>
              <a:t>methods omitted.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altLang="en-US" sz="2800" noProof="1">
                <a:solidFill>
                  <a:schemeClr val="tx1"/>
                </a:solidFill>
                <a:latin typeface="Courier New" charset="0"/>
              </a:rPr>
              <a:t>}</a:t>
            </a:r>
          </a:p>
          <a:p>
            <a:pPr lvl="2" eaLnBrk="1" hangingPunct="1">
              <a:buClrTx/>
              <a:buFontTx/>
              <a:buNone/>
            </a:pPr>
            <a:endParaRPr lang="en-GB" altLang="en-US" sz="2800" b="0" dirty="0">
              <a:solidFill>
                <a:schemeClr val="tx1"/>
              </a:solidFill>
              <a:latin typeface="Times New Roman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>
                <a:ea typeface="+mj-ea"/>
                <a:cs typeface="+mj-cs"/>
              </a:rPr>
              <a:t>Objects creating objects</a:t>
            </a:r>
          </a:p>
        </p:txBody>
      </p:sp>
      <p:sp>
        <p:nvSpPr>
          <p:cNvPr id="44035" name="Text Box 4"/>
          <p:cNvSpPr txBox="1">
            <a:spLocks noChangeArrowheads="1"/>
          </p:cNvSpPr>
          <p:nvPr/>
        </p:nvSpPr>
        <p:spPr bwMode="auto">
          <a:xfrm>
            <a:off x="990600" y="1600200"/>
            <a:ext cx="7924800" cy="4893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altLang="en-US" sz="2400" noProof="1">
                <a:solidFill>
                  <a:schemeClr val="tx1"/>
                </a:solidFill>
                <a:latin typeface="Courier New" charset="0"/>
              </a:rPr>
              <a:t>public class </a:t>
            </a:r>
            <a:r>
              <a:rPr altLang="en-US" sz="2400" noProof="1">
                <a:solidFill>
                  <a:schemeClr val="tx1"/>
                </a:solidFill>
                <a:highlight>
                  <a:srgbClr val="00FF00"/>
                </a:highlight>
                <a:latin typeface="Courier New" charset="0"/>
              </a:rPr>
              <a:t>ClockDisplay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altLang="en-US" sz="2400" noProof="1">
                <a:solidFill>
                  <a:schemeClr val="tx1"/>
                </a:solidFill>
                <a:latin typeface="Courier New" charset="0"/>
              </a:rPr>
              <a:t>{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altLang="en-US" sz="2400" noProof="1">
                <a:solidFill>
                  <a:schemeClr val="tx1"/>
                </a:solidFill>
                <a:latin typeface="Courier New" charset="0"/>
              </a:rPr>
              <a:t>    private </a:t>
            </a:r>
            <a:r>
              <a:rPr altLang="en-US" sz="2400" noProof="1">
                <a:solidFill>
                  <a:schemeClr val="tx1"/>
                </a:solidFill>
                <a:highlight>
                  <a:srgbClr val="00FFFF"/>
                </a:highlight>
                <a:latin typeface="Courier New" charset="0"/>
              </a:rPr>
              <a:t>NumberDisplay</a:t>
            </a:r>
            <a:r>
              <a:rPr altLang="en-US" sz="2400" noProof="1">
                <a:solidFill>
                  <a:schemeClr val="tx1"/>
                </a:solidFill>
                <a:latin typeface="Courier New" charset="0"/>
              </a:rPr>
              <a:t> hours;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altLang="en-US" sz="2400" noProof="1">
                <a:solidFill>
                  <a:schemeClr val="tx1"/>
                </a:solidFill>
                <a:latin typeface="Courier New" charset="0"/>
              </a:rPr>
              <a:t>    private </a:t>
            </a:r>
            <a:r>
              <a:rPr altLang="en-US" sz="2400" noProof="1">
                <a:solidFill>
                  <a:schemeClr val="tx1"/>
                </a:solidFill>
                <a:highlight>
                  <a:srgbClr val="00FFFF"/>
                </a:highlight>
                <a:latin typeface="Courier New" charset="0"/>
              </a:rPr>
              <a:t>NumberDisplay</a:t>
            </a:r>
            <a:r>
              <a:rPr altLang="en-US" sz="2400" noProof="1">
                <a:solidFill>
                  <a:schemeClr val="tx1"/>
                </a:solidFill>
                <a:latin typeface="Courier New" charset="0"/>
              </a:rPr>
              <a:t> minutes;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altLang="en-US" sz="2400" noProof="1">
                <a:solidFill>
                  <a:schemeClr val="tx1"/>
                </a:solidFill>
                <a:latin typeface="Courier New" charset="0"/>
              </a:rPr>
              <a:t>    private String displayString; 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altLang="en-US" sz="2400" noProof="1">
                <a:solidFill>
                  <a:schemeClr val="tx1"/>
                </a:solidFill>
                <a:latin typeface="Courier New" charset="0"/>
              </a:rPr>
              <a:t>    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altLang="en-US" sz="2400" noProof="1">
                <a:solidFill>
                  <a:schemeClr val="tx1"/>
                </a:solidFill>
                <a:latin typeface="Courier New" charset="0"/>
              </a:rPr>
              <a:t>    public </a:t>
            </a:r>
            <a:r>
              <a:rPr altLang="en-US" sz="2400" noProof="1">
                <a:solidFill>
                  <a:schemeClr val="tx1"/>
                </a:solidFill>
                <a:highlight>
                  <a:srgbClr val="00FF00"/>
                </a:highlight>
                <a:latin typeface="Courier New" charset="0"/>
              </a:rPr>
              <a:t>ClockDisplay</a:t>
            </a:r>
            <a:r>
              <a:rPr altLang="en-US" sz="2400" noProof="1">
                <a:solidFill>
                  <a:schemeClr val="tx1"/>
                </a:solidFill>
                <a:latin typeface="Courier New" charset="0"/>
              </a:rPr>
              <a:t>()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altLang="en-US" sz="2400" noProof="1">
                <a:solidFill>
                  <a:schemeClr val="tx1"/>
                </a:solidFill>
                <a:latin typeface="Courier New" charset="0"/>
              </a:rPr>
              <a:t>    {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altLang="en-US" sz="2400" noProof="1">
                <a:solidFill>
                  <a:schemeClr val="tx1"/>
                </a:solidFill>
                <a:latin typeface="Courier New" charset="0"/>
              </a:rPr>
              <a:t>        hours = </a:t>
            </a:r>
            <a:r>
              <a:rPr altLang="en-US" sz="2400" noProof="1">
                <a:solidFill>
                  <a:srgbClr val="FF0000"/>
                </a:solidFill>
                <a:latin typeface="Courier New" charset="0"/>
              </a:rPr>
              <a:t>new</a:t>
            </a:r>
            <a:r>
              <a:rPr altLang="en-US" sz="2400" noProof="1">
                <a:solidFill>
                  <a:schemeClr val="tx1"/>
                </a:solidFill>
                <a:latin typeface="Courier New" charset="0"/>
              </a:rPr>
              <a:t> </a:t>
            </a:r>
            <a:r>
              <a:rPr altLang="en-US" sz="2400" noProof="1">
                <a:solidFill>
                  <a:schemeClr val="tx1"/>
                </a:solidFill>
                <a:highlight>
                  <a:srgbClr val="00FFFF"/>
                </a:highlight>
                <a:latin typeface="Courier New" charset="0"/>
              </a:rPr>
              <a:t>NumberDisplay</a:t>
            </a:r>
            <a:r>
              <a:rPr altLang="en-US" sz="2400" noProof="1">
                <a:solidFill>
                  <a:schemeClr val="tx1"/>
                </a:solidFill>
                <a:latin typeface="Courier New" charset="0"/>
              </a:rPr>
              <a:t>(</a:t>
            </a:r>
            <a:r>
              <a:rPr altLang="en-US" sz="2400" noProof="1">
                <a:solidFill>
                  <a:srgbClr val="FF0000"/>
                </a:solidFill>
                <a:latin typeface="Courier New" charset="0"/>
              </a:rPr>
              <a:t>24</a:t>
            </a:r>
            <a:r>
              <a:rPr altLang="en-US" sz="2400" noProof="1">
                <a:solidFill>
                  <a:schemeClr val="tx1"/>
                </a:solidFill>
                <a:latin typeface="Courier New" charset="0"/>
              </a:rPr>
              <a:t>);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altLang="en-US" sz="2400" noProof="1">
                <a:solidFill>
                  <a:schemeClr val="tx1"/>
                </a:solidFill>
                <a:latin typeface="Courier New" charset="0"/>
              </a:rPr>
              <a:t>        minutes = </a:t>
            </a:r>
            <a:r>
              <a:rPr altLang="en-US" sz="2400" noProof="1">
                <a:solidFill>
                  <a:srgbClr val="FF0000"/>
                </a:solidFill>
                <a:latin typeface="Courier New" charset="0"/>
              </a:rPr>
              <a:t>new</a:t>
            </a:r>
            <a:r>
              <a:rPr altLang="en-US" sz="2400" noProof="1">
                <a:solidFill>
                  <a:schemeClr val="tx1"/>
                </a:solidFill>
                <a:latin typeface="Courier New" charset="0"/>
              </a:rPr>
              <a:t> </a:t>
            </a:r>
            <a:r>
              <a:rPr altLang="en-US" sz="2400" noProof="1">
                <a:solidFill>
                  <a:schemeClr val="tx1"/>
                </a:solidFill>
                <a:highlight>
                  <a:srgbClr val="00FFFF"/>
                </a:highlight>
                <a:latin typeface="Courier New" charset="0"/>
              </a:rPr>
              <a:t>NumberDisplay</a:t>
            </a:r>
            <a:r>
              <a:rPr altLang="en-US" sz="2400" noProof="1">
                <a:solidFill>
                  <a:schemeClr val="tx1"/>
                </a:solidFill>
                <a:latin typeface="Courier New" charset="0"/>
              </a:rPr>
              <a:t>(</a:t>
            </a:r>
            <a:r>
              <a:rPr altLang="en-US" sz="2400" noProof="1">
                <a:solidFill>
                  <a:srgbClr val="FF0000"/>
                </a:solidFill>
                <a:latin typeface="Courier New" charset="0"/>
              </a:rPr>
              <a:t>60</a:t>
            </a:r>
            <a:r>
              <a:rPr altLang="en-US" sz="2400" noProof="1">
                <a:solidFill>
                  <a:schemeClr val="tx1"/>
                </a:solidFill>
                <a:latin typeface="Courier New" charset="0"/>
              </a:rPr>
              <a:t>);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altLang="en-US" sz="2400" noProof="1">
                <a:solidFill>
                  <a:schemeClr val="tx1"/>
                </a:solidFill>
                <a:latin typeface="Courier New" charset="0"/>
              </a:rPr>
              <a:t>        </a:t>
            </a:r>
            <a:r>
              <a:rPr lang="en-GB" altLang="en-US" sz="2400" dirty="0">
                <a:solidFill>
                  <a:schemeClr val="tx1"/>
                </a:solidFill>
                <a:latin typeface="Courier New" charset="0"/>
              </a:rPr>
              <a:t>…</a:t>
            </a:r>
            <a:endParaRPr altLang="en-US" sz="2400" noProof="1">
              <a:solidFill>
                <a:schemeClr val="tx1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altLang="en-US" sz="2400" noProof="1">
                <a:solidFill>
                  <a:schemeClr val="tx1"/>
                </a:solidFill>
                <a:latin typeface="Courier New" charset="0"/>
              </a:rPr>
              <a:t>    }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altLang="en-US" sz="2400" noProof="1">
                <a:solidFill>
                  <a:schemeClr val="tx1"/>
                </a:solidFill>
                <a:latin typeface="Courier New" charset="0"/>
              </a:rPr>
              <a:t>}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>
                <a:ea typeface="+mj-ea"/>
                <a:cs typeface="+mj-cs"/>
              </a:rPr>
              <a:t>Objects creating objects</a:t>
            </a:r>
          </a:p>
        </p:txBody>
      </p:sp>
      <p:grpSp>
        <p:nvGrpSpPr>
          <p:cNvPr id="46083" name="Group 13"/>
          <p:cNvGrpSpPr>
            <a:grpSpLocks/>
          </p:cNvGrpSpPr>
          <p:nvPr/>
        </p:nvGrpSpPr>
        <p:grpSpPr bwMode="auto">
          <a:xfrm>
            <a:off x="914400" y="4149725"/>
            <a:ext cx="7924800" cy="2043113"/>
            <a:chOff x="576" y="1200"/>
            <a:chExt cx="4992" cy="1287"/>
          </a:xfrm>
        </p:grpSpPr>
        <p:sp>
          <p:nvSpPr>
            <p:cNvPr id="46089" name="Text Box 5"/>
            <p:cNvSpPr txBox="1">
              <a:spLocks noChangeArrowheads="1"/>
            </p:cNvSpPr>
            <p:nvPr/>
          </p:nvSpPr>
          <p:spPr bwMode="auto">
            <a:xfrm>
              <a:off x="720" y="1584"/>
              <a:ext cx="484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264D8B"/>
                </a:buClr>
                <a:buFont typeface="Times" charset="0"/>
                <a:buChar char="•"/>
                <a:defRPr sz="32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264D8B"/>
                </a:buClr>
                <a:buChar char="–"/>
                <a:defRPr sz="28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264D8B"/>
                </a:buClr>
                <a:buChar char="•"/>
                <a:defRPr sz="24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264D8B"/>
                </a:buClr>
                <a:buChar char="–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altLang="en-US" sz="2400" noProof="1">
                  <a:solidFill>
                    <a:schemeClr val="tx1"/>
                  </a:solidFill>
                  <a:latin typeface="Courier New" charset="0"/>
                </a:rPr>
                <a:t>public </a:t>
              </a:r>
              <a:r>
                <a:rPr altLang="en-US" sz="2400" noProof="1">
                  <a:solidFill>
                    <a:schemeClr val="tx1"/>
                  </a:solidFill>
                  <a:highlight>
                    <a:srgbClr val="00FFFF"/>
                  </a:highlight>
                  <a:latin typeface="Courier New" charset="0"/>
                </a:rPr>
                <a:t>NumberDisplay</a:t>
              </a:r>
              <a:r>
                <a:rPr altLang="en-US" sz="2400" noProof="1">
                  <a:solidFill>
                    <a:schemeClr val="tx1"/>
                  </a:solidFill>
                  <a:latin typeface="Courier New" charset="0"/>
                </a:rPr>
                <a:t>(int rollOverLimit)</a:t>
              </a:r>
              <a:r>
                <a:rPr altLang="en-US" sz="2400" b="0" noProof="1">
                  <a:solidFill>
                    <a:schemeClr val="tx1"/>
                  </a:solidFill>
                  <a:latin typeface="Courier New" charset="0"/>
                </a:rPr>
                <a:t> </a:t>
              </a:r>
            </a:p>
          </p:txBody>
        </p:sp>
        <p:sp>
          <p:nvSpPr>
            <p:cNvPr id="46090" name="Text Box 8"/>
            <p:cNvSpPr txBox="1">
              <a:spLocks noChangeArrowheads="1"/>
            </p:cNvSpPr>
            <p:nvPr/>
          </p:nvSpPr>
          <p:spPr bwMode="auto">
            <a:xfrm>
              <a:off x="576" y="1200"/>
              <a:ext cx="249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264D8B"/>
                </a:buClr>
                <a:buFont typeface="Times" charset="0"/>
                <a:buChar char="•"/>
                <a:defRPr sz="32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264D8B"/>
                </a:buClr>
                <a:buChar char="–"/>
                <a:defRPr sz="28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264D8B"/>
                </a:buClr>
                <a:buChar char="•"/>
                <a:defRPr sz="24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264D8B"/>
                </a:buClr>
                <a:buChar char="–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2800" b="0" dirty="0">
                  <a:solidFill>
                    <a:schemeClr val="bg2">
                      <a:lumMod val="50000"/>
                    </a:schemeClr>
                  </a:solidFill>
                </a:rPr>
                <a:t>in class </a:t>
              </a:r>
              <a:r>
                <a:rPr lang="en-GB" altLang="en-US" sz="2800" b="0" dirty="0" err="1">
                  <a:solidFill>
                    <a:schemeClr val="bg2">
                      <a:lumMod val="50000"/>
                    </a:schemeClr>
                  </a:solidFill>
                  <a:highlight>
                    <a:srgbClr val="00FFFF"/>
                  </a:highlight>
                </a:rPr>
                <a:t>NumberDisplay</a:t>
              </a:r>
              <a:r>
                <a:rPr lang="en-GB" altLang="en-US" sz="2800" b="0" dirty="0">
                  <a:solidFill>
                    <a:schemeClr val="bg2">
                      <a:lumMod val="50000"/>
                    </a:schemeClr>
                  </a:solidFill>
                </a:rPr>
                <a:t>:</a:t>
              </a:r>
            </a:p>
          </p:txBody>
        </p:sp>
        <p:sp>
          <p:nvSpPr>
            <p:cNvPr id="46091" name="AutoShape 9"/>
            <p:cNvSpPr>
              <a:spLocks noChangeArrowheads="1"/>
            </p:cNvSpPr>
            <p:nvPr/>
          </p:nvSpPr>
          <p:spPr bwMode="auto">
            <a:xfrm>
              <a:off x="3408" y="1440"/>
              <a:ext cx="1968" cy="624"/>
            </a:xfrm>
            <a:prstGeom prst="wedgeEllipseCallout">
              <a:avLst>
                <a:gd name="adj1" fmla="val -39176"/>
                <a:gd name="adj2" fmla="val 68431"/>
              </a:avLst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9pPr>
            </a:lstStyle>
            <a:p>
              <a:pPr algn="ctr" eaLnBrk="1" hangingPunct="1"/>
              <a:endParaRPr lang="en-US" altLang="en-US" b="0">
                <a:latin typeface="Times New Roman" charset="0"/>
              </a:endParaRPr>
            </a:p>
          </p:txBody>
        </p:sp>
        <p:sp>
          <p:nvSpPr>
            <p:cNvPr id="46092" name="Text Box 11"/>
            <p:cNvSpPr txBox="1">
              <a:spLocks noChangeArrowheads="1"/>
            </p:cNvSpPr>
            <p:nvPr/>
          </p:nvSpPr>
          <p:spPr bwMode="auto">
            <a:xfrm>
              <a:off x="2064" y="2160"/>
              <a:ext cx="193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264D8B"/>
                </a:buClr>
                <a:buFont typeface="Times" charset="0"/>
                <a:buChar char="•"/>
                <a:defRPr sz="32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264D8B"/>
                </a:buClr>
                <a:buChar char="–"/>
                <a:defRPr sz="28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264D8B"/>
                </a:buClr>
                <a:buChar char="•"/>
                <a:defRPr sz="24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264D8B"/>
                </a:buClr>
                <a:buChar char="–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2800" b="0" i="1" dirty="0">
                  <a:solidFill>
                    <a:srgbClr val="A57133"/>
                  </a:solidFill>
                </a:rPr>
                <a:t>formal parameter</a:t>
              </a:r>
            </a:p>
          </p:txBody>
        </p:sp>
      </p:grpSp>
      <p:grpSp>
        <p:nvGrpSpPr>
          <p:cNvPr id="46084" name="Group 14"/>
          <p:cNvGrpSpPr>
            <a:grpSpLocks/>
          </p:cNvGrpSpPr>
          <p:nvPr/>
        </p:nvGrpSpPr>
        <p:grpSpPr bwMode="auto">
          <a:xfrm>
            <a:off x="914400" y="1773238"/>
            <a:ext cx="7086600" cy="1890712"/>
            <a:chOff x="576" y="2688"/>
            <a:chExt cx="4464" cy="1191"/>
          </a:xfrm>
        </p:grpSpPr>
        <p:sp>
          <p:nvSpPr>
            <p:cNvPr id="46085" name="Text Box 4"/>
            <p:cNvSpPr txBox="1">
              <a:spLocks noChangeArrowheads="1"/>
            </p:cNvSpPr>
            <p:nvPr/>
          </p:nvSpPr>
          <p:spPr bwMode="auto">
            <a:xfrm>
              <a:off x="720" y="3024"/>
              <a:ext cx="43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264D8B"/>
                </a:buClr>
                <a:buFont typeface="Times" charset="0"/>
                <a:buChar char="•"/>
                <a:defRPr sz="32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264D8B"/>
                </a:buClr>
                <a:buChar char="–"/>
                <a:defRPr sz="28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264D8B"/>
                </a:buClr>
                <a:buChar char="•"/>
                <a:defRPr sz="24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264D8B"/>
                </a:buClr>
                <a:buChar char="–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altLang="en-US" sz="2400" noProof="1">
                  <a:solidFill>
                    <a:schemeClr val="tx1"/>
                  </a:solidFill>
                  <a:latin typeface="Courier New" charset="0"/>
                </a:rPr>
                <a:t>hours = new </a:t>
              </a:r>
              <a:r>
                <a:rPr altLang="en-US" sz="2400" noProof="1">
                  <a:solidFill>
                    <a:schemeClr val="tx1"/>
                  </a:solidFill>
                  <a:highlight>
                    <a:srgbClr val="00FFFF"/>
                  </a:highlight>
                  <a:latin typeface="Courier New" charset="0"/>
                </a:rPr>
                <a:t>NumberDisplay</a:t>
              </a:r>
              <a:r>
                <a:rPr altLang="en-US" sz="2400" noProof="1">
                  <a:solidFill>
                    <a:schemeClr val="tx1"/>
                  </a:solidFill>
                  <a:latin typeface="Courier New" charset="0"/>
                </a:rPr>
                <a:t>(24);</a:t>
              </a:r>
              <a:r>
                <a:rPr altLang="en-US" sz="2400" b="0" noProof="1">
                  <a:solidFill>
                    <a:schemeClr val="tx1"/>
                  </a:solidFill>
                  <a:latin typeface="Courier New" charset="0"/>
                </a:rPr>
                <a:t>      </a:t>
              </a:r>
            </a:p>
          </p:txBody>
        </p:sp>
        <p:sp>
          <p:nvSpPr>
            <p:cNvPr id="46086" name="Text Box 7"/>
            <p:cNvSpPr txBox="1">
              <a:spLocks noChangeArrowheads="1"/>
            </p:cNvSpPr>
            <p:nvPr/>
          </p:nvSpPr>
          <p:spPr bwMode="auto">
            <a:xfrm>
              <a:off x="576" y="2688"/>
              <a:ext cx="225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264D8B"/>
                </a:buClr>
                <a:buFont typeface="Times" charset="0"/>
                <a:buChar char="•"/>
                <a:defRPr sz="32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264D8B"/>
                </a:buClr>
                <a:buChar char="–"/>
                <a:defRPr sz="28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264D8B"/>
                </a:buClr>
                <a:buChar char="•"/>
                <a:defRPr sz="24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264D8B"/>
                </a:buClr>
                <a:buChar char="–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2800" b="0" dirty="0">
                  <a:solidFill>
                    <a:schemeClr val="bg2">
                      <a:lumMod val="50000"/>
                    </a:schemeClr>
                  </a:solidFill>
                </a:rPr>
                <a:t>in class </a:t>
              </a:r>
              <a:r>
                <a:rPr lang="en-GB" altLang="en-US" sz="2800" b="0" dirty="0" err="1">
                  <a:solidFill>
                    <a:schemeClr val="bg2">
                      <a:lumMod val="50000"/>
                    </a:schemeClr>
                  </a:solidFill>
                  <a:highlight>
                    <a:srgbClr val="00FF00"/>
                  </a:highlight>
                </a:rPr>
                <a:t>ClockDisplay</a:t>
              </a:r>
              <a:r>
                <a:rPr lang="en-GB" altLang="en-US" sz="2800" b="0" dirty="0">
                  <a:solidFill>
                    <a:schemeClr val="bg2">
                      <a:lumMod val="50000"/>
                    </a:schemeClr>
                  </a:solidFill>
                </a:rPr>
                <a:t>:</a:t>
              </a:r>
            </a:p>
          </p:txBody>
        </p:sp>
        <p:sp>
          <p:nvSpPr>
            <p:cNvPr id="46087" name="AutoShape 10"/>
            <p:cNvSpPr>
              <a:spLocks noChangeArrowheads="1"/>
            </p:cNvSpPr>
            <p:nvPr/>
          </p:nvSpPr>
          <p:spPr bwMode="auto">
            <a:xfrm>
              <a:off x="3552" y="2928"/>
              <a:ext cx="672" cy="480"/>
            </a:xfrm>
            <a:prstGeom prst="wedgeEllipseCallout">
              <a:avLst>
                <a:gd name="adj1" fmla="val -69940"/>
                <a:gd name="adj2" fmla="val 87292"/>
              </a:avLst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9pPr>
            </a:lstStyle>
            <a:p>
              <a:pPr algn="ctr" eaLnBrk="1" hangingPunct="1"/>
              <a:endParaRPr lang="en-US" altLang="en-US" b="0">
                <a:latin typeface="Times New Roman" charset="0"/>
              </a:endParaRPr>
            </a:p>
          </p:txBody>
        </p:sp>
        <p:sp>
          <p:nvSpPr>
            <p:cNvPr id="46088" name="Text Box 12"/>
            <p:cNvSpPr txBox="1">
              <a:spLocks noChangeArrowheads="1"/>
            </p:cNvSpPr>
            <p:nvPr/>
          </p:nvSpPr>
          <p:spPr bwMode="auto">
            <a:xfrm>
              <a:off x="2064" y="3552"/>
              <a:ext cx="188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264D8B"/>
                </a:buClr>
                <a:buFont typeface="Times" charset="0"/>
                <a:buChar char="•"/>
                <a:defRPr sz="32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264D8B"/>
                </a:buClr>
                <a:buChar char="–"/>
                <a:defRPr sz="28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264D8B"/>
                </a:buClr>
                <a:buChar char="•"/>
                <a:defRPr sz="24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264D8B"/>
                </a:buClr>
                <a:buChar char="–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2800" b="0" i="1" dirty="0">
                  <a:solidFill>
                    <a:srgbClr val="A57133"/>
                  </a:solidFill>
                </a:rPr>
                <a:t>actual parameter</a:t>
              </a: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 rIns="81279"/>
          <a:lstStyle/>
          <a:p>
            <a:pPr eaLnBrk="1" hangingPunct="1">
              <a:defRPr/>
            </a:pPr>
            <a:r>
              <a:rPr lang="en-US" dirty="0">
                <a:ea typeface="+mj-ea"/>
                <a:cs typeface="+mj-cs"/>
              </a:rPr>
              <a:t>Quiz: </a:t>
            </a:r>
            <a:br>
              <a:rPr lang="en-US" dirty="0">
                <a:ea typeface="+mj-ea"/>
                <a:cs typeface="+mj-cs"/>
              </a:rPr>
            </a:br>
            <a:r>
              <a:rPr lang="en-US" dirty="0">
                <a:ea typeface="+mj-ea"/>
                <a:cs typeface="+mj-cs"/>
              </a:rPr>
              <a:t>What is the output?</a:t>
            </a:r>
          </a:p>
        </p:txBody>
      </p:sp>
      <p:sp>
        <p:nvSpPr>
          <p:cNvPr id="50178" name="Rectangle 3"/>
          <p:cNvSpPr>
            <a:spLocks noGrp="1" noChangeArrowheads="1"/>
          </p:cNvSpPr>
          <p:nvPr>
            <p:ph idx="1"/>
          </p:nvPr>
        </p:nvSpPr>
        <p:spPr/>
        <p:txBody>
          <a:bodyPr rIns="233680"/>
          <a:lstStyle/>
          <a:p>
            <a:pPr marL="347663" indent="-307975" eaLnBrk="1" hangingPunct="1">
              <a:buClr>
                <a:srgbClr val="345477"/>
              </a:buClr>
            </a:pPr>
            <a:r>
              <a:rPr lang="en-US" altLang="en-US" sz="2000" dirty="0" err="1">
                <a:solidFill>
                  <a:schemeClr val="tx1"/>
                </a:solidFill>
                <a:latin typeface="Courier New Bold" charset="0"/>
                <a:ea typeface="MS PGothic" charset="-128"/>
                <a:sym typeface="Courier New Bold" charset="0"/>
              </a:rPr>
              <a:t>int</a:t>
            </a:r>
            <a:r>
              <a:rPr lang="en-US" altLang="en-US" sz="2000" dirty="0">
                <a:solidFill>
                  <a:schemeClr val="tx1"/>
                </a:solidFill>
                <a:latin typeface="Courier New Bold" charset="0"/>
                <a:ea typeface="MS PGothic" charset="-128"/>
                <a:sym typeface="Courier New Bold" charset="0"/>
              </a:rPr>
              <a:t> a;</a:t>
            </a:r>
            <a:br>
              <a:rPr lang="en-US" altLang="en-US" sz="2000" dirty="0">
                <a:solidFill>
                  <a:schemeClr val="tx1"/>
                </a:solidFill>
                <a:latin typeface="Courier New Bold" charset="0"/>
                <a:ea typeface="ヒラギノ角ゴ ProN W6" charset="-128"/>
                <a:sym typeface="Courier New Bold" charset="0"/>
              </a:rPr>
            </a:br>
            <a:r>
              <a:rPr lang="en-US" altLang="en-US" sz="2000" dirty="0" err="1">
                <a:solidFill>
                  <a:schemeClr val="tx1"/>
                </a:solidFill>
                <a:latin typeface="Courier New Bold" charset="0"/>
                <a:ea typeface="MS PGothic" charset="-128"/>
                <a:sym typeface="Courier New Bold" charset="0"/>
              </a:rPr>
              <a:t>int</a:t>
            </a:r>
            <a:r>
              <a:rPr lang="en-US" altLang="en-US" sz="2000" dirty="0">
                <a:solidFill>
                  <a:schemeClr val="tx1"/>
                </a:solidFill>
                <a:latin typeface="Courier New Bold" charset="0"/>
                <a:ea typeface="MS PGothic" charset="-128"/>
                <a:sym typeface="Courier New Bold" charset="0"/>
              </a:rPr>
              <a:t> b;</a:t>
            </a:r>
            <a:br>
              <a:rPr lang="en-US" altLang="en-US" sz="2000" dirty="0">
                <a:solidFill>
                  <a:schemeClr val="tx1"/>
                </a:solidFill>
                <a:latin typeface="Courier New Bold" charset="0"/>
                <a:ea typeface="ヒラギノ角ゴ ProN W6" charset="-128"/>
                <a:sym typeface="Courier New Bold" charset="0"/>
              </a:rPr>
            </a:br>
            <a:r>
              <a:rPr lang="en-US" altLang="en-US" sz="2000" dirty="0">
                <a:solidFill>
                  <a:schemeClr val="tx1"/>
                </a:solidFill>
                <a:latin typeface="Courier New Bold" charset="0"/>
                <a:ea typeface="MS PGothic" charset="-128"/>
                <a:sym typeface="Courier New Bold" charset="0"/>
              </a:rPr>
              <a:t>a = 32;</a:t>
            </a:r>
            <a:br>
              <a:rPr lang="en-US" altLang="en-US" sz="2000" dirty="0">
                <a:solidFill>
                  <a:schemeClr val="tx1"/>
                </a:solidFill>
                <a:latin typeface="Courier New Bold" charset="0"/>
                <a:ea typeface="ヒラギノ角ゴ ProN W6" charset="-128"/>
                <a:sym typeface="Courier New Bold" charset="0"/>
              </a:rPr>
            </a:br>
            <a:r>
              <a:rPr lang="en-US" altLang="en-US" sz="2000" dirty="0">
                <a:solidFill>
                  <a:srgbClr val="FF0000"/>
                </a:solidFill>
                <a:latin typeface="Courier New Bold" charset="0"/>
                <a:ea typeface="MS PGothic" charset="-128"/>
                <a:sym typeface="Courier New Bold" charset="0"/>
              </a:rPr>
              <a:t>b = a;</a:t>
            </a:r>
            <a:br>
              <a:rPr lang="en-US" altLang="en-US" sz="2000" dirty="0">
                <a:solidFill>
                  <a:schemeClr val="tx1"/>
                </a:solidFill>
                <a:latin typeface="Courier New Bold" charset="0"/>
                <a:ea typeface="ヒラギノ角ゴ ProN W6" charset="-128"/>
                <a:sym typeface="Courier New Bold" charset="0"/>
              </a:rPr>
            </a:br>
            <a:r>
              <a:rPr lang="en-US" altLang="en-US" sz="2000" dirty="0">
                <a:solidFill>
                  <a:schemeClr val="tx1"/>
                </a:solidFill>
                <a:latin typeface="Courier New Bold" charset="0"/>
                <a:ea typeface="MS PGothic" charset="-128"/>
                <a:sym typeface="Courier New Bold" charset="0"/>
              </a:rPr>
              <a:t>a = a + 1;</a:t>
            </a:r>
            <a:br>
              <a:rPr lang="en-US" altLang="en-US" sz="2000" dirty="0">
                <a:solidFill>
                  <a:schemeClr val="tx1"/>
                </a:solidFill>
                <a:latin typeface="Courier New Bold" charset="0"/>
                <a:ea typeface="ヒラギノ角ゴ ProN W6" charset="-128"/>
                <a:sym typeface="Courier New Bold" charset="0"/>
              </a:rPr>
            </a:br>
            <a:r>
              <a:rPr lang="en-US" altLang="en-US" sz="2000" dirty="0" err="1">
                <a:solidFill>
                  <a:schemeClr val="tx1"/>
                </a:solidFill>
                <a:latin typeface="Courier New Bold" charset="0"/>
                <a:ea typeface="MS PGothic" charset="-128"/>
                <a:sym typeface="Courier New Bold" charset="0"/>
              </a:rPr>
              <a:t>System.out.println</a:t>
            </a:r>
            <a:r>
              <a:rPr lang="en-US" altLang="en-US" sz="2000" dirty="0">
                <a:solidFill>
                  <a:schemeClr val="tx1"/>
                </a:solidFill>
                <a:latin typeface="Courier New Bold" charset="0"/>
                <a:ea typeface="MS PGothic" charset="-128"/>
                <a:sym typeface="Courier New Bold" charset="0"/>
              </a:rPr>
              <a:t>(b);</a:t>
            </a:r>
          </a:p>
          <a:p>
            <a:pPr marL="347663" indent="-307975" eaLnBrk="1" hangingPunct="1">
              <a:buClr>
                <a:srgbClr val="345477"/>
              </a:buClr>
            </a:pPr>
            <a:endParaRPr lang="en-US" altLang="en-US" sz="2000" dirty="0">
              <a:solidFill>
                <a:schemeClr val="tx1"/>
              </a:solidFill>
              <a:latin typeface="Courier New Bold" charset="0"/>
              <a:ea typeface="ヒラギノ角ゴ ProN W6" charset="-128"/>
              <a:sym typeface="Courier New Bold" charset="0"/>
            </a:endParaRPr>
          </a:p>
          <a:p>
            <a:pPr marL="347663" indent="-307975" eaLnBrk="1" hangingPunct="1">
              <a:buClr>
                <a:srgbClr val="345477"/>
              </a:buClr>
            </a:pPr>
            <a:r>
              <a:rPr lang="en-US" altLang="en-US" sz="2000" dirty="0">
                <a:solidFill>
                  <a:schemeClr val="tx1"/>
                </a:solidFill>
                <a:latin typeface="Courier New Bold" charset="0"/>
                <a:ea typeface="MS PGothic" charset="-128"/>
                <a:sym typeface="Courier New Bold" charset="0"/>
              </a:rPr>
              <a:t>Person a;</a:t>
            </a:r>
            <a:br>
              <a:rPr lang="en-US" altLang="en-US" sz="2000" dirty="0">
                <a:solidFill>
                  <a:schemeClr val="tx1"/>
                </a:solidFill>
                <a:latin typeface="Courier New Bold" charset="0"/>
                <a:ea typeface="ヒラギノ角ゴ ProN W6" charset="-128"/>
                <a:sym typeface="Courier New Bold" charset="0"/>
              </a:rPr>
            </a:br>
            <a:r>
              <a:rPr lang="en-US" altLang="en-US" sz="2000" dirty="0">
                <a:solidFill>
                  <a:schemeClr val="tx1"/>
                </a:solidFill>
                <a:latin typeface="Courier New Bold" charset="0"/>
                <a:ea typeface="MS PGothic" charset="-128"/>
                <a:sym typeface="Courier New Bold" charset="0"/>
              </a:rPr>
              <a:t>Person b;</a:t>
            </a:r>
            <a:br>
              <a:rPr lang="en-US" altLang="en-US" sz="2000" dirty="0">
                <a:solidFill>
                  <a:schemeClr val="tx1"/>
                </a:solidFill>
                <a:latin typeface="Courier New Bold" charset="0"/>
                <a:ea typeface="ヒラギノ角ゴ ProN W6" charset="-128"/>
                <a:sym typeface="Courier New Bold" charset="0"/>
              </a:rPr>
            </a:br>
            <a:r>
              <a:rPr lang="en-US" altLang="en-US" sz="2000" dirty="0">
                <a:solidFill>
                  <a:schemeClr val="tx1"/>
                </a:solidFill>
                <a:latin typeface="Courier New Bold" charset="0"/>
                <a:ea typeface="MS PGothic" charset="-128"/>
                <a:sym typeface="Courier New Bold" charset="0"/>
              </a:rPr>
              <a:t>a = new Person("Everett");</a:t>
            </a:r>
            <a:br>
              <a:rPr lang="en-US" altLang="en-US" sz="2000" dirty="0">
                <a:solidFill>
                  <a:schemeClr val="tx1"/>
                </a:solidFill>
                <a:latin typeface="Courier New Bold" charset="0"/>
                <a:ea typeface="ヒラギノ角ゴ ProN W6" charset="-128"/>
                <a:sym typeface="Courier New Bold" charset="0"/>
              </a:rPr>
            </a:br>
            <a:r>
              <a:rPr lang="en-US" altLang="en-US" sz="2000" dirty="0">
                <a:solidFill>
                  <a:srgbClr val="FF0000"/>
                </a:solidFill>
                <a:latin typeface="Courier New Bold" charset="0"/>
                <a:ea typeface="MS PGothic" charset="-128"/>
                <a:sym typeface="Courier New Bold" charset="0"/>
              </a:rPr>
              <a:t>b = a;</a:t>
            </a:r>
            <a:br>
              <a:rPr lang="en-US" altLang="en-US" sz="2000" dirty="0">
                <a:solidFill>
                  <a:schemeClr val="tx1"/>
                </a:solidFill>
                <a:latin typeface="Courier New Bold" charset="0"/>
                <a:ea typeface="ヒラギノ角ゴ ProN W6" charset="-128"/>
                <a:sym typeface="Courier New Bold" charset="0"/>
              </a:rPr>
            </a:br>
            <a:r>
              <a:rPr lang="en-US" altLang="en-US" sz="2000" dirty="0" err="1">
                <a:solidFill>
                  <a:schemeClr val="tx1"/>
                </a:solidFill>
                <a:latin typeface="Courier New Bold" charset="0"/>
                <a:ea typeface="MS PGothic" charset="-128"/>
                <a:sym typeface="Courier New Bold" charset="0"/>
              </a:rPr>
              <a:t>a.changeName</a:t>
            </a:r>
            <a:r>
              <a:rPr lang="en-US" altLang="en-US" sz="2000" dirty="0">
                <a:solidFill>
                  <a:schemeClr val="tx1"/>
                </a:solidFill>
                <a:latin typeface="Courier New Bold" charset="0"/>
                <a:ea typeface="MS PGothic" charset="-128"/>
                <a:sym typeface="Courier New Bold" charset="0"/>
              </a:rPr>
              <a:t>("Delmar");</a:t>
            </a:r>
            <a:br>
              <a:rPr lang="en-US" altLang="en-US" sz="2000" dirty="0">
                <a:solidFill>
                  <a:schemeClr val="tx1"/>
                </a:solidFill>
                <a:latin typeface="Courier New Bold" charset="0"/>
                <a:ea typeface="ヒラギノ角ゴ ProN W6" charset="-128"/>
                <a:sym typeface="Courier New Bold" charset="0"/>
              </a:rPr>
            </a:br>
            <a:r>
              <a:rPr lang="en-US" altLang="en-US" sz="2000" dirty="0" err="1">
                <a:solidFill>
                  <a:schemeClr val="tx1"/>
                </a:solidFill>
                <a:latin typeface="Courier New Bold" charset="0"/>
                <a:ea typeface="MS PGothic" charset="-128"/>
                <a:sym typeface="Courier New Bold" charset="0"/>
              </a:rPr>
              <a:t>System.out.println</a:t>
            </a:r>
            <a:r>
              <a:rPr lang="en-US" altLang="en-US" sz="2000" dirty="0">
                <a:solidFill>
                  <a:schemeClr val="tx1"/>
                </a:solidFill>
                <a:latin typeface="Courier New Bold" charset="0"/>
                <a:ea typeface="MS PGothic" charset="-128"/>
                <a:sym typeface="Courier New Bold" charset="0"/>
              </a:rPr>
              <a:t>(</a:t>
            </a:r>
            <a:r>
              <a:rPr lang="en-US" altLang="en-US" sz="2000" dirty="0" err="1">
                <a:solidFill>
                  <a:schemeClr val="tx1"/>
                </a:solidFill>
                <a:latin typeface="Courier New Bold" charset="0"/>
                <a:ea typeface="MS PGothic" charset="-128"/>
                <a:sym typeface="Courier New Bold" charset="0"/>
              </a:rPr>
              <a:t>b.getName</a:t>
            </a:r>
            <a:r>
              <a:rPr lang="en-US" altLang="en-US" sz="2000" dirty="0">
                <a:solidFill>
                  <a:schemeClr val="tx1"/>
                </a:solidFill>
                <a:latin typeface="Courier New Bold" charset="0"/>
                <a:ea typeface="MS PGothic" charset="-128"/>
                <a:sym typeface="Courier New Bold" charset="0"/>
              </a:rPr>
              <a:t>());</a:t>
            </a:r>
            <a:endParaRPr lang="en-US" altLang="en-US" sz="2000" dirty="0">
              <a:solidFill>
                <a:schemeClr val="tx1"/>
              </a:solidFill>
              <a:latin typeface="Courier New Bold" charset="0"/>
              <a:ea typeface="ヒラギノ角ゴ ProN W6" charset="-128"/>
              <a:sym typeface="Courier New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2796719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>
                <a:ea typeface="+mj-ea"/>
                <a:cs typeface="+mj-cs"/>
              </a:rPr>
              <a:t>Primitive types vs. </a:t>
            </a:r>
            <a:br>
              <a:rPr lang="en-GB">
                <a:ea typeface="+mj-ea"/>
                <a:cs typeface="+mj-cs"/>
              </a:rPr>
            </a:br>
            <a:r>
              <a:rPr lang="en-GB">
                <a:ea typeface="+mj-ea"/>
                <a:cs typeface="+mj-cs"/>
              </a:rPr>
              <a:t>object types</a:t>
            </a:r>
          </a:p>
        </p:txBody>
      </p:sp>
      <p:sp>
        <p:nvSpPr>
          <p:cNvPr id="54275" name="Rectangle 3"/>
          <p:cNvSpPr>
            <a:spLocks noChangeArrowheads="1"/>
          </p:cNvSpPr>
          <p:nvPr/>
        </p:nvSpPr>
        <p:spPr bwMode="auto">
          <a:xfrm>
            <a:off x="2133600" y="5638800"/>
            <a:ext cx="7620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pPr algn="ctr" eaLnBrk="1" hangingPunct="1"/>
            <a:r>
              <a:rPr lang="en-GB" altLang="en-US">
                <a:latin typeface="Trebuchet MS" charset="0"/>
              </a:rPr>
              <a:t>32</a:t>
            </a:r>
          </a:p>
        </p:txBody>
      </p:sp>
      <p:sp>
        <p:nvSpPr>
          <p:cNvPr id="54276" name="Rectangle 4"/>
          <p:cNvSpPr>
            <a:spLocks noChangeArrowheads="1"/>
          </p:cNvSpPr>
          <p:nvPr/>
        </p:nvSpPr>
        <p:spPr bwMode="auto">
          <a:xfrm>
            <a:off x="1676400" y="2743200"/>
            <a:ext cx="7620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endParaRPr lang="en-US" altLang="en-US"/>
          </a:p>
        </p:txBody>
      </p:sp>
      <p:sp>
        <p:nvSpPr>
          <p:cNvPr id="54277" name="AutoShape 5"/>
          <p:cNvSpPr>
            <a:spLocks noChangeArrowheads="1"/>
          </p:cNvSpPr>
          <p:nvPr/>
        </p:nvSpPr>
        <p:spPr bwMode="auto">
          <a:xfrm>
            <a:off x="3733800" y="2895600"/>
            <a:ext cx="1828800" cy="1295400"/>
          </a:xfrm>
          <a:prstGeom prst="roundRect">
            <a:avLst>
              <a:gd name="adj" fmla="val 16667"/>
            </a:avLst>
          </a:prstGeom>
          <a:solidFill>
            <a:srgbClr val="E68B88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endParaRPr lang="en-US" altLang="en-US"/>
          </a:p>
        </p:txBody>
      </p:sp>
      <p:sp>
        <p:nvSpPr>
          <p:cNvPr id="54278" name="Line 6"/>
          <p:cNvSpPr>
            <a:spLocks noChangeShapeType="1"/>
          </p:cNvSpPr>
          <p:nvPr/>
        </p:nvSpPr>
        <p:spPr bwMode="auto">
          <a:xfrm>
            <a:off x="2057400" y="3048000"/>
            <a:ext cx="1600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79" name="Text Box 9"/>
          <p:cNvSpPr txBox="1">
            <a:spLocks noChangeArrowheads="1"/>
          </p:cNvSpPr>
          <p:nvPr/>
        </p:nvSpPr>
        <p:spPr bwMode="auto">
          <a:xfrm>
            <a:off x="914400" y="2133600"/>
            <a:ext cx="3581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2800">
                <a:solidFill>
                  <a:schemeClr val="tx1"/>
                </a:solidFill>
                <a:latin typeface="Courier New" charset="0"/>
              </a:rPr>
              <a:t>ObjectType a;</a:t>
            </a:r>
          </a:p>
        </p:txBody>
      </p:sp>
      <p:sp>
        <p:nvSpPr>
          <p:cNvPr id="54280" name="Text Box 10"/>
          <p:cNvSpPr txBox="1">
            <a:spLocks noChangeArrowheads="1"/>
          </p:cNvSpPr>
          <p:nvPr/>
        </p:nvSpPr>
        <p:spPr bwMode="auto">
          <a:xfrm>
            <a:off x="1371600" y="5029200"/>
            <a:ext cx="2057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2800">
                <a:solidFill>
                  <a:schemeClr val="tx1"/>
                </a:solidFill>
                <a:latin typeface="Courier New" charset="0"/>
              </a:rPr>
              <a:t>int a;</a:t>
            </a:r>
          </a:p>
        </p:txBody>
      </p:sp>
      <p:sp>
        <p:nvSpPr>
          <p:cNvPr id="54281" name="Rectangle 11"/>
          <p:cNvSpPr>
            <a:spLocks noChangeArrowheads="1"/>
          </p:cNvSpPr>
          <p:nvPr/>
        </p:nvSpPr>
        <p:spPr bwMode="auto">
          <a:xfrm>
            <a:off x="6477000" y="2819400"/>
            <a:ext cx="7620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endParaRPr lang="en-US" altLang="en-US"/>
          </a:p>
        </p:txBody>
      </p:sp>
      <p:sp>
        <p:nvSpPr>
          <p:cNvPr id="54282" name="Line 12"/>
          <p:cNvSpPr>
            <a:spLocks noChangeShapeType="1"/>
          </p:cNvSpPr>
          <p:nvPr/>
        </p:nvSpPr>
        <p:spPr bwMode="auto">
          <a:xfrm flipH="1">
            <a:off x="5562600" y="3124200"/>
            <a:ext cx="1295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83" name="Text Box 13"/>
          <p:cNvSpPr txBox="1">
            <a:spLocks noChangeArrowheads="1"/>
          </p:cNvSpPr>
          <p:nvPr/>
        </p:nvSpPr>
        <p:spPr bwMode="auto">
          <a:xfrm>
            <a:off x="5562600" y="2209800"/>
            <a:ext cx="3048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2800">
                <a:solidFill>
                  <a:schemeClr val="tx1"/>
                </a:solidFill>
                <a:latin typeface="Courier New" charset="0"/>
              </a:rPr>
              <a:t>ObjectType b;</a:t>
            </a:r>
          </a:p>
        </p:txBody>
      </p:sp>
      <p:sp>
        <p:nvSpPr>
          <p:cNvPr id="54284" name="Rectangle 14"/>
          <p:cNvSpPr>
            <a:spLocks noChangeArrowheads="1"/>
          </p:cNvSpPr>
          <p:nvPr/>
        </p:nvSpPr>
        <p:spPr bwMode="auto">
          <a:xfrm>
            <a:off x="6781800" y="5638800"/>
            <a:ext cx="7620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pPr algn="ctr" eaLnBrk="1" hangingPunct="1"/>
            <a:r>
              <a:rPr lang="en-GB" altLang="en-US">
                <a:latin typeface="Trebuchet MS" charset="0"/>
              </a:rPr>
              <a:t>32</a:t>
            </a:r>
          </a:p>
        </p:txBody>
      </p:sp>
      <p:sp>
        <p:nvSpPr>
          <p:cNvPr id="54285" name="Text Box 15"/>
          <p:cNvSpPr txBox="1">
            <a:spLocks noChangeArrowheads="1"/>
          </p:cNvSpPr>
          <p:nvPr/>
        </p:nvSpPr>
        <p:spPr bwMode="auto">
          <a:xfrm>
            <a:off x="6019800" y="5029200"/>
            <a:ext cx="2057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2800">
                <a:solidFill>
                  <a:schemeClr val="tx1"/>
                </a:solidFill>
                <a:latin typeface="Courier New" charset="0"/>
              </a:rPr>
              <a:t>int b;</a:t>
            </a:r>
          </a:p>
        </p:txBody>
      </p:sp>
      <p:sp>
        <p:nvSpPr>
          <p:cNvPr id="54286" name="Text Box 16"/>
          <p:cNvSpPr txBox="1">
            <a:spLocks noChangeArrowheads="1"/>
          </p:cNvSpPr>
          <p:nvPr/>
        </p:nvSpPr>
        <p:spPr bwMode="auto">
          <a:xfrm>
            <a:off x="3886200" y="4419600"/>
            <a:ext cx="1600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2800">
                <a:solidFill>
                  <a:schemeClr val="tx1"/>
                </a:solidFill>
                <a:latin typeface="Courier New" charset="0"/>
              </a:rPr>
              <a:t>b = a;</a:t>
            </a:r>
          </a:p>
        </p:txBody>
      </p:sp>
      <p:sp>
        <p:nvSpPr>
          <p:cNvPr id="54287" name="Line 17"/>
          <p:cNvSpPr>
            <a:spLocks noChangeShapeType="1"/>
          </p:cNvSpPr>
          <p:nvPr/>
        </p:nvSpPr>
        <p:spPr bwMode="auto">
          <a:xfrm flipH="1">
            <a:off x="1219200" y="4683125"/>
            <a:ext cx="266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88" name="Line 18"/>
          <p:cNvSpPr>
            <a:spLocks noChangeShapeType="1"/>
          </p:cNvSpPr>
          <p:nvPr/>
        </p:nvSpPr>
        <p:spPr bwMode="auto">
          <a:xfrm flipH="1">
            <a:off x="5334000" y="4683125"/>
            <a:ext cx="266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2928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A3559-7B25-D9F6-25B5-F25D56C90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and Server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46B5C-B251-F0AF-7E9F-9458274DBB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client</a:t>
            </a:r>
            <a:r>
              <a:rPr lang="en-US" dirty="0"/>
              <a:t> is an entity that makes requests to a server. </a:t>
            </a:r>
          </a:p>
          <a:p>
            <a:r>
              <a:rPr lang="en-US" dirty="0"/>
              <a:t>A </a:t>
            </a:r>
            <a:r>
              <a:rPr lang="en-US" b="1" dirty="0"/>
              <a:t>server</a:t>
            </a:r>
            <a:r>
              <a:rPr lang="en-US" dirty="0"/>
              <a:t> is an entity that fulfills those requests.</a:t>
            </a:r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640255-18CE-B47B-56D7-7257524195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4437910"/>
            <a:ext cx="5004048" cy="2026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337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E6110-D9E0-6184-E512-80AC99D43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Interaction</a:t>
            </a:r>
            <a:endParaRPr lang="en-S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22A2B5-8E76-18F3-8975-9F3D7F58F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7257" y="1556792"/>
            <a:ext cx="3696143" cy="26642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24ECFFB-3D06-93F6-7F90-EEBE5B600B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1844824"/>
            <a:ext cx="2847590" cy="208823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59EB3EE-6945-D8AB-0DA9-C40FF13EACC9}"/>
              </a:ext>
            </a:extLst>
          </p:cNvPr>
          <p:cNvSpPr txBox="1"/>
          <p:nvPr/>
        </p:nvSpPr>
        <p:spPr>
          <a:xfrm>
            <a:off x="1141734" y="4725144"/>
            <a:ext cx="764282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dirty="0"/>
              <a:t>We create many objects from prototypes known as classes.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dirty="0"/>
              <a:t>These objects interact with one another by sending each other messages. 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b="0" dirty="0"/>
              <a:t>The result of a message is a </a:t>
            </a:r>
            <a:r>
              <a:rPr lang="en-US" sz="2000" b="0" dirty="0">
                <a:highlight>
                  <a:srgbClr val="D9692C"/>
                </a:highlight>
              </a:rPr>
              <a:t>method invocation </a:t>
            </a:r>
            <a:r>
              <a:rPr lang="en-US" sz="2000" b="0" dirty="0"/>
              <a:t>which: 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US" sz="2000" b="0" u="sng" dirty="0"/>
              <a:t>performs some action</a:t>
            </a:r>
            <a:r>
              <a:rPr lang="en-US" sz="2000" b="0" dirty="0"/>
              <a:t> 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US" sz="2000" b="0" u="sng" dirty="0"/>
              <a:t>modifies the state of the receiving object</a:t>
            </a:r>
            <a:r>
              <a:rPr lang="en-US" sz="2000" b="0" dirty="0"/>
              <a:t>.</a:t>
            </a:r>
            <a:endParaRPr lang="en-SG" sz="2000" b="0" dirty="0"/>
          </a:p>
        </p:txBody>
      </p:sp>
    </p:spTree>
    <p:extLst>
      <p:ext uri="{BB962C8B-B14F-4D97-AF65-F5344CB8AC3E}">
        <p14:creationId xmlns:p14="http://schemas.microsoft.com/office/powerpoint/2010/main" val="2000972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itle 1"/>
          <p:cNvSpPr>
            <a:spLocks noGrp="1"/>
          </p:cNvSpPr>
          <p:nvPr>
            <p:ph type="title"/>
          </p:nvPr>
        </p:nvSpPr>
        <p:spPr>
          <a:xfrm>
            <a:off x="990600" y="381000"/>
            <a:ext cx="7772400" cy="671736"/>
          </a:xfrm>
        </p:spPr>
        <p:txBody>
          <a:bodyPr/>
          <a:lstStyle/>
          <a:p>
            <a:r>
              <a:rPr lang="en-GB" altLang="en-US" dirty="0">
                <a:ea typeface="MS PGothic" charset="-128"/>
              </a:rPr>
              <a:t>Object interaction</a:t>
            </a:r>
          </a:p>
        </p:txBody>
      </p:sp>
      <p:sp>
        <p:nvSpPr>
          <p:cNvPr id="58370" name="Content Placeholder 2"/>
          <p:cNvSpPr>
            <a:spLocks noGrp="1"/>
          </p:cNvSpPr>
          <p:nvPr>
            <p:ph idx="1"/>
          </p:nvPr>
        </p:nvSpPr>
        <p:spPr>
          <a:xfrm>
            <a:off x="1295400" y="1340768"/>
            <a:ext cx="7467600" cy="5085432"/>
          </a:xfrm>
        </p:spPr>
        <p:txBody>
          <a:bodyPr/>
          <a:lstStyle/>
          <a:p>
            <a:pPr>
              <a:spcBef>
                <a:spcPts val="2400"/>
              </a:spcBef>
            </a:pPr>
            <a:r>
              <a:rPr lang="en-GB" altLang="en-US" dirty="0">
                <a:ea typeface="MS PGothic" charset="-128"/>
              </a:rPr>
              <a:t>Two objects </a:t>
            </a:r>
            <a:r>
              <a:rPr lang="en-GB" altLang="en-US" dirty="0">
                <a:solidFill>
                  <a:srgbClr val="FF0000"/>
                </a:solidFill>
                <a:ea typeface="MS PGothic" charset="-128"/>
              </a:rPr>
              <a:t>interact</a:t>
            </a:r>
            <a:r>
              <a:rPr lang="en-GB" altLang="en-US" dirty="0">
                <a:ea typeface="MS PGothic" charset="-128"/>
              </a:rPr>
              <a:t> when one object </a:t>
            </a:r>
            <a:r>
              <a:rPr lang="en-GB" altLang="en-US" dirty="0">
                <a:solidFill>
                  <a:srgbClr val="FF0000"/>
                </a:solidFill>
                <a:ea typeface="MS PGothic" charset="-128"/>
              </a:rPr>
              <a:t>calls a method </a:t>
            </a:r>
            <a:r>
              <a:rPr lang="en-GB" altLang="en-US" dirty="0">
                <a:ea typeface="MS PGothic" charset="-128"/>
              </a:rPr>
              <a:t>on another.</a:t>
            </a:r>
          </a:p>
          <a:p>
            <a:pPr>
              <a:spcBef>
                <a:spcPts val="2400"/>
              </a:spcBef>
            </a:pPr>
            <a:r>
              <a:rPr lang="en-GB" altLang="en-US" dirty="0">
                <a:ea typeface="MS PGothic" charset="-128"/>
              </a:rPr>
              <a:t>The </a:t>
            </a:r>
            <a:r>
              <a:rPr lang="en-GB" altLang="en-US" dirty="0">
                <a:solidFill>
                  <a:srgbClr val="FF0000"/>
                </a:solidFill>
                <a:ea typeface="MS PGothic" charset="-128"/>
              </a:rPr>
              <a:t>interaction</a:t>
            </a:r>
            <a:r>
              <a:rPr lang="en-GB" altLang="en-US" dirty="0">
                <a:ea typeface="MS PGothic" charset="-128"/>
              </a:rPr>
              <a:t> is usually all in </a:t>
            </a:r>
            <a:r>
              <a:rPr lang="en-GB" altLang="en-US" dirty="0">
                <a:solidFill>
                  <a:srgbClr val="FF0000"/>
                </a:solidFill>
                <a:ea typeface="MS PGothic" charset="-128"/>
              </a:rPr>
              <a:t>one direction</a:t>
            </a:r>
            <a:r>
              <a:rPr lang="en-GB" altLang="en-US" dirty="0">
                <a:ea typeface="MS PGothic" charset="-128"/>
              </a:rPr>
              <a:t> (</a:t>
            </a:r>
            <a:r>
              <a:rPr lang="en-GB" altLang="en-US" i="1" dirty="0">
                <a:ea typeface="MS PGothic" charset="-128"/>
              </a:rPr>
              <a:t>client</a:t>
            </a:r>
            <a:r>
              <a:rPr lang="en-GB" altLang="en-US" dirty="0">
                <a:ea typeface="MS PGothic" charset="-128"/>
              </a:rPr>
              <a:t>, </a:t>
            </a:r>
            <a:r>
              <a:rPr lang="en-GB" altLang="en-US" i="1" dirty="0">
                <a:ea typeface="MS PGothic" charset="-128"/>
              </a:rPr>
              <a:t>server</a:t>
            </a:r>
            <a:r>
              <a:rPr lang="en-GB" altLang="en-US" dirty="0">
                <a:ea typeface="MS PGothic" charset="-128"/>
              </a:rPr>
              <a:t>).</a:t>
            </a:r>
          </a:p>
          <a:p>
            <a:pPr lvl="1">
              <a:spcBef>
                <a:spcPts val="2400"/>
              </a:spcBef>
            </a:pPr>
            <a:r>
              <a:rPr lang="en-GB" altLang="en-US" dirty="0">
                <a:ea typeface="MS PGothic" charset="-128"/>
              </a:rPr>
              <a:t>The client object can ask the server object to do something.</a:t>
            </a:r>
          </a:p>
          <a:p>
            <a:pPr lvl="1">
              <a:spcBef>
                <a:spcPts val="2400"/>
              </a:spcBef>
            </a:pPr>
            <a:r>
              <a:rPr lang="en-GB" altLang="en-US" dirty="0">
                <a:ea typeface="MS PGothic" charset="-128"/>
              </a:rPr>
              <a:t>The client object can ask for data from the server object.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interaction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</a:t>
            </a:r>
            <a:r>
              <a:rPr lang="en-US" dirty="0">
                <a:highlight>
                  <a:srgbClr val="00FFFF"/>
                </a:highlight>
              </a:rPr>
              <a:t>NumberDisplay</a:t>
            </a:r>
            <a:r>
              <a:rPr lang="en-US" dirty="0"/>
              <a:t> objects store data on behalf of a </a:t>
            </a:r>
            <a:r>
              <a:rPr lang="en-US" dirty="0" err="1">
                <a:highlight>
                  <a:srgbClr val="00FF00"/>
                </a:highlight>
              </a:rPr>
              <a:t>ClockDisplay</a:t>
            </a:r>
            <a:r>
              <a:rPr lang="en-US" dirty="0"/>
              <a:t> object</a:t>
            </a:r>
          </a:p>
          <a:p>
            <a:pPr lvl="1"/>
            <a:r>
              <a:rPr lang="en-US" dirty="0">
                <a:highlight>
                  <a:srgbClr val="00FF00"/>
                </a:highlight>
              </a:rPr>
              <a:t>The </a:t>
            </a:r>
            <a:r>
              <a:rPr lang="en-US" dirty="0" err="1">
                <a:highlight>
                  <a:srgbClr val="00FF00"/>
                </a:highlight>
              </a:rPr>
              <a:t>ClockDisplay</a:t>
            </a:r>
            <a:r>
              <a:rPr lang="en-US" dirty="0">
                <a:highlight>
                  <a:srgbClr val="00FF00"/>
                </a:highlight>
              </a:rPr>
              <a:t> is the </a:t>
            </a:r>
            <a:r>
              <a:rPr lang="en-US" i="1" dirty="0">
                <a:highlight>
                  <a:srgbClr val="00FF00"/>
                </a:highlight>
              </a:rPr>
              <a:t>client</a:t>
            </a:r>
            <a:r>
              <a:rPr lang="en-US" dirty="0">
                <a:highlight>
                  <a:srgbClr val="00FF00"/>
                </a:highlight>
              </a:rPr>
              <a:t> object</a:t>
            </a:r>
          </a:p>
          <a:p>
            <a:pPr lvl="1"/>
            <a:r>
              <a:rPr lang="en-US" dirty="0">
                <a:highlight>
                  <a:srgbClr val="00FFFF"/>
                </a:highlight>
              </a:rPr>
              <a:t>The NumberDisplay objects are the </a:t>
            </a:r>
            <a:r>
              <a:rPr lang="en-US" i="1" dirty="0">
                <a:highlight>
                  <a:srgbClr val="00FFFF"/>
                </a:highlight>
              </a:rPr>
              <a:t>server</a:t>
            </a:r>
            <a:r>
              <a:rPr lang="en-US" dirty="0">
                <a:highlight>
                  <a:srgbClr val="00FFFF"/>
                </a:highlight>
              </a:rPr>
              <a:t> objects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The </a:t>
            </a:r>
            <a:r>
              <a:rPr lang="en-US" i="1" dirty="0">
                <a:highlight>
                  <a:srgbClr val="FFFF00"/>
                </a:highlight>
              </a:rPr>
              <a:t>client</a:t>
            </a:r>
            <a:r>
              <a:rPr lang="en-US" dirty="0">
                <a:highlight>
                  <a:srgbClr val="FFFF00"/>
                </a:highlight>
              </a:rPr>
              <a:t> calls methods in the </a:t>
            </a:r>
            <a:r>
              <a:rPr lang="en-US" i="1" dirty="0">
                <a:highlight>
                  <a:srgbClr val="FFFF00"/>
                </a:highlight>
              </a:rPr>
              <a:t>server</a:t>
            </a:r>
            <a:r>
              <a:rPr lang="en-US" dirty="0">
                <a:highlight>
                  <a:srgbClr val="FFFF00"/>
                </a:highlight>
              </a:rPr>
              <a:t> objects</a:t>
            </a:r>
          </a:p>
        </p:txBody>
      </p:sp>
    </p:spTree>
    <p:extLst>
      <p:ext uri="{BB962C8B-B14F-4D97-AF65-F5344CB8AC3E}">
        <p14:creationId xmlns:p14="http://schemas.microsoft.com/office/powerpoint/2010/main" val="261013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>
                <a:ea typeface="+mj-ea"/>
                <a:cs typeface="+mj-cs"/>
              </a:rPr>
              <a:t>Method calling</a:t>
            </a:r>
          </a:p>
        </p:txBody>
      </p:sp>
      <p:sp>
        <p:nvSpPr>
          <p:cNvPr id="59395" name="Text Box 3"/>
          <p:cNvSpPr txBox="1">
            <a:spLocks noChangeArrowheads="1"/>
          </p:cNvSpPr>
          <p:nvPr/>
        </p:nvSpPr>
        <p:spPr bwMode="auto">
          <a:xfrm>
            <a:off x="1219200" y="1981200"/>
            <a:ext cx="7620000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altLang="en-US" sz="2400" noProof="1">
                <a:solidFill>
                  <a:schemeClr val="tx1"/>
                </a:solidFill>
                <a:latin typeface="Courier New" charset="0"/>
              </a:rPr>
              <a:t>public void timeTick()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altLang="en-US" sz="2400" noProof="1">
                <a:solidFill>
                  <a:schemeClr val="tx1"/>
                </a:solidFill>
                <a:latin typeface="Courier New" charset="0"/>
              </a:rPr>
              <a:t>{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altLang="en-US" sz="2400" noProof="1">
                <a:solidFill>
                  <a:schemeClr val="tx1"/>
                </a:solidFill>
                <a:latin typeface="Courier New" charset="0"/>
              </a:rPr>
              <a:t>    minutes.increment();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altLang="en-US" sz="2400" noProof="1">
                <a:solidFill>
                  <a:schemeClr val="tx1"/>
                </a:solidFill>
                <a:latin typeface="Courier New" charset="0"/>
              </a:rPr>
              <a:t>    if(minutes.getValue() == 0) { 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altLang="en-US" sz="2400" noProof="1">
                <a:solidFill>
                  <a:schemeClr val="tx1"/>
                </a:solidFill>
                <a:latin typeface="Courier New" charset="0"/>
              </a:rPr>
              <a:t>        // it just rolled over!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altLang="en-US" sz="2400" noProof="1">
                <a:solidFill>
                  <a:schemeClr val="tx1"/>
                </a:solidFill>
                <a:latin typeface="Courier New" charset="0"/>
              </a:rPr>
              <a:t>        hours.increment();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altLang="en-US" sz="2400" noProof="1">
                <a:solidFill>
                  <a:schemeClr val="tx1"/>
                </a:solidFill>
                <a:latin typeface="Courier New" charset="0"/>
              </a:rPr>
              <a:t>    }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altLang="en-US" sz="2400" noProof="1">
                <a:solidFill>
                  <a:schemeClr val="tx1"/>
                </a:solidFill>
                <a:latin typeface="Courier New" charset="0"/>
              </a:rPr>
              <a:t>    updateDisplay();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altLang="en-US" sz="2400" noProof="1">
                <a:solidFill>
                  <a:schemeClr val="tx1"/>
                </a:solidFill>
                <a:latin typeface="Courier New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451420" y="1357301"/>
            <a:ext cx="24110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+mn-lt"/>
              </a:rPr>
              <a:t>‘client’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+mn-lt"/>
              </a:rPr>
              <a:t> </a:t>
            </a:r>
            <a:r>
              <a:rPr lang="en-US" dirty="0">
                <a:solidFill>
                  <a:srgbClr val="0070C0"/>
                </a:solidFill>
                <a:latin typeface="+mn-lt"/>
              </a:rPr>
              <a:t>method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89189" y="1964270"/>
            <a:ext cx="26409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+mn-lt"/>
              </a:rPr>
              <a:t>‘server’ </a:t>
            </a:r>
            <a:r>
              <a:rPr lang="en-US" dirty="0">
                <a:solidFill>
                  <a:srgbClr val="0070C0"/>
                </a:solidFill>
                <a:latin typeface="+mn-lt"/>
              </a:rPr>
              <a:t>external methods</a:t>
            </a:r>
          </a:p>
        </p:txBody>
      </p:sp>
      <p:cxnSp>
        <p:nvCxnSpPr>
          <p:cNvPr id="4" name="Straight Arrow Connector 3"/>
          <p:cNvCxnSpPr/>
          <p:nvPr/>
        </p:nvCxnSpPr>
        <p:spPr bwMode="auto">
          <a:xfrm flipH="1">
            <a:off x="4499992" y="1628800"/>
            <a:ext cx="864096" cy="352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" name="Straight Arrow Connector 6"/>
          <p:cNvCxnSpPr>
            <a:stCxn id="6" idx="2"/>
          </p:cNvCxnSpPr>
          <p:nvPr/>
        </p:nvCxnSpPr>
        <p:spPr bwMode="auto">
          <a:xfrm flipH="1">
            <a:off x="5724130" y="2795267"/>
            <a:ext cx="1385542" cy="2146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1" name="Straight Arrow Connector 10"/>
          <p:cNvCxnSpPr>
            <a:stCxn id="6" idx="2"/>
          </p:cNvCxnSpPr>
          <p:nvPr/>
        </p:nvCxnSpPr>
        <p:spPr bwMode="auto">
          <a:xfrm flipH="1">
            <a:off x="5706738" y="2795267"/>
            <a:ext cx="1402934" cy="10878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5" name="TextBox 14"/>
          <p:cNvSpPr txBox="1"/>
          <p:nvPr/>
        </p:nvSpPr>
        <p:spPr>
          <a:xfrm>
            <a:off x="3784475" y="5519087"/>
            <a:ext cx="3744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+mn-lt"/>
              </a:rPr>
              <a:t>internal/self method call</a:t>
            </a:r>
          </a:p>
        </p:txBody>
      </p:sp>
      <p:cxnSp>
        <p:nvCxnSpPr>
          <p:cNvPr id="17" name="Straight Arrow Connector 16"/>
          <p:cNvCxnSpPr/>
          <p:nvPr/>
        </p:nvCxnSpPr>
        <p:spPr bwMode="auto">
          <a:xfrm flipH="1" flipV="1">
            <a:off x="3563888" y="5085184"/>
            <a:ext cx="1465312" cy="43390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>
                <a:ea typeface="+mj-ea"/>
                <a:cs typeface="+mj-cs"/>
              </a:rPr>
              <a:t>A digital clock</a:t>
            </a:r>
          </a:p>
        </p:txBody>
      </p:sp>
      <p:pic>
        <p:nvPicPr>
          <p:cNvPr id="17410" name="Picture 8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276600" y="2460625"/>
            <a:ext cx="2932113" cy="1806575"/>
          </a:xfr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>
                <a:ea typeface="MS PGothic" charset="-128"/>
              </a:rPr>
              <a:t>External method calls</a:t>
            </a:r>
          </a:p>
        </p:txBody>
      </p:sp>
      <p:sp>
        <p:nvSpPr>
          <p:cNvPr id="61442" name="Rectangle 3"/>
          <p:cNvSpPr>
            <a:spLocks noGrp="1" noChangeArrowheads="1"/>
          </p:cNvSpPr>
          <p:nvPr>
            <p:ph idx="1"/>
          </p:nvPr>
        </p:nvSpPr>
        <p:spPr>
          <a:xfrm>
            <a:off x="979241" y="1734840"/>
            <a:ext cx="7745288" cy="4480520"/>
          </a:xfrm>
        </p:spPr>
        <p:txBody>
          <a:bodyPr/>
          <a:lstStyle/>
          <a:p>
            <a:pPr eaLnBrk="1" hangingPunct="1"/>
            <a:r>
              <a:rPr lang="en-GB" altLang="en-US" dirty="0">
                <a:ea typeface="MS PGothic" charset="-128"/>
              </a:rPr>
              <a:t>General form of </a:t>
            </a:r>
            <a:r>
              <a:rPr lang="en-GB" altLang="en-US" b="1" i="1" dirty="0">
                <a:ea typeface="MS PGothic" charset="-128"/>
              </a:rPr>
              <a:t>external </a:t>
            </a:r>
            <a:r>
              <a:rPr lang="en-GB" altLang="en-US" dirty="0">
                <a:ea typeface="MS PGothic" charset="-128"/>
              </a:rPr>
              <a:t>method call:</a:t>
            </a:r>
            <a:br>
              <a:rPr lang="en-GB" altLang="en-US" dirty="0">
                <a:ea typeface="MS PGothic" charset="-128"/>
              </a:rPr>
            </a:br>
            <a:br>
              <a:rPr lang="en-GB" altLang="en-US" dirty="0">
                <a:ea typeface="MS PGothic" charset="-128"/>
              </a:rPr>
            </a:br>
            <a:r>
              <a:rPr lang="en-GB" altLang="en-US" dirty="0">
                <a:ea typeface="MS PGothic" charset="-128"/>
              </a:rPr>
              <a:t>    </a:t>
            </a:r>
            <a:r>
              <a:rPr lang="en-US" altLang="en-US" i="1" dirty="0">
                <a:solidFill>
                  <a:srgbClr val="FF0000"/>
                </a:solidFill>
                <a:ea typeface="MS PGothic" charset="-128"/>
              </a:rPr>
              <a:t>object</a:t>
            </a:r>
            <a:r>
              <a:rPr lang="en-US" altLang="en-US" dirty="0">
                <a:solidFill>
                  <a:srgbClr val="FF0000"/>
                </a:solidFill>
                <a:ea typeface="MS PGothic" charset="-128"/>
              </a:rPr>
              <a:t> . </a:t>
            </a:r>
            <a:r>
              <a:rPr lang="en-US" altLang="en-US" i="1" dirty="0" err="1">
                <a:solidFill>
                  <a:srgbClr val="FF0000"/>
                </a:solidFill>
                <a:ea typeface="MS PGothic" charset="-128"/>
              </a:rPr>
              <a:t>methodName</a:t>
            </a:r>
            <a:r>
              <a:rPr lang="en-US" altLang="en-US" i="1" dirty="0">
                <a:solidFill>
                  <a:srgbClr val="FF0000"/>
                </a:solidFill>
                <a:ea typeface="MS PGothic" charset="-128"/>
              </a:rPr>
              <a:t> </a:t>
            </a:r>
            <a:r>
              <a:rPr lang="en-US" altLang="en-US" dirty="0">
                <a:solidFill>
                  <a:srgbClr val="FF0000"/>
                </a:solidFill>
                <a:ea typeface="MS PGothic" charset="-128"/>
              </a:rPr>
              <a:t>( </a:t>
            </a:r>
            <a:r>
              <a:rPr lang="en-US" altLang="en-US" i="1" dirty="0" err="1">
                <a:solidFill>
                  <a:srgbClr val="FF0000"/>
                </a:solidFill>
                <a:ea typeface="MS PGothic" charset="-128"/>
              </a:rPr>
              <a:t>params</a:t>
            </a:r>
            <a:r>
              <a:rPr lang="en-US" altLang="en-US" dirty="0">
                <a:solidFill>
                  <a:srgbClr val="FF0000"/>
                </a:solidFill>
                <a:ea typeface="MS PGothic" charset="-128"/>
              </a:rPr>
              <a:t> )</a:t>
            </a:r>
            <a:br>
              <a:rPr lang="en-US" altLang="en-US" dirty="0">
                <a:solidFill>
                  <a:srgbClr val="FF0000"/>
                </a:solidFill>
                <a:ea typeface="MS PGothic" charset="-128"/>
              </a:rPr>
            </a:br>
            <a:endParaRPr lang="en-GB" altLang="en-US" dirty="0">
              <a:solidFill>
                <a:srgbClr val="FF0000"/>
              </a:solidFill>
              <a:ea typeface="MS PGothic" charset="-128"/>
            </a:endParaRPr>
          </a:p>
          <a:p>
            <a:pPr eaLnBrk="1" hangingPunct="1"/>
            <a:r>
              <a:rPr lang="en-GB" altLang="en-US" dirty="0">
                <a:ea typeface="MS PGothic" charset="-128"/>
              </a:rPr>
              <a:t>Examples:</a:t>
            </a:r>
            <a:br>
              <a:rPr lang="en-GB" altLang="en-US" sz="2800" dirty="0">
                <a:ea typeface="MS PGothic" charset="-128"/>
              </a:rPr>
            </a:br>
            <a:br>
              <a:rPr lang="en-GB" altLang="en-US" sz="2800" dirty="0">
                <a:ea typeface="MS PGothic" charset="-128"/>
              </a:rPr>
            </a:br>
            <a:r>
              <a:rPr lang="en-GB" altLang="en-US" sz="2800" dirty="0">
                <a:ea typeface="MS PGothic" charset="-128"/>
              </a:rPr>
              <a:t>    </a:t>
            </a:r>
            <a:r>
              <a:rPr lang="en-GB" altLang="en-US" sz="2800" b="1" i="1" dirty="0" err="1">
                <a:latin typeface="Courier New" charset="0"/>
                <a:ea typeface="Courier New" charset="0"/>
                <a:cs typeface="Courier New" charset="0"/>
              </a:rPr>
              <a:t>hours.increment</a:t>
            </a:r>
            <a:r>
              <a:rPr lang="en-GB" altLang="en-US" sz="2800" b="1" i="1" dirty="0">
                <a:latin typeface="Courier New" charset="0"/>
                <a:ea typeface="Courier New" charset="0"/>
                <a:cs typeface="Courier New" charset="0"/>
              </a:rPr>
              <a:t>()</a:t>
            </a:r>
            <a:br>
              <a:rPr lang="en-GB" altLang="en-US" sz="2800" i="1" dirty="0">
                <a:ea typeface="MS PGothic" charset="-128"/>
              </a:rPr>
            </a:br>
            <a:br>
              <a:rPr lang="en-GB" altLang="en-US" sz="2800" i="1" dirty="0">
                <a:ea typeface="MS PGothic" charset="-128"/>
              </a:rPr>
            </a:br>
            <a:r>
              <a:rPr lang="en-GB" altLang="en-US" sz="2800" i="1" dirty="0">
                <a:ea typeface="MS PGothic" charset="-128"/>
              </a:rPr>
              <a:t>    </a:t>
            </a:r>
            <a:r>
              <a:rPr lang="en-GB" altLang="en-US" sz="2800" b="1" i="1" dirty="0" err="1">
                <a:latin typeface="Courier New" charset="0"/>
                <a:ea typeface="Courier New" charset="0"/>
                <a:cs typeface="Courier New" charset="0"/>
              </a:rPr>
              <a:t>minutes.getValue</a:t>
            </a:r>
            <a:r>
              <a:rPr lang="en-GB" altLang="en-US" sz="2800" b="1" i="1" dirty="0">
                <a:latin typeface="Courier New" charset="0"/>
                <a:ea typeface="Courier New" charset="0"/>
                <a:cs typeface="Courier New" charset="0"/>
              </a:rPr>
              <a:t>()</a:t>
            </a:r>
            <a:endParaRPr lang="en-GB" altLang="en-US" b="1" i="1" dirty="0">
              <a:latin typeface="Courier New" charset="0"/>
              <a:ea typeface="Courier New" charset="0"/>
              <a:cs typeface="Courier New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A8E465-6CEC-D035-CDBD-9CDD795A4697}"/>
              </a:ext>
            </a:extLst>
          </p:cNvPr>
          <p:cNvGrpSpPr/>
          <p:nvPr/>
        </p:nvGrpSpPr>
        <p:grpSpPr>
          <a:xfrm>
            <a:off x="1043608" y="4594167"/>
            <a:ext cx="2646530" cy="2229332"/>
            <a:chOff x="1043608" y="4594167"/>
            <a:chExt cx="2646530" cy="2229332"/>
          </a:xfrm>
        </p:grpSpPr>
        <p:sp>
          <p:nvSpPr>
            <p:cNvPr id="2" name="Freeform: Shape 1">
              <a:extLst>
                <a:ext uri="{FF2B5EF4-FFF2-40B4-BE49-F238E27FC236}">
                  <a16:creationId xmlns:a16="http://schemas.microsoft.com/office/drawing/2014/main" id="{6B501D7C-0FA0-B308-3BF3-A65398FA9A2D}"/>
                </a:ext>
              </a:extLst>
            </p:cNvPr>
            <p:cNvSpPr/>
            <p:nvPr/>
          </p:nvSpPr>
          <p:spPr bwMode="auto">
            <a:xfrm>
              <a:off x="1490136" y="4594167"/>
              <a:ext cx="1980212" cy="1950720"/>
            </a:xfrm>
            <a:custGeom>
              <a:avLst/>
              <a:gdLst>
                <a:gd name="connsiteX0" fmla="*/ 255537 w 1980212"/>
                <a:gd name="connsiteY0" fmla="*/ 0 h 1950720"/>
                <a:gd name="connsiteX1" fmla="*/ 255537 w 1980212"/>
                <a:gd name="connsiteY1" fmla="*/ 0 h 1950720"/>
                <a:gd name="connsiteX2" fmla="*/ 316497 w 1980212"/>
                <a:gd name="connsiteY2" fmla="*/ 22168 h 1950720"/>
                <a:gd name="connsiteX3" fmla="*/ 615755 w 1980212"/>
                <a:gd name="connsiteY3" fmla="*/ 144088 h 1950720"/>
                <a:gd name="connsiteX4" fmla="*/ 743217 w 1980212"/>
                <a:gd name="connsiteY4" fmla="*/ 160713 h 1950720"/>
                <a:gd name="connsiteX5" fmla="*/ 848511 w 1980212"/>
                <a:gd name="connsiteY5" fmla="*/ 138546 h 1950720"/>
                <a:gd name="connsiteX6" fmla="*/ 937180 w 1980212"/>
                <a:gd name="connsiteY6" fmla="*/ 99753 h 1950720"/>
                <a:gd name="connsiteX7" fmla="*/ 1053559 w 1980212"/>
                <a:gd name="connsiteY7" fmla="*/ 94211 h 1950720"/>
                <a:gd name="connsiteX8" fmla="*/ 1363900 w 1980212"/>
                <a:gd name="connsiteY8" fmla="*/ 105295 h 1950720"/>
                <a:gd name="connsiteX9" fmla="*/ 1386068 w 1980212"/>
                <a:gd name="connsiteY9" fmla="*/ 121920 h 1950720"/>
                <a:gd name="connsiteX10" fmla="*/ 1419319 w 1980212"/>
                <a:gd name="connsiteY10" fmla="*/ 155171 h 1950720"/>
                <a:gd name="connsiteX11" fmla="*/ 1524613 w 1980212"/>
                <a:gd name="connsiteY11" fmla="*/ 288175 h 1950720"/>
                <a:gd name="connsiteX12" fmla="*/ 1568948 w 1980212"/>
                <a:gd name="connsiteY12" fmla="*/ 376844 h 1950720"/>
                <a:gd name="connsiteX13" fmla="*/ 1574489 w 1980212"/>
                <a:gd name="connsiteY13" fmla="*/ 399011 h 1950720"/>
                <a:gd name="connsiteX14" fmla="*/ 1585573 w 1980212"/>
                <a:gd name="connsiteY14" fmla="*/ 520931 h 1950720"/>
                <a:gd name="connsiteX15" fmla="*/ 1613282 w 1980212"/>
                <a:gd name="connsiteY15" fmla="*/ 581891 h 1950720"/>
                <a:gd name="connsiteX16" fmla="*/ 1724119 w 1980212"/>
                <a:gd name="connsiteY16" fmla="*/ 737062 h 1950720"/>
                <a:gd name="connsiteX17" fmla="*/ 1729660 w 1980212"/>
                <a:gd name="connsiteY17" fmla="*/ 775855 h 1950720"/>
                <a:gd name="connsiteX18" fmla="*/ 1740744 w 1980212"/>
                <a:gd name="connsiteY18" fmla="*/ 953193 h 1950720"/>
                <a:gd name="connsiteX19" fmla="*/ 1790620 w 1980212"/>
                <a:gd name="connsiteY19" fmla="*/ 1047404 h 1950720"/>
                <a:gd name="connsiteX20" fmla="*/ 1967959 w 1980212"/>
                <a:gd name="connsiteY20" fmla="*/ 1241368 h 1950720"/>
                <a:gd name="connsiteX21" fmla="*/ 1979042 w 1980212"/>
                <a:gd name="connsiteY21" fmla="*/ 1291244 h 1950720"/>
                <a:gd name="connsiteX22" fmla="*/ 1967959 w 1980212"/>
                <a:gd name="connsiteY22" fmla="*/ 1584960 h 1950720"/>
                <a:gd name="connsiteX23" fmla="*/ 1951333 w 1980212"/>
                <a:gd name="connsiteY23" fmla="*/ 1717964 h 1950720"/>
                <a:gd name="connsiteX24" fmla="*/ 1829413 w 1980212"/>
                <a:gd name="connsiteY24" fmla="*/ 1767840 h 1950720"/>
                <a:gd name="connsiteX25" fmla="*/ 1502446 w 1980212"/>
                <a:gd name="connsiteY25" fmla="*/ 1790008 h 1950720"/>
                <a:gd name="connsiteX26" fmla="*/ 1158853 w 1980212"/>
                <a:gd name="connsiteY26" fmla="*/ 1812175 h 1950720"/>
                <a:gd name="connsiteX27" fmla="*/ 1070184 w 1980212"/>
                <a:gd name="connsiteY27" fmla="*/ 1867593 h 1950720"/>
                <a:gd name="connsiteX28" fmla="*/ 1009224 w 1980212"/>
                <a:gd name="connsiteY28" fmla="*/ 1917469 h 1950720"/>
                <a:gd name="connsiteX29" fmla="*/ 892846 w 1980212"/>
                <a:gd name="connsiteY29" fmla="*/ 1950720 h 1950720"/>
                <a:gd name="connsiteX30" fmla="*/ 687799 w 1980212"/>
                <a:gd name="connsiteY30" fmla="*/ 1895302 h 1950720"/>
                <a:gd name="connsiteX31" fmla="*/ 649006 w 1980212"/>
                <a:gd name="connsiteY31" fmla="*/ 1839884 h 1950720"/>
                <a:gd name="connsiteX32" fmla="*/ 632380 w 1980212"/>
                <a:gd name="connsiteY32" fmla="*/ 1767840 h 1950720"/>
                <a:gd name="connsiteX33" fmla="*/ 615755 w 1980212"/>
                <a:gd name="connsiteY33" fmla="*/ 1712422 h 1950720"/>
                <a:gd name="connsiteX34" fmla="*/ 410708 w 1980212"/>
                <a:gd name="connsiteY34" fmla="*/ 1651462 h 1950720"/>
                <a:gd name="connsiteX35" fmla="*/ 255537 w 1980212"/>
                <a:gd name="connsiteY35" fmla="*/ 1579418 h 1950720"/>
                <a:gd name="connsiteX36" fmla="*/ 194577 w 1980212"/>
                <a:gd name="connsiteY36" fmla="*/ 1501833 h 1950720"/>
                <a:gd name="connsiteX37" fmla="*/ 172409 w 1980212"/>
                <a:gd name="connsiteY37" fmla="*/ 1429789 h 1950720"/>
                <a:gd name="connsiteX38" fmla="*/ 155784 w 1980212"/>
                <a:gd name="connsiteY38" fmla="*/ 1291244 h 1950720"/>
                <a:gd name="connsiteX39" fmla="*/ 133617 w 1980212"/>
                <a:gd name="connsiteY39" fmla="*/ 1102822 h 1950720"/>
                <a:gd name="connsiteX40" fmla="*/ 33864 w 1980212"/>
                <a:gd name="connsiteY40" fmla="*/ 942109 h 1950720"/>
                <a:gd name="connsiteX41" fmla="*/ 11697 w 1980212"/>
                <a:gd name="connsiteY41" fmla="*/ 864524 h 1950720"/>
                <a:gd name="connsiteX42" fmla="*/ 17239 w 1980212"/>
                <a:gd name="connsiteY42" fmla="*/ 648393 h 1950720"/>
                <a:gd name="connsiteX43" fmla="*/ 50489 w 1980212"/>
                <a:gd name="connsiteY43" fmla="*/ 604058 h 1950720"/>
                <a:gd name="connsiteX44" fmla="*/ 78199 w 1980212"/>
                <a:gd name="connsiteY44" fmla="*/ 559724 h 1950720"/>
                <a:gd name="connsiteX45" fmla="*/ 89282 w 1980212"/>
                <a:gd name="connsiteY45" fmla="*/ 509848 h 1950720"/>
                <a:gd name="connsiteX46" fmla="*/ 78199 w 1980212"/>
                <a:gd name="connsiteY46" fmla="*/ 299258 h 1950720"/>
                <a:gd name="connsiteX47" fmla="*/ 100366 w 1980212"/>
                <a:gd name="connsiteY47" fmla="*/ 188422 h 1950720"/>
                <a:gd name="connsiteX48" fmla="*/ 144700 w 1980212"/>
                <a:gd name="connsiteY48" fmla="*/ 149629 h 1950720"/>
                <a:gd name="connsiteX49" fmla="*/ 166868 w 1980212"/>
                <a:gd name="connsiteY49" fmla="*/ 105295 h 1950720"/>
                <a:gd name="connsiteX50" fmla="*/ 216744 w 1980212"/>
                <a:gd name="connsiteY50" fmla="*/ 60960 h 1950720"/>
                <a:gd name="connsiteX51" fmla="*/ 255537 w 1980212"/>
                <a:gd name="connsiteY51" fmla="*/ 0 h 1950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980212" h="1950720">
                  <a:moveTo>
                    <a:pt x="255537" y="0"/>
                  </a:moveTo>
                  <a:lnTo>
                    <a:pt x="255537" y="0"/>
                  </a:lnTo>
                  <a:cubicBezTo>
                    <a:pt x="275857" y="7389"/>
                    <a:pt x="296422" y="14138"/>
                    <a:pt x="316497" y="22168"/>
                  </a:cubicBezTo>
                  <a:cubicBezTo>
                    <a:pt x="416506" y="62172"/>
                    <a:pt x="513306" y="110825"/>
                    <a:pt x="615755" y="144088"/>
                  </a:cubicBezTo>
                  <a:cubicBezTo>
                    <a:pt x="656508" y="157319"/>
                    <a:pt x="700730" y="155171"/>
                    <a:pt x="743217" y="160713"/>
                  </a:cubicBezTo>
                  <a:cubicBezTo>
                    <a:pt x="778315" y="153324"/>
                    <a:pt x="814294" y="149300"/>
                    <a:pt x="848511" y="138546"/>
                  </a:cubicBezTo>
                  <a:cubicBezTo>
                    <a:pt x="879288" y="128873"/>
                    <a:pt x="905647" y="106571"/>
                    <a:pt x="937180" y="99753"/>
                  </a:cubicBezTo>
                  <a:cubicBezTo>
                    <a:pt x="975140" y="91545"/>
                    <a:pt x="1014766" y="96058"/>
                    <a:pt x="1053559" y="94211"/>
                  </a:cubicBezTo>
                  <a:cubicBezTo>
                    <a:pt x="1157006" y="97906"/>
                    <a:pt x="1260745" y="96699"/>
                    <a:pt x="1363900" y="105295"/>
                  </a:cubicBezTo>
                  <a:cubicBezTo>
                    <a:pt x="1373105" y="106062"/>
                    <a:pt x="1379203" y="115741"/>
                    <a:pt x="1386068" y="121920"/>
                  </a:cubicBezTo>
                  <a:cubicBezTo>
                    <a:pt x="1397719" y="132406"/>
                    <a:pt x="1409284" y="143129"/>
                    <a:pt x="1419319" y="155171"/>
                  </a:cubicBezTo>
                  <a:cubicBezTo>
                    <a:pt x="1455519" y="198611"/>
                    <a:pt x="1501214" y="236698"/>
                    <a:pt x="1524613" y="288175"/>
                  </a:cubicBezTo>
                  <a:cubicBezTo>
                    <a:pt x="1556779" y="358941"/>
                    <a:pt x="1540838" y="329995"/>
                    <a:pt x="1568948" y="376844"/>
                  </a:cubicBezTo>
                  <a:cubicBezTo>
                    <a:pt x="1570795" y="384233"/>
                    <a:pt x="1573616" y="391445"/>
                    <a:pt x="1574489" y="399011"/>
                  </a:cubicBezTo>
                  <a:cubicBezTo>
                    <a:pt x="1579166" y="439550"/>
                    <a:pt x="1577105" y="481012"/>
                    <a:pt x="1585573" y="520931"/>
                  </a:cubicBezTo>
                  <a:cubicBezTo>
                    <a:pt x="1590205" y="542766"/>
                    <a:pt x="1603300" y="561927"/>
                    <a:pt x="1613282" y="581891"/>
                  </a:cubicBezTo>
                  <a:cubicBezTo>
                    <a:pt x="1659974" y="675276"/>
                    <a:pt x="1646963" y="648036"/>
                    <a:pt x="1724119" y="737062"/>
                  </a:cubicBezTo>
                  <a:cubicBezTo>
                    <a:pt x="1725966" y="749993"/>
                    <a:pt x="1728658" y="762831"/>
                    <a:pt x="1729660" y="775855"/>
                  </a:cubicBezTo>
                  <a:cubicBezTo>
                    <a:pt x="1734202" y="834909"/>
                    <a:pt x="1727771" y="895403"/>
                    <a:pt x="1740744" y="953193"/>
                  </a:cubicBezTo>
                  <a:cubicBezTo>
                    <a:pt x="1748527" y="987863"/>
                    <a:pt x="1771948" y="1017173"/>
                    <a:pt x="1790620" y="1047404"/>
                  </a:cubicBezTo>
                  <a:cubicBezTo>
                    <a:pt x="1859000" y="1158115"/>
                    <a:pt x="1863187" y="1147073"/>
                    <a:pt x="1967959" y="1241368"/>
                  </a:cubicBezTo>
                  <a:cubicBezTo>
                    <a:pt x="1971653" y="1257993"/>
                    <a:pt x="1978721" y="1274216"/>
                    <a:pt x="1979042" y="1291244"/>
                  </a:cubicBezTo>
                  <a:cubicBezTo>
                    <a:pt x="1981633" y="1428573"/>
                    <a:pt x="1980725" y="1479636"/>
                    <a:pt x="1967959" y="1584960"/>
                  </a:cubicBezTo>
                  <a:cubicBezTo>
                    <a:pt x="1962583" y="1629315"/>
                    <a:pt x="1978313" y="1682350"/>
                    <a:pt x="1951333" y="1717964"/>
                  </a:cubicBezTo>
                  <a:cubicBezTo>
                    <a:pt x="1924818" y="1752964"/>
                    <a:pt x="1872110" y="1757593"/>
                    <a:pt x="1829413" y="1767840"/>
                  </a:cubicBezTo>
                  <a:cubicBezTo>
                    <a:pt x="1745144" y="1788065"/>
                    <a:pt x="1585396" y="1785548"/>
                    <a:pt x="1502446" y="1790008"/>
                  </a:cubicBezTo>
                  <a:cubicBezTo>
                    <a:pt x="1387842" y="1796169"/>
                    <a:pt x="1273384" y="1804786"/>
                    <a:pt x="1158853" y="1812175"/>
                  </a:cubicBezTo>
                  <a:cubicBezTo>
                    <a:pt x="1129297" y="1830648"/>
                    <a:pt x="1098688" y="1847535"/>
                    <a:pt x="1070184" y="1867593"/>
                  </a:cubicBezTo>
                  <a:cubicBezTo>
                    <a:pt x="1048713" y="1882702"/>
                    <a:pt x="1031902" y="1904240"/>
                    <a:pt x="1009224" y="1917469"/>
                  </a:cubicBezTo>
                  <a:cubicBezTo>
                    <a:pt x="960543" y="1945866"/>
                    <a:pt x="941142" y="1944683"/>
                    <a:pt x="892846" y="1950720"/>
                  </a:cubicBezTo>
                  <a:cubicBezTo>
                    <a:pt x="790105" y="1945827"/>
                    <a:pt x="768833" y="1962242"/>
                    <a:pt x="687799" y="1895302"/>
                  </a:cubicBezTo>
                  <a:cubicBezTo>
                    <a:pt x="670415" y="1880941"/>
                    <a:pt x="661937" y="1858357"/>
                    <a:pt x="649006" y="1839884"/>
                  </a:cubicBezTo>
                  <a:cubicBezTo>
                    <a:pt x="643464" y="1815869"/>
                    <a:pt x="638601" y="1791688"/>
                    <a:pt x="632380" y="1767840"/>
                  </a:cubicBezTo>
                  <a:cubicBezTo>
                    <a:pt x="627512" y="1749179"/>
                    <a:pt x="632831" y="1721387"/>
                    <a:pt x="615755" y="1712422"/>
                  </a:cubicBezTo>
                  <a:cubicBezTo>
                    <a:pt x="552621" y="1679277"/>
                    <a:pt x="479091" y="1671666"/>
                    <a:pt x="410708" y="1651462"/>
                  </a:cubicBezTo>
                  <a:cubicBezTo>
                    <a:pt x="355318" y="1635097"/>
                    <a:pt x="300760" y="1624640"/>
                    <a:pt x="255537" y="1579418"/>
                  </a:cubicBezTo>
                  <a:cubicBezTo>
                    <a:pt x="209963" y="1533845"/>
                    <a:pt x="230593" y="1559460"/>
                    <a:pt x="194577" y="1501833"/>
                  </a:cubicBezTo>
                  <a:cubicBezTo>
                    <a:pt x="187188" y="1477818"/>
                    <a:pt x="177860" y="1454316"/>
                    <a:pt x="172409" y="1429789"/>
                  </a:cubicBezTo>
                  <a:cubicBezTo>
                    <a:pt x="161703" y="1381613"/>
                    <a:pt x="161143" y="1339476"/>
                    <a:pt x="155784" y="1291244"/>
                  </a:cubicBezTo>
                  <a:cubicBezTo>
                    <a:pt x="148800" y="1228390"/>
                    <a:pt x="154466" y="1162527"/>
                    <a:pt x="133617" y="1102822"/>
                  </a:cubicBezTo>
                  <a:cubicBezTo>
                    <a:pt x="112830" y="1043296"/>
                    <a:pt x="33864" y="942109"/>
                    <a:pt x="33864" y="942109"/>
                  </a:cubicBezTo>
                  <a:cubicBezTo>
                    <a:pt x="26475" y="916247"/>
                    <a:pt x="17333" y="890823"/>
                    <a:pt x="11697" y="864524"/>
                  </a:cubicBezTo>
                  <a:cubicBezTo>
                    <a:pt x="-4702" y="787995"/>
                    <a:pt x="-4748" y="729014"/>
                    <a:pt x="17239" y="648393"/>
                  </a:cubicBezTo>
                  <a:cubicBezTo>
                    <a:pt x="22099" y="630571"/>
                    <a:pt x="40024" y="619280"/>
                    <a:pt x="50489" y="604058"/>
                  </a:cubicBezTo>
                  <a:cubicBezTo>
                    <a:pt x="60362" y="589697"/>
                    <a:pt x="68962" y="574502"/>
                    <a:pt x="78199" y="559724"/>
                  </a:cubicBezTo>
                  <a:cubicBezTo>
                    <a:pt x="81893" y="543099"/>
                    <a:pt x="88856" y="526874"/>
                    <a:pt x="89282" y="509848"/>
                  </a:cubicBezTo>
                  <a:cubicBezTo>
                    <a:pt x="92326" y="388058"/>
                    <a:pt x="89788" y="380394"/>
                    <a:pt x="78199" y="299258"/>
                  </a:cubicBezTo>
                  <a:cubicBezTo>
                    <a:pt x="81397" y="275275"/>
                    <a:pt x="82174" y="217529"/>
                    <a:pt x="100366" y="188422"/>
                  </a:cubicBezTo>
                  <a:cubicBezTo>
                    <a:pt x="106613" y="178427"/>
                    <a:pt x="139159" y="154062"/>
                    <a:pt x="144700" y="149629"/>
                  </a:cubicBezTo>
                  <a:cubicBezTo>
                    <a:pt x="152089" y="134851"/>
                    <a:pt x="154175" y="115872"/>
                    <a:pt x="166868" y="105295"/>
                  </a:cubicBezTo>
                  <a:cubicBezTo>
                    <a:pt x="206140" y="72569"/>
                    <a:pt x="189917" y="87788"/>
                    <a:pt x="216744" y="60960"/>
                  </a:cubicBezTo>
                  <a:cubicBezTo>
                    <a:pt x="234018" y="14896"/>
                    <a:pt x="249072" y="10160"/>
                    <a:pt x="255537" y="0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charset="0"/>
                <a:ea typeface="ＭＳ Ｐゴシック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90382A6-7364-E7EC-FC2C-1122B985386D}"/>
                </a:ext>
              </a:extLst>
            </p:cNvPr>
            <p:cNvSpPr txBox="1"/>
            <p:nvPr/>
          </p:nvSpPr>
          <p:spPr>
            <a:xfrm>
              <a:off x="1043608" y="6423389"/>
              <a:ext cx="26465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0" dirty="0" err="1"/>
                <a:t>ClockDisplay</a:t>
              </a:r>
              <a:r>
                <a:rPr lang="en-US" sz="2000" b="0" dirty="0"/>
                <a:t> Class</a:t>
              </a:r>
              <a:endParaRPr lang="en-SG" sz="2000" b="0" dirty="0"/>
            </a:p>
          </p:txBody>
        </p:sp>
        <p:sp>
          <p:nvSpPr>
            <p:cNvPr id="7" name="Arrow: Up 6">
              <a:extLst>
                <a:ext uri="{FF2B5EF4-FFF2-40B4-BE49-F238E27FC236}">
                  <a16:creationId xmlns:a16="http://schemas.microsoft.com/office/drawing/2014/main" id="{3C724BE6-FE6F-A710-5732-4C715B1856EB}"/>
                </a:ext>
              </a:extLst>
            </p:cNvPr>
            <p:cNvSpPr/>
            <p:nvPr/>
          </p:nvSpPr>
          <p:spPr bwMode="auto">
            <a:xfrm rot="3416931">
              <a:off x="1204497" y="5964757"/>
              <a:ext cx="374520" cy="360040"/>
            </a:xfrm>
            <a:prstGeom prst="upArrow">
              <a:avLst/>
            </a:prstGeom>
            <a:solidFill>
              <a:srgbClr val="E68B88"/>
            </a:solidFill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" charset="0"/>
                <a:ea typeface="ＭＳ Ｐゴシック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C39E2EE-834D-91A8-AA7A-57F92FA367CF}"/>
              </a:ext>
            </a:extLst>
          </p:cNvPr>
          <p:cNvGrpSpPr/>
          <p:nvPr/>
        </p:nvGrpSpPr>
        <p:grpSpPr>
          <a:xfrm>
            <a:off x="3134292" y="4350327"/>
            <a:ext cx="5308374" cy="2238895"/>
            <a:chOff x="3134292" y="4350327"/>
            <a:chExt cx="5308374" cy="2238895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C018EFE0-2226-6E56-0C09-5DA767857CC3}"/>
                </a:ext>
              </a:extLst>
            </p:cNvPr>
            <p:cNvSpPr/>
            <p:nvPr/>
          </p:nvSpPr>
          <p:spPr bwMode="auto">
            <a:xfrm>
              <a:off x="3134292" y="4350327"/>
              <a:ext cx="2948330" cy="2238895"/>
            </a:xfrm>
            <a:custGeom>
              <a:avLst/>
              <a:gdLst>
                <a:gd name="connsiteX0" fmla="*/ 1310246 w 2948330"/>
                <a:gd name="connsiteY0" fmla="*/ 2238895 h 2238895"/>
                <a:gd name="connsiteX1" fmla="*/ 1310246 w 2948330"/>
                <a:gd name="connsiteY1" fmla="*/ 2238895 h 2238895"/>
                <a:gd name="connsiteX2" fmla="*/ 728355 w 2948330"/>
                <a:gd name="connsiteY2" fmla="*/ 2083724 h 2238895"/>
                <a:gd name="connsiteX3" fmla="*/ 650770 w 2948330"/>
                <a:gd name="connsiteY3" fmla="*/ 1983971 h 2238895"/>
                <a:gd name="connsiteX4" fmla="*/ 551017 w 2948330"/>
                <a:gd name="connsiteY4" fmla="*/ 1878677 h 2238895"/>
                <a:gd name="connsiteX5" fmla="*/ 512224 w 2948330"/>
                <a:gd name="connsiteY5" fmla="*/ 1806633 h 2238895"/>
                <a:gd name="connsiteX6" fmla="*/ 495599 w 2948330"/>
                <a:gd name="connsiteY6" fmla="*/ 1778924 h 2238895"/>
                <a:gd name="connsiteX7" fmla="*/ 484515 w 2948330"/>
                <a:gd name="connsiteY7" fmla="*/ 1740131 h 2238895"/>
                <a:gd name="connsiteX8" fmla="*/ 467890 w 2948330"/>
                <a:gd name="connsiteY8" fmla="*/ 1673629 h 2238895"/>
                <a:gd name="connsiteX9" fmla="*/ 440181 w 2948330"/>
                <a:gd name="connsiteY9" fmla="*/ 1645920 h 2238895"/>
                <a:gd name="connsiteX10" fmla="*/ 384763 w 2948330"/>
                <a:gd name="connsiteY10" fmla="*/ 1584960 h 2238895"/>
                <a:gd name="connsiteX11" fmla="*/ 362595 w 2948330"/>
                <a:gd name="connsiteY11" fmla="*/ 1535084 h 2238895"/>
                <a:gd name="connsiteX12" fmla="*/ 368137 w 2948330"/>
                <a:gd name="connsiteY12" fmla="*/ 1368829 h 2238895"/>
                <a:gd name="connsiteX13" fmla="*/ 279468 w 2948330"/>
                <a:gd name="connsiteY13" fmla="*/ 1185949 h 2238895"/>
                <a:gd name="connsiteX14" fmla="*/ 262843 w 2948330"/>
                <a:gd name="connsiteY14" fmla="*/ 1141615 h 2238895"/>
                <a:gd name="connsiteX15" fmla="*/ 235133 w 2948330"/>
                <a:gd name="connsiteY15" fmla="*/ 1080655 h 2238895"/>
                <a:gd name="connsiteX16" fmla="*/ 218508 w 2948330"/>
                <a:gd name="connsiteY16" fmla="*/ 1014153 h 2238895"/>
                <a:gd name="connsiteX17" fmla="*/ 207424 w 2948330"/>
                <a:gd name="connsiteY17" fmla="*/ 986444 h 2238895"/>
                <a:gd name="connsiteX18" fmla="*/ 179715 w 2948330"/>
                <a:gd name="connsiteY18" fmla="*/ 886691 h 2238895"/>
                <a:gd name="connsiteX19" fmla="*/ 129839 w 2948330"/>
                <a:gd name="connsiteY19" fmla="*/ 825731 h 2238895"/>
                <a:gd name="connsiteX20" fmla="*/ 113213 w 2948330"/>
                <a:gd name="connsiteY20" fmla="*/ 809106 h 2238895"/>
                <a:gd name="connsiteX21" fmla="*/ 102130 w 2948330"/>
                <a:gd name="connsiteY21" fmla="*/ 781397 h 2238895"/>
                <a:gd name="connsiteX22" fmla="*/ 91046 w 2948330"/>
                <a:gd name="connsiteY22" fmla="*/ 759229 h 2238895"/>
                <a:gd name="connsiteX23" fmla="*/ 85504 w 2948330"/>
                <a:gd name="connsiteY23" fmla="*/ 731520 h 2238895"/>
                <a:gd name="connsiteX24" fmla="*/ 68879 w 2948330"/>
                <a:gd name="connsiteY24" fmla="*/ 703811 h 2238895"/>
                <a:gd name="connsiteX25" fmla="*/ 19003 w 2948330"/>
                <a:gd name="connsiteY25" fmla="*/ 581891 h 2238895"/>
                <a:gd name="connsiteX26" fmla="*/ 7919 w 2948330"/>
                <a:gd name="connsiteY26" fmla="*/ 537557 h 2238895"/>
                <a:gd name="connsiteX27" fmla="*/ 13461 w 2948330"/>
                <a:gd name="connsiteY27" fmla="*/ 310342 h 2238895"/>
                <a:gd name="connsiteX28" fmla="*/ 46712 w 2948330"/>
                <a:gd name="connsiteY28" fmla="*/ 282633 h 2238895"/>
                <a:gd name="connsiteX29" fmla="*/ 113213 w 2948330"/>
                <a:gd name="connsiteY29" fmla="*/ 266008 h 2238895"/>
                <a:gd name="connsiteX30" fmla="*/ 179715 w 2948330"/>
                <a:gd name="connsiteY30" fmla="*/ 243840 h 2238895"/>
                <a:gd name="connsiteX31" fmla="*/ 218508 w 2948330"/>
                <a:gd name="connsiteY31" fmla="*/ 238298 h 2238895"/>
                <a:gd name="connsiteX32" fmla="*/ 556559 w 2948330"/>
                <a:gd name="connsiteY32" fmla="*/ 110837 h 2238895"/>
                <a:gd name="connsiteX33" fmla="*/ 595352 w 2948330"/>
                <a:gd name="connsiteY33" fmla="*/ 88669 h 2238895"/>
                <a:gd name="connsiteX34" fmla="*/ 728355 w 2948330"/>
                <a:gd name="connsiteY34" fmla="*/ 27709 h 2238895"/>
                <a:gd name="connsiteX35" fmla="*/ 767148 w 2948330"/>
                <a:gd name="connsiteY35" fmla="*/ 0 h 2238895"/>
                <a:gd name="connsiteX36" fmla="*/ 1249286 w 2948330"/>
                <a:gd name="connsiteY36" fmla="*/ 44335 h 2238895"/>
                <a:gd name="connsiteX37" fmla="*/ 1365664 w 2948330"/>
                <a:gd name="connsiteY37" fmla="*/ 88669 h 2238895"/>
                <a:gd name="connsiteX38" fmla="*/ 1515293 w 2948330"/>
                <a:gd name="connsiteY38" fmla="*/ 99753 h 2238895"/>
                <a:gd name="connsiteX39" fmla="*/ 1670464 w 2948330"/>
                <a:gd name="connsiteY39" fmla="*/ 116378 h 2238895"/>
                <a:gd name="connsiteX40" fmla="*/ 2075017 w 2948330"/>
                <a:gd name="connsiteY40" fmla="*/ 99753 h 2238895"/>
                <a:gd name="connsiteX41" fmla="*/ 2191395 w 2948330"/>
                <a:gd name="connsiteY41" fmla="*/ 155171 h 2238895"/>
                <a:gd name="connsiteX42" fmla="*/ 2274523 w 2948330"/>
                <a:gd name="connsiteY42" fmla="*/ 205048 h 2238895"/>
                <a:gd name="connsiteX43" fmla="*/ 2324399 w 2948330"/>
                <a:gd name="connsiteY43" fmla="*/ 277091 h 2238895"/>
                <a:gd name="connsiteX44" fmla="*/ 2368733 w 2948330"/>
                <a:gd name="connsiteY44" fmla="*/ 338051 h 2238895"/>
                <a:gd name="connsiteX45" fmla="*/ 2573781 w 2948330"/>
                <a:gd name="connsiteY45" fmla="*/ 515389 h 2238895"/>
                <a:gd name="connsiteX46" fmla="*/ 2590406 w 2948330"/>
                <a:gd name="connsiteY46" fmla="*/ 659477 h 2238895"/>
                <a:gd name="connsiteX47" fmla="*/ 2623657 w 2948330"/>
                <a:gd name="connsiteY47" fmla="*/ 775855 h 2238895"/>
                <a:gd name="connsiteX48" fmla="*/ 2706784 w 2948330"/>
                <a:gd name="connsiteY48" fmla="*/ 947651 h 2238895"/>
                <a:gd name="connsiteX49" fmla="*/ 2784370 w 2948330"/>
                <a:gd name="connsiteY49" fmla="*/ 1052946 h 2238895"/>
                <a:gd name="connsiteX50" fmla="*/ 2861955 w 2948330"/>
                <a:gd name="connsiteY50" fmla="*/ 1147157 h 2238895"/>
                <a:gd name="connsiteX51" fmla="*/ 2922915 w 2948330"/>
                <a:gd name="connsiteY51" fmla="*/ 1252451 h 2238895"/>
                <a:gd name="connsiteX52" fmla="*/ 2928457 w 2948330"/>
                <a:gd name="connsiteY52" fmla="*/ 1318953 h 2238895"/>
                <a:gd name="connsiteX53" fmla="*/ 2723410 w 2948330"/>
                <a:gd name="connsiteY53" fmla="*/ 1828800 h 2238895"/>
                <a:gd name="connsiteX54" fmla="*/ 2579323 w 2948330"/>
                <a:gd name="connsiteY54" fmla="*/ 1856509 h 2238895"/>
                <a:gd name="connsiteX55" fmla="*/ 2385359 w 2948330"/>
                <a:gd name="connsiteY55" fmla="*/ 2028306 h 2238895"/>
                <a:gd name="connsiteX56" fmla="*/ 2368733 w 2948330"/>
                <a:gd name="connsiteY56" fmla="*/ 2039389 h 2238895"/>
                <a:gd name="connsiteX57" fmla="*/ 2268981 w 2948330"/>
                <a:gd name="connsiteY57" fmla="*/ 2061557 h 2238895"/>
                <a:gd name="connsiteX58" fmla="*/ 2208021 w 2948330"/>
                <a:gd name="connsiteY58" fmla="*/ 2078182 h 2238895"/>
                <a:gd name="connsiteX59" fmla="*/ 2174770 w 2948330"/>
                <a:gd name="connsiteY59" fmla="*/ 2100349 h 2238895"/>
                <a:gd name="connsiteX60" fmla="*/ 2080559 w 2948330"/>
                <a:gd name="connsiteY60" fmla="*/ 2166851 h 2238895"/>
                <a:gd name="connsiteX61" fmla="*/ 1925388 w 2948330"/>
                <a:gd name="connsiteY61" fmla="*/ 2189018 h 2238895"/>
                <a:gd name="connsiteX62" fmla="*/ 1725883 w 2948330"/>
                <a:gd name="connsiteY62" fmla="*/ 2200102 h 2238895"/>
                <a:gd name="connsiteX63" fmla="*/ 1653839 w 2948330"/>
                <a:gd name="connsiteY63" fmla="*/ 2205644 h 2238895"/>
                <a:gd name="connsiteX64" fmla="*/ 1615046 w 2948330"/>
                <a:gd name="connsiteY64" fmla="*/ 2222269 h 2238895"/>
                <a:gd name="connsiteX65" fmla="*/ 1587337 w 2948330"/>
                <a:gd name="connsiteY65" fmla="*/ 2227811 h 2238895"/>
                <a:gd name="connsiteX66" fmla="*/ 1409999 w 2948330"/>
                <a:gd name="connsiteY66" fmla="*/ 2222269 h 2238895"/>
                <a:gd name="connsiteX67" fmla="*/ 1387832 w 2948330"/>
                <a:gd name="connsiteY67" fmla="*/ 2211186 h 2238895"/>
                <a:gd name="connsiteX68" fmla="*/ 1310246 w 2948330"/>
                <a:gd name="connsiteY68" fmla="*/ 2238895 h 2238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2948330" h="2238895">
                  <a:moveTo>
                    <a:pt x="1310246" y="2238895"/>
                  </a:moveTo>
                  <a:lnTo>
                    <a:pt x="1310246" y="2238895"/>
                  </a:lnTo>
                  <a:cubicBezTo>
                    <a:pt x="1240876" y="2223967"/>
                    <a:pt x="863393" y="2171316"/>
                    <a:pt x="728355" y="2083724"/>
                  </a:cubicBezTo>
                  <a:cubicBezTo>
                    <a:pt x="663186" y="2041452"/>
                    <a:pt x="682639" y="2025646"/>
                    <a:pt x="650770" y="1983971"/>
                  </a:cubicBezTo>
                  <a:cubicBezTo>
                    <a:pt x="599702" y="1917189"/>
                    <a:pt x="605553" y="1926395"/>
                    <a:pt x="551017" y="1878677"/>
                  </a:cubicBezTo>
                  <a:cubicBezTo>
                    <a:pt x="538086" y="1854662"/>
                    <a:pt x="525470" y="1830476"/>
                    <a:pt x="512224" y="1806633"/>
                  </a:cubicBezTo>
                  <a:cubicBezTo>
                    <a:pt x="506993" y="1797217"/>
                    <a:pt x="499742" y="1788867"/>
                    <a:pt x="495599" y="1778924"/>
                  </a:cubicBezTo>
                  <a:cubicBezTo>
                    <a:pt x="490427" y="1766510"/>
                    <a:pt x="488210" y="1753062"/>
                    <a:pt x="484515" y="1740131"/>
                  </a:cubicBezTo>
                  <a:cubicBezTo>
                    <a:pt x="481352" y="1714827"/>
                    <a:pt x="483745" y="1694014"/>
                    <a:pt x="467890" y="1673629"/>
                  </a:cubicBezTo>
                  <a:cubicBezTo>
                    <a:pt x="459871" y="1663318"/>
                    <a:pt x="449115" y="1655449"/>
                    <a:pt x="440181" y="1645920"/>
                  </a:cubicBezTo>
                  <a:cubicBezTo>
                    <a:pt x="421399" y="1625886"/>
                    <a:pt x="401918" y="1606404"/>
                    <a:pt x="384763" y="1584960"/>
                  </a:cubicBezTo>
                  <a:cubicBezTo>
                    <a:pt x="378549" y="1577193"/>
                    <a:pt x="365525" y="1542409"/>
                    <a:pt x="362595" y="1535084"/>
                  </a:cubicBezTo>
                  <a:cubicBezTo>
                    <a:pt x="364442" y="1479666"/>
                    <a:pt x="378825" y="1423238"/>
                    <a:pt x="368137" y="1368829"/>
                  </a:cubicBezTo>
                  <a:cubicBezTo>
                    <a:pt x="344637" y="1249191"/>
                    <a:pt x="314015" y="1259980"/>
                    <a:pt x="279468" y="1185949"/>
                  </a:cubicBezTo>
                  <a:cubicBezTo>
                    <a:pt x="272794" y="1171647"/>
                    <a:pt x="269060" y="1156122"/>
                    <a:pt x="262843" y="1141615"/>
                  </a:cubicBezTo>
                  <a:cubicBezTo>
                    <a:pt x="199595" y="994038"/>
                    <a:pt x="284674" y="1204504"/>
                    <a:pt x="235133" y="1080655"/>
                  </a:cubicBezTo>
                  <a:cubicBezTo>
                    <a:pt x="229348" y="1051725"/>
                    <a:pt x="228763" y="1044918"/>
                    <a:pt x="218508" y="1014153"/>
                  </a:cubicBezTo>
                  <a:cubicBezTo>
                    <a:pt x="215362" y="1004716"/>
                    <a:pt x="210320" y="995961"/>
                    <a:pt x="207424" y="986444"/>
                  </a:cubicBezTo>
                  <a:cubicBezTo>
                    <a:pt x="197376" y="953429"/>
                    <a:pt x="204117" y="911093"/>
                    <a:pt x="179715" y="886691"/>
                  </a:cubicBezTo>
                  <a:cubicBezTo>
                    <a:pt x="141974" y="848950"/>
                    <a:pt x="186775" y="895318"/>
                    <a:pt x="129839" y="825731"/>
                  </a:cubicBezTo>
                  <a:cubicBezTo>
                    <a:pt x="124876" y="819665"/>
                    <a:pt x="118755" y="814648"/>
                    <a:pt x="113213" y="809106"/>
                  </a:cubicBezTo>
                  <a:cubicBezTo>
                    <a:pt x="109519" y="799870"/>
                    <a:pt x="106170" y="790487"/>
                    <a:pt x="102130" y="781397"/>
                  </a:cubicBezTo>
                  <a:cubicBezTo>
                    <a:pt x="98775" y="773847"/>
                    <a:pt x="93659" y="767067"/>
                    <a:pt x="91046" y="759229"/>
                  </a:cubicBezTo>
                  <a:cubicBezTo>
                    <a:pt x="88067" y="750293"/>
                    <a:pt x="89002" y="740266"/>
                    <a:pt x="85504" y="731520"/>
                  </a:cubicBezTo>
                  <a:cubicBezTo>
                    <a:pt x="81504" y="721519"/>
                    <a:pt x="73490" y="713545"/>
                    <a:pt x="68879" y="703811"/>
                  </a:cubicBezTo>
                  <a:cubicBezTo>
                    <a:pt x="60603" y="686339"/>
                    <a:pt x="28010" y="610714"/>
                    <a:pt x="19003" y="581891"/>
                  </a:cubicBezTo>
                  <a:cubicBezTo>
                    <a:pt x="14459" y="567352"/>
                    <a:pt x="11614" y="552335"/>
                    <a:pt x="7919" y="537557"/>
                  </a:cubicBezTo>
                  <a:cubicBezTo>
                    <a:pt x="507" y="456025"/>
                    <a:pt x="-7578" y="402386"/>
                    <a:pt x="13461" y="310342"/>
                  </a:cubicBezTo>
                  <a:cubicBezTo>
                    <a:pt x="16676" y="296277"/>
                    <a:pt x="34250" y="289903"/>
                    <a:pt x="46712" y="282633"/>
                  </a:cubicBezTo>
                  <a:cubicBezTo>
                    <a:pt x="64278" y="272386"/>
                    <a:pt x="93775" y="269247"/>
                    <a:pt x="113213" y="266008"/>
                  </a:cubicBezTo>
                  <a:cubicBezTo>
                    <a:pt x="135380" y="258619"/>
                    <a:pt x="157118" y="249787"/>
                    <a:pt x="179715" y="243840"/>
                  </a:cubicBezTo>
                  <a:cubicBezTo>
                    <a:pt x="192347" y="240516"/>
                    <a:pt x="206016" y="242115"/>
                    <a:pt x="218508" y="238298"/>
                  </a:cubicBezTo>
                  <a:cubicBezTo>
                    <a:pt x="280071" y="219487"/>
                    <a:pt x="506277" y="139570"/>
                    <a:pt x="556559" y="110837"/>
                  </a:cubicBezTo>
                  <a:cubicBezTo>
                    <a:pt x="569490" y="103448"/>
                    <a:pt x="581892" y="95045"/>
                    <a:pt x="595352" y="88669"/>
                  </a:cubicBezTo>
                  <a:cubicBezTo>
                    <a:pt x="669211" y="53682"/>
                    <a:pt x="656390" y="69372"/>
                    <a:pt x="728355" y="27709"/>
                  </a:cubicBezTo>
                  <a:cubicBezTo>
                    <a:pt x="742107" y="19747"/>
                    <a:pt x="754217" y="9236"/>
                    <a:pt x="767148" y="0"/>
                  </a:cubicBezTo>
                  <a:cubicBezTo>
                    <a:pt x="927861" y="14778"/>
                    <a:pt x="1089638" y="20683"/>
                    <a:pt x="1249286" y="44335"/>
                  </a:cubicBezTo>
                  <a:cubicBezTo>
                    <a:pt x="1290350" y="50419"/>
                    <a:pt x="1325024" y="80202"/>
                    <a:pt x="1365664" y="88669"/>
                  </a:cubicBezTo>
                  <a:cubicBezTo>
                    <a:pt x="1414626" y="98869"/>
                    <a:pt x="1465485" y="95225"/>
                    <a:pt x="1515293" y="99753"/>
                  </a:cubicBezTo>
                  <a:cubicBezTo>
                    <a:pt x="1567099" y="104463"/>
                    <a:pt x="1618740" y="110836"/>
                    <a:pt x="1670464" y="116378"/>
                  </a:cubicBezTo>
                  <a:cubicBezTo>
                    <a:pt x="1805315" y="110836"/>
                    <a:pt x="1940425" y="89730"/>
                    <a:pt x="2075017" y="99753"/>
                  </a:cubicBezTo>
                  <a:cubicBezTo>
                    <a:pt x="2117865" y="102944"/>
                    <a:pt x="2153396" y="135116"/>
                    <a:pt x="2191395" y="155171"/>
                  </a:cubicBezTo>
                  <a:cubicBezTo>
                    <a:pt x="2219973" y="170254"/>
                    <a:pt x="2247636" y="187123"/>
                    <a:pt x="2274523" y="205048"/>
                  </a:cubicBezTo>
                  <a:cubicBezTo>
                    <a:pt x="2296350" y="219600"/>
                    <a:pt x="2314688" y="262525"/>
                    <a:pt x="2324399" y="277091"/>
                  </a:cubicBezTo>
                  <a:cubicBezTo>
                    <a:pt x="2338336" y="297997"/>
                    <a:pt x="2351226" y="320029"/>
                    <a:pt x="2368733" y="338051"/>
                  </a:cubicBezTo>
                  <a:cubicBezTo>
                    <a:pt x="2474076" y="446492"/>
                    <a:pt x="2481949" y="448603"/>
                    <a:pt x="2573781" y="515389"/>
                  </a:cubicBezTo>
                  <a:cubicBezTo>
                    <a:pt x="2616051" y="684480"/>
                    <a:pt x="2533496" y="342408"/>
                    <a:pt x="2590406" y="659477"/>
                  </a:cubicBezTo>
                  <a:cubicBezTo>
                    <a:pt x="2597534" y="699187"/>
                    <a:pt x="2610026" y="737883"/>
                    <a:pt x="2623657" y="775855"/>
                  </a:cubicBezTo>
                  <a:cubicBezTo>
                    <a:pt x="2635793" y="809664"/>
                    <a:pt x="2683179" y="911681"/>
                    <a:pt x="2706784" y="947651"/>
                  </a:cubicBezTo>
                  <a:cubicBezTo>
                    <a:pt x="2730704" y="984101"/>
                    <a:pt x="2757604" y="1018532"/>
                    <a:pt x="2784370" y="1052946"/>
                  </a:cubicBezTo>
                  <a:cubicBezTo>
                    <a:pt x="2809346" y="1085058"/>
                    <a:pt x="2838750" y="1113742"/>
                    <a:pt x="2861955" y="1147157"/>
                  </a:cubicBezTo>
                  <a:cubicBezTo>
                    <a:pt x="2885088" y="1180468"/>
                    <a:pt x="2902595" y="1217353"/>
                    <a:pt x="2922915" y="1252451"/>
                  </a:cubicBezTo>
                  <a:cubicBezTo>
                    <a:pt x="2924762" y="1274618"/>
                    <a:pt x="2929124" y="1296719"/>
                    <a:pt x="2928457" y="1318953"/>
                  </a:cubicBezTo>
                  <a:cubicBezTo>
                    <a:pt x="2911164" y="1895404"/>
                    <a:pt x="3064944" y="1776702"/>
                    <a:pt x="2723410" y="1828800"/>
                  </a:cubicBezTo>
                  <a:cubicBezTo>
                    <a:pt x="2675060" y="1836175"/>
                    <a:pt x="2627352" y="1847273"/>
                    <a:pt x="2579323" y="1856509"/>
                  </a:cubicBezTo>
                  <a:cubicBezTo>
                    <a:pt x="2342672" y="2050133"/>
                    <a:pt x="2551738" y="1872328"/>
                    <a:pt x="2385359" y="2028306"/>
                  </a:cubicBezTo>
                  <a:cubicBezTo>
                    <a:pt x="2380500" y="2032861"/>
                    <a:pt x="2375137" y="2037559"/>
                    <a:pt x="2368733" y="2039389"/>
                  </a:cubicBezTo>
                  <a:cubicBezTo>
                    <a:pt x="2335982" y="2048747"/>
                    <a:pt x="2302092" y="2053565"/>
                    <a:pt x="2268981" y="2061557"/>
                  </a:cubicBezTo>
                  <a:cubicBezTo>
                    <a:pt x="2248507" y="2066499"/>
                    <a:pt x="2228341" y="2072640"/>
                    <a:pt x="2208021" y="2078182"/>
                  </a:cubicBezTo>
                  <a:cubicBezTo>
                    <a:pt x="2196937" y="2085571"/>
                    <a:pt x="2185328" y="2092227"/>
                    <a:pt x="2174770" y="2100349"/>
                  </a:cubicBezTo>
                  <a:cubicBezTo>
                    <a:pt x="2127374" y="2136807"/>
                    <a:pt x="2140774" y="2138514"/>
                    <a:pt x="2080559" y="2166851"/>
                  </a:cubicBezTo>
                  <a:cubicBezTo>
                    <a:pt x="2041696" y="2185140"/>
                    <a:pt x="1946788" y="2186804"/>
                    <a:pt x="1925388" y="2189018"/>
                  </a:cubicBezTo>
                  <a:cubicBezTo>
                    <a:pt x="1799239" y="2202068"/>
                    <a:pt x="2001781" y="2190248"/>
                    <a:pt x="1725883" y="2200102"/>
                  </a:cubicBezTo>
                  <a:cubicBezTo>
                    <a:pt x="1701868" y="2201949"/>
                    <a:pt x="1677457" y="2200921"/>
                    <a:pt x="1653839" y="2205644"/>
                  </a:cubicBezTo>
                  <a:cubicBezTo>
                    <a:pt x="1640044" y="2208403"/>
                    <a:pt x="1628393" y="2217820"/>
                    <a:pt x="1615046" y="2222269"/>
                  </a:cubicBezTo>
                  <a:cubicBezTo>
                    <a:pt x="1606110" y="2225248"/>
                    <a:pt x="1596573" y="2225964"/>
                    <a:pt x="1587337" y="2227811"/>
                  </a:cubicBezTo>
                  <a:cubicBezTo>
                    <a:pt x="1528224" y="2225964"/>
                    <a:pt x="1468936" y="2227180"/>
                    <a:pt x="1409999" y="2222269"/>
                  </a:cubicBezTo>
                  <a:cubicBezTo>
                    <a:pt x="1401766" y="2221583"/>
                    <a:pt x="1396086" y="2211530"/>
                    <a:pt x="1387832" y="2211186"/>
                  </a:cubicBezTo>
                  <a:lnTo>
                    <a:pt x="1310246" y="2238895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" charset="0"/>
                <a:ea typeface="ＭＳ Ｐゴシック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C409228-1CC2-94A2-288E-9B040B3ADFC3}"/>
                </a:ext>
              </a:extLst>
            </p:cNvPr>
            <p:cNvSpPr txBox="1"/>
            <p:nvPr/>
          </p:nvSpPr>
          <p:spPr>
            <a:xfrm>
              <a:off x="5796136" y="4869160"/>
              <a:ext cx="26465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0" dirty="0"/>
                <a:t>NumberDisplay Class</a:t>
              </a:r>
              <a:endParaRPr lang="en-SG" sz="2000" b="0" dirty="0"/>
            </a:p>
          </p:txBody>
        </p:sp>
        <p:sp>
          <p:nvSpPr>
            <p:cNvPr id="8" name="Arrow: Up 7">
              <a:extLst>
                <a:ext uri="{FF2B5EF4-FFF2-40B4-BE49-F238E27FC236}">
                  <a16:creationId xmlns:a16="http://schemas.microsoft.com/office/drawing/2014/main" id="{0357AB5A-1091-B1FB-CDF4-BB0F25E370D1}"/>
                </a:ext>
              </a:extLst>
            </p:cNvPr>
            <p:cNvSpPr/>
            <p:nvPr/>
          </p:nvSpPr>
          <p:spPr bwMode="auto">
            <a:xfrm rot="13847554">
              <a:off x="6152298" y="5348147"/>
              <a:ext cx="374520" cy="360040"/>
            </a:xfrm>
            <a:prstGeom prst="upArrow">
              <a:avLst/>
            </a:prstGeom>
            <a:solidFill>
              <a:srgbClr val="E68B88"/>
            </a:solidFill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" charset="0"/>
                <a:ea typeface="ＭＳ Ｐゴシック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42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381000"/>
            <a:ext cx="7772400" cy="671736"/>
          </a:xfrm>
        </p:spPr>
        <p:txBody>
          <a:bodyPr/>
          <a:lstStyle/>
          <a:p>
            <a:pPr eaLnBrk="1" hangingPunct="1"/>
            <a:r>
              <a:rPr lang="en-GB" altLang="en-US" dirty="0">
                <a:ea typeface="MS PGothic" charset="-128"/>
              </a:rPr>
              <a:t>Internal method calls</a:t>
            </a:r>
          </a:p>
        </p:txBody>
      </p:sp>
      <p:sp>
        <p:nvSpPr>
          <p:cNvPr id="63490" name="Rectangle 3"/>
          <p:cNvSpPr>
            <a:spLocks noGrp="1" noChangeArrowheads="1"/>
          </p:cNvSpPr>
          <p:nvPr>
            <p:ph idx="1"/>
          </p:nvPr>
        </p:nvSpPr>
        <p:spPr>
          <a:xfrm>
            <a:off x="1219200" y="1340768"/>
            <a:ext cx="7467600" cy="4755232"/>
          </a:xfrm>
        </p:spPr>
        <p:txBody>
          <a:bodyPr/>
          <a:lstStyle/>
          <a:p>
            <a:pPr eaLnBrk="1" hangingPunct="1">
              <a:spcBef>
                <a:spcPts val="1800"/>
              </a:spcBef>
            </a:pPr>
            <a:r>
              <a:rPr lang="en-US" altLang="en-US" sz="3000" dirty="0">
                <a:ea typeface="MS PGothic" charset="-128"/>
              </a:rPr>
              <a:t>No variable name is required for </a:t>
            </a:r>
            <a:r>
              <a:rPr lang="en-US" altLang="en-US" sz="3000" b="1" i="1" dirty="0">
                <a:ea typeface="MS PGothic" charset="-128"/>
              </a:rPr>
              <a:t>internal</a:t>
            </a:r>
            <a:r>
              <a:rPr lang="en-US" altLang="en-US" sz="3000" dirty="0">
                <a:ea typeface="MS PGothic" charset="-128"/>
              </a:rPr>
              <a:t> method calls:</a:t>
            </a:r>
            <a:br>
              <a:rPr lang="en-US" altLang="en-US" dirty="0">
                <a:ea typeface="MS PGothic" charset="-128"/>
              </a:rPr>
            </a:br>
            <a:r>
              <a:rPr lang="en-US" altLang="en-US" dirty="0">
                <a:ea typeface="MS PGothic" charset="-128"/>
              </a:rPr>
              <a:t>    </a:t>
            </a:r>
            <a:r>
              <a:rPr lang="en-US" altLang="en-US" sz="2800" b="1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updateDisplay</a:t>
            </a:r>
            <a:r>
              <a:rPr lang="en-US" altLang="en-US" sz="2800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pPr eaLnBrk="1" hangingPunct="1">
              <a:spcBef>
                <a:spcPts val="2400"/>
              </a:spcBef>
            </a:pPr>
            <a:r>
              <a:rPr lang="en-US" altLang="en-US" sz="3000" dirty="0">
                <a:ea typeface="Courier New" charset="0"/>
                <a:cs typeface="Courier New" charset="0"/>
              </a:rPr>
              <a:t>Internal methods often have </a:t>
            </a:r>
            <a:r>
              <a:rPr lang="en-US" altLang="en-US" sz="3000" b="1" dirty="0">
                <a:ea typeface="Courier New" charset="0"/>
                <a:cs typeface="Courier New" charset="0"/>
              </a:rPr>
              <a:t>private</a:t>
            </a:r>
            <a:r>
              <a:rPr lang="en-US" altLang="en-US" sz="3000" dirty="0">
                <a:ea typeface="Courier New" charset="0"/>
                <a:cs typeface="Courier New" charset="0"/>
              </a:rPr>
              <a:t> visibility to prevent them from being called from outside their defining class.</a:t>
            </a:r>
          </a:p>
          <a:p>
            <a:pPr eaLnBrk="1" hangingPunct="1">
              <a:spcBef>
                <a:spcPts val="2400"/>
              </a:spcBef>
            </a:pPr>
            <a:r>
              <a:rPr lang="en-US" altLang="en-US" sz="3000" dirty="0">
                <a:ea typeface="Courier New" charset="0"/>
                <a:cs typeface="Courier New" charset="0"/>
              </a:rPr>
              <a:t>Method is found in </a:t>
            </a:r>
            <a:r>
              <a:rPr lang="en-US" altLang="en-US" sz="3000" i="1" dirty="0">
                <a:ea typeface="Courier New" charset="0"/>
                <a:cs typeface="Courier New" charset="0"/>
              </a:rPr>
              <a:t>this </a:t>
            </a:r>
            <a:r>
              <a:rPr lang="en-US" altLang="en-US" sz="3000" dirty="0">
                <a:ea typeface="Courier New" charset="0"/>
                <a:cs typeface="Courier New" charset="0"/>
              </a:rPr>
              <a:t>same invoking class/object where the call is made.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>
                <a:ea typeface="+mj-ea"/>
                <a:cs typeface="+mj-cs"/>
              </a:rPr>
              <a:t>Internal method</a:t>
            </a:r>
          </a:p>
        </p:txBody>
      </p:sp>
      <p:sp>
        <p:nvSpPr>
          <p:cNvPr id="65539" name="Text Box 3"/>
          <p:cNvSpPr txBox="1">
            <a:spLocks noChangeArrowheads="1"/>
          </p:cNvSpPr>
          <p:nvPr/>
        </p:nvSpPr>
        <p:spPr bwMode="auto">
          <a:xfrm>
            <a:off x="1143000" y="1773238"/>
            <a:ext cx="7620000" cy="410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altLang="en-US" sz="2400" noProof="1">
                <a:solidFill>
                  <a:schemeClr val="tx1"/>
                </a:solidFill>
                <a:latin typeface="Courier New" charset="0"/>
              </a:rPr>
              <a:t>/**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altLang="en-US" sz="2400" noProof="1">
                <a:solidFill>
                  <a:schemeClr val="tx1"/>
                </a:solidFill>
                <a:latin typeface="Courier New" charset="0"/>
              </a:rPr>
              <a:t> * Update the internal string that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altLang="en-US" sz="2400" noProof="1">
                <a:solidFill>
                  <a:schemeClr val="tx1"/>
                </a:solidFill>
                <a:latin typeface="Courier New" charset="0"/>
              </a:rPr>
              <a:t> * represents the display.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altLang="en-US" sz="2400" noProof="1">
                <a:solidFill>
                  <a:schemeClr val="tx1"/>
                </a:solidFill>
                <a:latin typeface="Courier New" charset="0"/>
              </a:rPr>
              <a:t> */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altLang="en-US" sz="2400" noProof="1">
                <a:solidFill>
                  <a:schemeClr val="tx1"/>
                </a:solidFill>
                <a:latin typeface="Courier New" charset="0"/>
              </a:rPr>
              <a:t>private void updateDisplay()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altLang="en-US" sz="2400" noProof="1">
                <a:solidFill>
                  <a:schemeClr val="tx1"/>
                </a:solidFill>
                <a:latin typeface="Courier New" charset="0"/>
              </a:rPr>
              <a:t>{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altLang="en-US" sz="2400" noProof="1">
                <a:solidFill>
                  <a:schemeClr val="tx1"/>
                </a:solidFill>
                <a:latin typeface="Courier New" charset="0"/>
              </a:rPr>
              <a:t>    displayString = 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altLang="en-US" sz="2400" noProof="1">
                <a:solidFill>
                  <a:schemeClr val="tx1"/>
                </a:solidFill>
                <a:latin typeface="Courier New" charset="0"/>
              </a:rPr>
              <a:t>        hours.getDisplayValue() + ":" + 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altLang="en-US" sz="2400" noProof="1">
                <a:solidFill>
                  <a:schemeClr val="tx1"/>
                </a:solidFill>
                <a:latin typeface="Courier New" charset="0"/>
              </a:rPr>
              <a:t>        minutes.getDisplayValue();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altLang="en-US" sz="2400" noProof="1">
                <a:solidFill>
                  <a:schemeClr val="tx1"/>
                </a:solidFill>
                <a:latin typeface="Courier New" charset="0"/>
              </a:rPr>
              <a:t>}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lang="en-GB" altLang="en-US" sz="2400" b="0">
              <a:solidFill>
                <a:schemeClr val="tx1"/>
              </a:solidFill>
              <a:latin typeface="Courier New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MS PGothic" charset="-128"/>
              </a:rPr>
              <a:t>Method calls</a:t>
            </a:r>
          </a:p>
        </p:txBody>
      </p:sp>
      <p:sp>
        <p:nvSpPr>
          <p:cNvPr id="6758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ts val="2400"/>
              </a:spcBef>
            </a:pPr>
            <a:r>
              <a:rPr lang="en-GB" altLang="en-US" i="1" dirty="0">
                <a:solidFill>
                  <a:srgbClr val="FF0000"/>
                </a:solidFill>
                <a:ea typeface="MS PGothic" charset="-128"/>
              </a:rPr>
              <a:t>Internal</a:t>
            </a:r>
            <a:r>
              <a:rPr lang="en-GB" altLang="en-US" dirty="0">
                <a:solidFill>
                  <a:srgbClr val="FF0000"/>
                </a:solidFill>
                <a:ea typeface="MS PGothic" charset="-128"/>
              </a:rPr>
              <a:t> </a:t>
            </a:r>
            <a:r>
              <a:rPr lang="en-GB" altLang="en-US" dirty="0">
                <a:ea typeface="MS PGothic" charset="-128"/>
              </a:rPr>
              <a:t>means </a:t>
            </a:r>
            <a:r>
              <a:rPr lang="en-GB" altLang="en-US" i="1" dirty="0">
                <a:ea typeface="MS PGothic" charset="-128"/>
              </a:rPr>
              <a:t>this object.</a:t>
            </a:r>
          </a:p>
          <a:p>
            <a:pPr eaLnBrk="1" hangingPunct="1">
              <a:spcBef>
                <a:spcPts val="2400"/>
              </a:spcBef>
            </a:pPr>
            <a:r>
              <a:rPr lang="en-GB" altLang="en-US" i="1" dirty="0">
                <a:solidFill>
                  <a:srgbClr val="FF0000"/>
                </a:solidFill>
                <a:ea typeface="MS PGothic" charset="-128"/>
              </a:rPr>
              <a:t>External</a:t>
            </a:r>
            <a:r>
              <a:rPr lang="en-GB" altLang="en-US" dirty="0">
                <a:solidFill>
                  <a:srgbClr val="FF0000"/>
                </a:solidFill>
                <a:ea typeface="MS PGothic" charset="-128"/>
              </a:rPr>
              <a:t> </a:t>
            </a:r>
            <a:r>
              <a:rPr lang="en-GB" altLang="en-US" dirty="0">
                <a:ea typeface="MS PGothic" charset="-128"/>
              </a:rPr>
              <a:t>means </a:t>
            </a:r>
            <a:r>
              <a:rPr lang="en-GB" altLang="en-US" i="1" dirty="0">
                <a:ea typeface="MS PGothic" charset="-128"/>
              </a:rPr>
              <a:t>any other object</a:t>
            </a:r>
            <a:r>
              <a:rPr lang="en-GB" altLang="en-US" dirty="0">
                <a:ea typeface="MS PGothic" charset="-128"/>
              </a:rPr>
              <a:t>, regardless of its type.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1506309-86BF-CEA0-0F90-88573889709F}"/>
              </a:ext>
            </a:extLst>
          </p:cNvPr>
          <p:cNvSpPr txBox="1"/>
          <p:nvPr/>
        </p:nvSpPr>
        <p:spPr>
          <a:xfrm>
            <a:off x="1115616" y="548680"/>
            <a:ext cx="748883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dirty="0">
                <a:latin typeface="Abadi" panose="020B0604020104020204" pitchFamily="34" charset="0"/>
              </a:rPr>
              <a:t>Consider a class, </a:t>
            </a:r>
            <a:r>
              <a:rPr lang="en-US" sz="1800" dirty="0">
                <a:solidFill>
                  <a:srgbClr val="FF0000"/>
                </a:solidFill>
                <a:latin typeface="Abadi" panose="020B0604020104020204" pitchFamily="34" charset="0"/>
              </a:rPr>
              <a:t>Rectangle</a:t>
            </a:r>
            <a:r>
              <a:rPr lang="en-US" sz="1800" b="0" dirty="0">
                <a:latin typeface="Abadi" panose="020B0604020104020204" pitchFamily="34" charset="0"/>
              </a:rPr>
              <a:t>, that defines a rectangle, with the following features: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0" dirty="0">
                <a:latin typeface="Abadi" panose="020B0604020104020204" pitchFamily="34" charset="0"/>
              </a:rPr>
              <a:t>int fields for length and width,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0" dirty="0">
                <a:latin typeface="Abadi" panose="020B0604020104020204" pitchFamily="34" charset="0"/>
              </a:rPr>
              <a:t>a constructor to initialize length and width,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0" dirty="0">
                <a:latin typeface="Abadi" panose="020B0604020104020204" pitchFamily="34" charset="0"/>
              </a:rPr>
              <a:t>a method to calculate the area.</a:t>
            </a:r>
            <a:endParaRPr lang="en-SG" sz="1800" b="0" dirty="0">
              <a:latin typeface="Abadi" panose="020B0604020104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55D425-F974-7646-C509-7B2F4E5DF9C5}"/>
              </a:ext>
            </a:extLst>
          </p:cNvPr>
          <p:cNvSpPr txBox="1"/>
          <p:nvPr/>
        </p:nvSpPr>
        <p:spPr>
          <a:xfrm>
            <a:off x="1475656" y="2348880"/>
            <a:ext cx="6696744" cy="418576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SG" sz="1400" dirty="0"/>
              <a:t>public class </a:t>
            </a:r>
            <a:r>
              <a:rPr lang="en-SG" sz="1400" dirty="0">
                <a:solidFill>
                  <a:srgbClr val="FF0000"/>
                </a:solidFill>
              </a:rPr>
              <a:t>Rectangle</a:t>
            </a:r>
            <a:r>
              <a:rPr lang="en-SG" sz="1400" dirty="0"/>
              <a:t> {</a:t>
            </a:r>
          </a:p>
          <a:p>
            <a:r>
              <a:rPr lang="en-SG" sz="1400" dirty="0"/>
              <a:t>    private int length;</a:t>
            </a:r>
          </a:p>
          <a:p>
            <a:r>
              <a:rPr lang="en-SG" sz="1400" dirty="0"/>
              <a:t>    private int width;</a:t>
            </a:r>
          </a:p>
          <a:p>
            <a:endParaRPr lang="en-SG" sz="1400" dirty="0"/>
          </a:p>
          <a:p>
            <a:r>
              <a:rPr lang="en-SG" sz="1400" dirty="0"/>
              <a:t>    // Constructor to initialize length and width</a:t>
            </a:r>
          </a:p>
          <a:p>
            <a:r>
              <a:rPr lang="en-SG" sz="1400" dirty="0"/>
              <a:t>    public Rectangle(int length, int width) {</a:t>
            </a:r>
          </a:p>
          <a:p>
            <a:r>
              <a:rPr lang="en-SG" sz="1400" dirty="0"/>
              <a:t>        </a:t>
            </a:r>
            <a:r>
              <a:rPr lang="en-SG" sz="1400" dirty="0" err="1"/>
              <a:t>this.length</a:t>
            </a:r>
            <a:r>
              <a:rPr lang="en-SG" sz="1400" dirty="0"/>
              <a:t> = length;</a:t>
            </a:r>
          </a:p>
          <a:p>
            <a:r>
              <a:rPr lang="en-SG" sz="1400" dirty="0"/>
              <a:t>        </a:t>
            </a:r>
            <a:r>
              <a:rPr lang="en-SG" sz="1400" dirty="0" err="1"/>
              <a:t>this.width</a:t>
            </a:r>
            <a:r>
              <a:rPr lang="en-SG" sz="1400" dirty="0"/>
              <a:t> = width;</a:t>
            </a:r>
          </a:p>
          <a:p>
            <a:r>
              <a:rPr lang="en-SG" sz="1400" dirty="0"/>
              <a:t>    }</a:t>
            </a:r>
          </a:p>
          <a:p>
            <a:endParaRPr lang="en-SG" sz="1400" dirty="0"/>
          </a:p>
          <a:p>
            <a:r>
              <a:rPr lang="en-SG" sz="1400" dirty="0"/>
              <a:t>    // Method to calculate the area</a:t>
            </a:r>
          </a:p>
          <a:p>
            <a:r>
              <a:rPr lang="en-SG" sz="1400" dirty="0">
                <a:highlight>
                  <a:srgbClr val="FFFF00"/>
                </a:highlight>
              </a:rPr>
              <a:t>    </a:t>
            </a:r>
            <a:r>
              <a:rPr lang="en-SG" sz="1400" dirty="0">
                <a:solidFill>
                  <a:srgbClr val="FF0000"/>
                </a:solidFill>
                <a:highlight>
                  <a:srgbClr val="FFFF00"/>
                </a:highlight>
              </a:rPr>
              <a:t>public int </a:t>
            </a:r>
            <a:r>
              <a:rPr lang="en-SG" sz="1400" dirty="0" err="1">
                <a:solidFill>
                  <a:srgbClr val="FF0000"/>
                </a:solidFill>
                <a:highlight>
                  <a:srgbClr val="FFFF00"/>
                </a:highlight>
              </a:rPr>
              <a:t>calculateArea</a:t>
            </a:r>
            <a:r>
              <a:rPr lang="en-SG" sz="1400" dirty="0">
                <a:solidFill>
                  <a:srgbClr val="FF0000"/>
                </a:solidFill>
                <a:highlight>
                  <a:srgbClr val="FFFF00"/>
                </a:highlight>
              </a:rPr>
              <a:t> () </a:t>
            </a:r>
            <a:r>
              <a:rPr lang="en-SG" sz="1400" dirty="0"/>
              <a:t>{</a:t>
            </a:r>
          </a:p>
          <a:p>
            <a:r>
              <a:rPr lang="en-SG" sz="1400" dirty="0"/>
              <a:t>        return length * width;</a:t>
            </a:r>
          </a:p>
          <a:p>
            <a:r>
              <a:rPr lang="en-SG" sz="1400" dirty="0"/>
              <a:t>    }</a:t>
            </a:r>
          </a:p>
          <a:p>
            <a:r>
              <a:rPr lang="en-SG" sz="1400" dirty="0"/>
              <a:t>    public static void main(String[] </a:t>
            </a:r>
            <a:r>
              <a:rPr lang="en-SG" sz="1400" dirty="0" err="1"/>
              <a:t>args</a:t>
            </a:r>
            <a:r>
              <a:rPr lang="en-SG" sz="1400" dirty="0"/>
              <a:t>) {</a:t>
            </a:r>
          </a:p>
          <a:p>
            <a:r>
              <a:rPr lang="en-SG" sz="1400" dirty="0"/>
              <a:t>        </a:t>
            </a:r>
            <a:r>
              <a:rPr lang="en-SG" sz="1400" dirty="0">
                <a:highlight>
                  <a:srgbClr val="C0C0C0"/>
                </a:highlight>
              </a:rPr>
              <a:t>Rectangle </a:t>
            </a:r>
            <a:r>
              <a:rPr lang="en-SG" sz="1400" dirty="0" err="1">
                <a:highlight>
                  <a:srgbClr val="C0C0C0"/>
                </a:highlight>
              </a:rPr>
              <a:t>rect</a:t>
            </a:r>
            <a:r>
              <a:rPr lang="en-SG" sz="1400" dirty="0">
                <a:highlight>
                  <a:srgbClr val="C0C0C0"/>
                </a:highlight>
              </a:rPr>
              <a:t> = new Rectangle (10, 5);</a:t>
            </a:r>
          </a:p>
          <a:p>
            <a:r>
              <a:rPr lang="en-SG" sz="1400" dirty="0"/>
              <a:t>        </a:t>
            </a:r>
            <a:r>
              <a:rPr lang="en-SG" sz="1400" dirty="0" err="1"/>
              <a:t>System.out.println</a:t>
            </a:r>
            <a:r>
              <a:rPr lang="en-SG" sz="1400" dirty="0"/>
              <a:t>("Area of the rectangle: " + </a:t>
            </a:r>
            <a:r>
              <a:rPr lang="en-SG" sz="1400" dirty="0" err="1"/>
              <a:t>rect.</a:t>
            </a:r>
            <a:r>
              <a:rPr lang="en-SG" sz="1400" dirty="0" err="1">
                <a:solidFill>
                  <a:srgbClr val="FF0000"/>
                </a:solidFill>
                <a:highlight>
                  <a:srgbClr val="FFFF00"/>
                </a:highlight>
              </a:rPr>
              <a:t>calculateArea</a:t>
            </a:r>
            <a:r>
              <a:rPr lang="en-SG" sz="1400" dirty="0">
                <a:solidFill>
                  <a:srgbClr val="FF0000"/>
                </a:solidFill>
                <a:highlight>
                  <a:srgbClr val="FFFF00"/>
                </a:highlight>
              </a:rPr>
              <a:t>()</a:t>
            </a:r>
            <a:r>
              <a:rPr lang="en-SG" sz="1400" dirty="0"/>
              <a:t>);</a:t>
            </a:r>
          </a:p>
          <a:p>
            <a:r>
              <a:rPr lang="en-SG" sz="1400" dirty="0"/>
              <a:t>    }</a:t>
            </a:r>
          </a:p>
          <a:p>
            <a:r>
              <a:rPr lang="en-SG" sz="1400" dirty="0"/>
              <a:t>}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D70A2CA-95EE-7729-5D37-1160A1296797}"/>
              </a:ext>
            </a:extLst>
          </p:cNvPr>
          <p:cNvSpPr/>
          <p:nvPr/>
        </p:nvSpPr>
        <p:spPr bwMode="auto">
          <a:xfrm>
            <a:off x="5868144" y="4221088"/>
            <a:ext cx="2088232" cy="1512168"/>
          </a:xfrm>
          <a:prstGeom prst="ellips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SG" sz="2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charset="0"/>
                <a:ea typeface="ＭＳ Ｐゴシック" charset="0"/>
              </a:rPr>
              <a:t>internal method call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F2E5657A-BD1B-31B3-B369-0EFFCC887404}"/>
              </a:ext>
            </a:extLst>
          </p:cNvPr>
          <p:cNvSpPr/>
          <p:nvPr/>
        </p:nvSpPr>
        <p:spPr bwMode="auto">
          <a:xfrm rot="10017100">
            <a:off x="3875874" y="4848835"/>
            <a:ext cx="1766536" cy="288032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04FFBEAC-240C-3FFA-7D99-E9A421F14715}"/>
              </a:ext>
            </a:extLst>
          </p:cNvPr>
          <p:cNvSpPr/>
          <p:nvPr/>
        </p:nvSpPr>
        <p:spPr bwMode="auto">
          <a:xfrm rot="4466968">
            <a:off x="5270907" y="5205425"/>
            <a:ext cx="835711" cy="288032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8252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3743962-F273-EEAD-18F4-E015CF23D0A7}"/>
              </a:ext>
            </a:extLst>
          </p:cNvPr>
          <p:cNvSpPr txBox="1"/>
          <p:nvPr/>
        </p:nvSpPr>
        <p:spPr>
          <a:xfrm>
            <a:off x="1187624" y="548680"/>
            <a:ext cx="7200800" cy="59093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SG" sz="1800" dirty="0"/>
              <a:t>public class </a:t>
            </a:r>
            <a:r>
              <a:rPr lang="en-SG" sz="1800" dirty="0">
                <a:solidFill>
                  <a:srgbClr val="92D050"/>
                </a:solidFill>
              </a:rPr>
              <a:t>Shapes </a:t>
            </a:r>
            <a:r>
              <a:rPr lang="en-SG" sz="1800" dirty="0"/>
              <a:t>{</a:t>
            </a:r>
          </a:p>
          <a:p>
            <a:r>
              <a:rPr lang="en-SG" sz="1800" dirty="0"/>
              <a:t>    // Fields</a:t>
            </a:r>
          </a:p>
          <a:p>
            <a:r>
              <a:rPr lang="en-SG" sz="1800" dirty="0"/>
              <a:t>    private </a:t>
            </a:r>
            <a:r>
              <a:rPr lang="en-SG" sz="1800" dirty="0">
                <a:solidFill>
                  <a:srgbClr val="FF0000"/>
                </a:solidFill>
              </a:rPr>
              <a:t>Rectangle</a:t>
            </a:r>
            <a:r>
              <a:rPr lang="en-SG" sz="1800" dirty="0"/>
              <a:t> box1;</a:t>
            </a:r>
          </a:p>
          <a:p>
            <a:r>
              <a:rPr lang="en-SG" sz="1800" dirty="0"/>
              <a:t>    private </a:t>
            </a:r>
            <a:r>
              <a:rPr lang="en-SG" sz="1800" dirty="0">
                <a:solidFill>
                  <a:srgbClr val="FF0000"/>
                </a:solidFill>
              </a:rPr>
              <a:t>Rectangle</a:t>
            </a:r>
            <a:r>
              <a:rPr lang="en-SG" sz="1800" dirty="0"/>
              <a:t> box2;</a:t>
            </a:r>
          </a:p>
          <a:p>
            <a:endParaRPr lang="en-SG" sz="1800" dirty="0"/>
          </a:p>
          <a:p>
            <a:r>
              <a:rPr lang="en-SG" sz="1800" dirty="0"/>
              <a:t>    // Constructor</a:t>
            </a:r>
          </a:p>
          <a:p>
            <a:r>
              <a:rPr lang="en-SG" sz="1800" dirty="0"/>
              <a:t>    public Shapes() {</a:t>
            </a:r>
          </a:p>
          <a:p>
            <a:r>
              <a:rPr lang="en-SG" sz="1800" dirty="0"/>
              <a:t>        box1 = new </a:t>
            </a:r>
            <a:r>
              <a:rPr lang="en-SG" sz="1800" dirty="0">
                <a:solidFill>
                  <a:srgbClr val="FF0000"/>
                </a:solidFill>
              </a:rPr>
              <a:t>Rectangle</a:t>
            </a:r>
            <a:r>
              <a:rPr lang="en-SG" sz="1800" dirty="0"/>
              <a:t>(5, 10);</a:t>
            </a:r>
          </a:p>
          <a:p>
            <a:r>
              <a:rPr lang="en-SG" sz="1800" dirty="0"/>
              <a:t>        box2 = new </a:t>
            </a:r>
            <a:r>
              <a:rPr lang="en-SG" sz="1800" dirty="0">
                <a:solidFill>
                  <a:srgbClr val="FF0000"/>
                </a:solidFill>
              </a:rPr>
              <a:t>Rectangle</a:t>
            </a:r>
            <a:r>
              <a:rPr lang="en-SG" sz="1800" dirty="0"/>
              <a:t>(2, 2);</a:t>
            </a:r>
          </a:p>
          <a:p>
            <a:r>
              <a:rPr lang="en-SG" sz="1800" dirty="0"/>
              <a:t>    }</a:t>
            </a:r>
          </a:p>
          <a:p>
            <a:endParaRPr lang="en-SG" sz="1800" dirty="0"/>
          </a:p>
          <a:p>
            <a:r>
              <a:rPr lang="en-SG" sz="1800" dirty="0"/>
              <a:t>    public static void main(String[] </a:t>
            </a:r>
            <a:r>
              <a:rPr lang="en-SG" sz="1800" dirty="0" err="1"/>
              <a:t>args</a:t>
            </a:r>
            <a:r>
              <a:rPr lang="en-SG" sz="1800" dirty="0"/>
              <a:t>) {</a:t>
            </a:r>
          </a:p>
          <a:p>
            <a:r>
              <a:rPr lang="en-SG" sz="1800" dirty="0"/>
              <a:t>        Shapes</a:t>
            </a:r>
            <a:r>
              <a:rPr lang="en-SG" sz="1800" dirty="0">
                <a:solidFill>
                  <a:srgbClr val="92D050"/>
                </a:solidFill>
              </a:rPr>
              <a:t> </a:t>
            </a:r>
            <a:r>
              <a:rPr lang="en-SG" sz="1800" dirty="0" err="1">
                <a:solidFill>
                  <a:srgbClr val="92D050"/>
                </a:solidFill>
              </a:rPr>
              <a:t>shapes</a:t>
            </a:r>
            <a:r>
              <a:rPr lang="en-SG" sz="1800" dirty="0"/>
              <a:t> = new </a:t>
            </a:r>
            <a:r>
              <a:rPr lang="en-SG" sz="1800" dirty="0">
                <a:solidFill>
                  <a:srgbClr val="92D050"/>
                </a:solidFill>
              </a:rPr>
              <a:t>Shapes</a:t>
            </a:r>
            <a:r>
              <a:rPr lang="en-SG" sz="1800" dirty="0"/>
              <a:t>();</a:t>
            </a:r>
          </a:p>
          <a:p>
            <a:r>
              <a:rPr lang="en-SG" sz="1800" dirty="0"/>
              <a:t>        // Invoking the method </a:t>
            </a:r>
            <a:r>
              <a:rPr lang="en-SG" sz="1800" dirty="0" err="1"/>
              <a:t>calculateArea</a:t>
            </a:r>
            <a:r>
              <a:rPr lang="en-SG" sz="1800" dirty="0"/>
              <a:t>() using dot notation</a:t>
            </a:r>
          </a:p>
          <a:p>
            <a:endParaRPr lang="en-SG" sz="1800" dirty="0"/>
          </a:p>
          <a:p>
            <a:r>
              <a:rPr lang="en-SG" sz="1800" dirty="0"/>
              <a:t>        </a:t>
            </a:r>
            <a:r>
              <a:rPr lang="en-SG" sz="1800" dirty="0" err="1"/>
              <a:t>System.out.println</a:t>
            </a:r>
            <a:r>
              <a:rPr lang="en-SG" sz="1800" dirty="0"/>
              <a:t>("Area of box1: " + </a:t>
            </a:r>
            <a:r>
              <a:rPr lang="en-SG" sz="1800" dirty="0">
                <a:solidFill>
                  <a:srgbClr val="92D050"/>
                </a:solidFill>
              </a:rPr>
              <a:t>shapes</a:t>
            </a:r>
            <a:r>
              <a:rPr lang="en-SG" sz="1800" dirty="0"/>
              <a:t>.</a:t>
            </a:r>
            <a:r>
              <a:rPr lang="en-SG" sz="1800" dirty="0">
                <a:solidFill>
                  <a:srgbClr val="FF0000"/>
                </a:solidFill>
              </a:rPr>
              <a:t>box1</a:t>
            </a:r>
            <a:r>
              <a:rPr lang="en-SG" sz="1800" dirty="0"/>
              <a:t>.</a:t>
            </a:r>
            <a:r>
              <a:rPr lang="en-SG" sz="1800" dirty="0">
                <a:solidFill>
                  <a:srgbClr val="FF0000"/>
                </a:solidFill>
              </a:rPr>
              <a:t>calculateArea()</a:t>
            </a:r>
            <a:r>
              <a:rPr lang="en-SG" sz="1800" dirty="0"/>
              <a:t>); // outputs 50</a:t>
            </a:r>
          </a:p>
          <a:p>
            <a:r>
              <a:rPr lang="en-SG" sz="1800" dirty="0"/>
              <a:t>        </a:t>
            </a:r>
            <a:r>
              <a:rPr lang="en-SG" sz="1800" dirty="0" err="1"/>
              <a:t>System.out.println</a:t>
            </a:r>
            <a:r>
              <a:rPr lang="en-SG" sz="1800" dirty="0"/>
              <a:t>("Area of box2: " + </a:t>
            </a:r>
            <a:r>
              <a:rPr lang="en-SG" sz="1800" dirty="0">
                <a:solidFill>
                  <a:srgbClr val="92D050"/>
                </a:solidFill>
              </a:rPr>
              <a:t>shapes</a:t>
            </a:r>
            <a:r>
              <a:rPr lang="en-SG" sz="1800" dirty="0"/>
              <a:t>.box2.</a:t>
            </a:r>
            <a:r>
              <a:rPr lang="en-SG" sz="1800" dirty="0">
                <a:solidFill>
                  <a:srgbClr val="FF0000"/>
                </a:solidFill>
              </a:rPr>
              <a:t>calculateArea()</a:t>
            </a:r>
            <a:r>
              <a:rPr lang="en-SG" sz="1800" dirty="0"/>
              <a:t>); // outputs 4</a:t>
            </a:r>
          </a:p>
          <a:p>
            <a:r>
              <a:rPr lang="en-SG" sz="1800" dirty="0"/>
              <a:t>    }</a:t>
            </a:r>
          </a:p>
          <a:p>
            <a:r>
              <a:rPr lang="en-SG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730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3600"/>
              <a:t>Method / Constructor </a:t>
            </a:r>
            <a:br>
              <a:rPr lang="en-GB" altLang="en-US" sz="3600"/>
            </a:br>
            <a:r>
              <a:rPr lang="en-GB" altLang="en-US" sz="3600"/>
              <a:t>Overloading</a:t>
            </a:r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600200"/>
            <a:ext cx="7467600" cy="4724400"/>
          </a:xfrm>
        </p:spPr>
        <p:txBody>
          <a:bodyPr/>
          <a:lstStyle/>
          <a:p>
            <a:pPr eaLnBrk="1" hangingPunct="1"/>
            <a:r>
              <a:rPr lang="en-GB" altLang="en-US" sz="2400" b="1" dirty="0"/>
              <a:t>Overloading:</a:t>
            </a:r>
            <a:r>
              <a:rPr lang="en-GB" altLang="en-US" sz="2400" dirty="0"/>
              <a:t> </a:t>
            </a:r>
            <a:br>
              <a:rPr lang="en-GB" altLang="en-US" sz="2400" dirty="0"/>
            </a:br>
            <a:r>
              <a:rPr lang="en-GB" altLang="en-US" sz="2400" dirty="0"/>
              <a:t>with a different set of parameters:</a:t>
            </a:r>
            <a:endParaRPr lang="en-US" altLang="en-US" sz="2400" dirty="0">
              <a:latin typeface="Times" panose="02020603050405020304" pitchFamily="18" charset="0"/>
            </a:endParaRPr>
          </a:p>
          <a:p>
            <a:pPr eaLnBrk="1" hangingPunct="1">
              <a:lnSpc>
                <a:spcPct val="200000"/>
              </a:lnSpc>
              <a:buFont typeface="Times" panose="02020603050405020304" pitchFamily="18" charset="0"/>
              <a:buNone/>
            </a:pPr>
            <a:r>
              <a:rPr lang="en-US" altLang="en-US" sz="18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sz="18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US" altLang="en-US" sz="1800" b="1" dirty="0" err="1">
                <a:highlight>
                  <a:srgbClr val="00FF00"/>
                </a:highlight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ClockDisplay</a:t>
            </a:r>
            <a:r>
              <a:rPr lang="en-US" altLang="en-US" sz="18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pPr eaLnBrk="1" hangingPunct="1">
              <a:buFont typeface="Times" panose="02020603050405020304" pitchFamily="18" charset="0"/>
              <a:buNone/>
            </a:pPr>
            <a:r>
              <a:rPr lang="en-US" altLang="en-US" sz="18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hours = new </a:t>
            </a:r>
            <a:r>
              <a:rPr lang="en-US" altLang="en-US" sz="1800" b="1" dirty="0">
                <a:highlight>
                  <a:srgbClr val="00FFFF"/>
                </a:highlight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NumberDisplay</a:t>
            </a:r>
            <a:r>
              <a:rPr lang="en-US" altLang="en-US" sz="18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(24);</a:t>
            </a:r>
          </a:p>
          <a:p>
            <a:pPr eaLnBrk="1" hangingPunct="1">
              <a:buFont typeface="Times" panose="02020603050405020304" pitchFamily="18" charset="0"/>
              <a:buNone/>
            </a:pPr>
            <a:r>
              <a:rPr lang="en-US" altLang="en-US" sz="18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minutes = new </a:t>
            </a:r>
            <a:r>
              <a:rPr lang="en-US" altLang="en-US" sz="1800" b="1" dirty="0">
                <a:highlight>
                  <a:srgbClr val="00FFFF"/>
                </a:highlight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NumberDisplay</a:t>
            </a:r>
            <a:r>
              <a:rPr lang="en-US" altLang="en-US" sz="18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(60);</a:t>
            </a:r>
          </a:p>
          <a:p>
            <a:pPr eaLnBrk="1" hangingPunct="1">
              <a:buFont typeface="Times" panose="02020603050405020304" pitchFamily="18" charset="0"/>
              <a:buNone/>
            </a:pPr>
            <a:r>
              <a:rPr lang="en-US" altLang="en-US" sz="18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en-US" sz="1800" b="1" dirty="0" err="1">
                <a:solidFill>
                  <a:srgbClr val="00B05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updateDisplay</a:t>
            </a:r>
            <a:r>
              <a:rPr lang="en-US" altLang="en-US" sz="1800" b="1" dirty="0">
                <a:solidFill>
                  <a:srgbClr val="00B05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eaLnBrk="1" hangingPunct="1">
              <a:buFont typeface="Times" panose="02020603050405020304" pitchFamily="18" charset="0"/>
              <a:buNone/>
            </a:pPr>
            <a:r>
              <a:rPr lang="en-US" altLang="en-US" sz="18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}</a:t>
            </a:r>
            <a:endParaRPr lang="en-US" altLang="en-US" sz="1800" dirty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lnSpc>
                <a:spcPct val="200000"/>
              </a:lnSpc>
              <a:buFont typeface="Times" panose="02020603050405020304" pitchFamily="18" charset="0"/>
              <a:buNone/>
            </a:pPr>
            <a:r>
              <a:rPr lang="en-US" altLang="en-US" sz="18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sz="18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US" altLang="en-US" sz="1800" b="1" dirty="0" err="1">
                <a:highlight>
                  <a:srgbClr val="00FF00"/>
                </a:highlight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ClockDisplay</a:t>
            </a:r>
            <a:r>
              <a:rPr lang="en-US" altLang="en-US" sz="18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(int hour, int minute) {</a:t>
            </a:r>
          </a:p>
          <a:p>
            <a:pPr eaLnBrk="1" hangingPunct="1">
              <a:buFont typeface="Times" panose="02020603050405020304" pitchFamily="18" charset="0"/>
              <a:buNone/>
            </a:pPr>
            <a:r>
              <a:rPr lang="en-US" altLang="en-US" sz="18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hours = new </a:t>
            </a:r>
            <a:r>
              <a:rPr lang="en-US" altLang="en-US" sz="1800" b="1" dirty="0">
                <a:highlight>
                  <a:srgbClr val="00FFFF"/>
                </a:highlight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NumberDisplay</a:t>
            </a:r>
            <a:r>
              <a:rPr lang="en-US" altLang="en-US" sz="18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(24);</a:t>
            </a:r>
          </a:p>
          <a:p>
            <a:pPr eaLnBrk="1" hangingPunct="1">
              <a:buFont typeface="Times" panose="02020603050405020304" pitchFamily="18" charset="0"/>
              <a:buNone/>
            </a:pPr>
            <a:r>
              <a:rPr lang="en-US" altLang="en-US" sz="18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minutes = new </a:t>
            </a:r>
            <a:r>
              <a:rPr lang="en-US" altLang="en-US" sz="1800" b="1" dirty="0">
                <a:highlight>
                  <a:srgbClr val="00FFFF"/>
                </a:highlight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NumberDisplay</a:t>
            </a:r>
            <a:r>
              <a:rPr lang="en-US" altLang="en-US" sz="18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(60);</a:t>
            </a:r>
          </a:p>
          <a:p>
            <a:pPr eaLnBrk="1" hangingPunct="1">
              <a:buFont typeface="Times" panose="02020603050405020304" pitchFamily="18" charset="0"/>
              <a:buNone/>
            </a:pPr>
            <a:r>
              <a:rPr lang="en-US" altLang="en-US" sz="18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en-US" sz="1800" b="1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setTime</a:t>
            </a:r>
            <a:r>
              <a:rPr lang="en-US" altLang="en-US" sz="18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(hour, minute);</a:t>
            </a:r>
          </a:p>
          <a:p>
            <a:pPr eaLnBrk="1" hangingPunct="1">
              <a:buFont typeface="Times" panose="02020603050405020304" pitchFamily="18" charset="0"/>
              <a:buNone/>
            </a:pPr>
            <a:r>
              <a:rPr lang="en-US" altLang="en-US" sz="18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30007648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D0E6448F-C48F-FCD7-75DE-D7CBC78201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0"/>
            <a:ext cx="4786347" cy="3700490"/>
          </a:xfrm>
          <a:prstGeom prst="rect">
            <a:avLst/>
          </a:prstGeom>
        </p:spPr>
      </p:pic>
      <p:pic>
        <p:nvPicPr>
          <p:cNvPr id="8" name="Picture 7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A3174E28-41BA-2208-F435-E88C3AA9F7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508" y="3933056"/>
            <a:ext cx="4737604" cy="144064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524C97B-EDCE-014D-23A2-5DD1EF0C04F4}"/>
              </a:ext>
            </a:extLst>
          </p:cNvPr>
          <p:cNvSpPr txBox="1"/>
          <p:nvPr/>
        </p:nvSpPr>
        <p:spPr>
          <a:xfrm>
            <a:off x="5796136" y="260648"/>
            <a:ext cx="2952329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dirty="0"/>
              <a:t>In both </a:t>
            </a:r>
            <a:r>
              <a:rPr lang="en-US" sz="1800" dirty="0"/>
              <a:t>constructor</a:t>
            </a:r>
            <a:r>
              <a:rPr lang="en-US" sz="1800" b="0" dirty="0"/>
              <a:t> and </a:t>
            </a:r>
            <a:r>
              <a:rPr lang="en-US" sz="1800" dirty="0"/>
              <a:t>method</a:t>
            </a:r>
            <a:r>
              <a:rPr lang="en-US" sz="1800" b="0" dirty="0"/>
              <a:t> overloading:</a:t>
            </a:r>
          </a:p>
          <a:p>
            <a:endParaRPr lang="en-US" sz="1800" b="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b="0" dirty="0"/>
              <a:t>The </a:t>
            </a:r>
            <a:r>
              <a:rPr lang="en-US" sz="1800" b="0" u="sng" dirty="0"/>
              <a:t>Java compiler </a:t>
            </a:r>
            <a:r>
              <a:rPr lang="en-US" sz="1800" b="0" dirty="0"/>
              <a:t>determines which constructor or method to call 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800" b="0" dirty="0"/>
              <a:t>based on </a:t>
            </a:r>
            <a:r>
              <a:rPr lang="en-US" sz="1800" b="0" u="sng" dirty="0"/>
              <a:t>the number and types of arguments</a:t>
            </a:r>
            <a:r>
              <a:rPr lang="en-US" sz="1800" b="0" dirty="0"/>
              <a:t> provided when creating objects or invoking methods. </a:t>
            </a:r>
          </a:p>
          <a:p>
            <a:pPr lvl="1"/>
            <a:endParaRPr lang="en-US" sz="1800" b="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b="0" dirty="0"/>
              <a:t>Overloading makes the code </a:t>
            </a:r>
            <a:r>
              <a:rPr lang="en-US" sz="1800" b="0" u="sng" dirty="0"/>
              <a:t>more readable </a:t>
            </a:r>
            <a:r>
              <a:rPr lang="en-US" sz="1800" b="0" dirty="0"/>
              <a:t>and allows you to provide </a:t>
            </a:r>
            <a:r>
              <a:rPr lang="en-US" sz="1800" b="0" u="sng" dirty="0"/>
              <a:t>different functionalities while using the same name.</a:t>
            </a:r>
            <a:endParaRPr lang="en-SG" sz="1800" b="0" u="sng" dirty="0"/>
          </a:p>
        </p:txBody>
      </p:sp>
    </p:spTree>
    <p:extLst>
      <p:ext uri="{BB962C8B-B14F-4D97-AF65-F5344CB8AC3E}">
        <p14:creationId xmlns:p14="http://schemas.microsoft.com/office/powerpoint/2010/main" val="42442093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/>
              <a:t>Quiz: is this correct ?!</a:t>
            </a:r>
            <a:endParaRPr lang="en-GB" altLang="en-US" sz="4000" dirty="0"/>
          </a:p>
        </p:txBody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600200"/>
            <a:ext cx="7467600" cy="4724400"/>
          </a:xfrm>
        </p:spPr>
        <p:txBody>
          <a:bodyPr/>
          <a:lstStyle/>
          <a:p>
            <a:pPr eaLnBrk="1" hangingPunct="1">
              <a:lnSpc>
                <a:spcPct val="200000"/>
              </a:lnSpc>
              <a:buFont typeface="Times" panose="02020603050405020304" pitchFamily="18" charset="0"/>
              <a:buNone/>
            </a:pPr>
            <a:r>
              <a:rPr lang="en-US" altLang="en-US" sz="24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sz="24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private int value;</a:t>
            </a:r>
          </a:p>
          <a:p>
            <a:pPr eaLnBrk="1" hangingPunct="1">
              <a:lnSpc>
                <a:spcPct val="200000"/>
              </a:lnSpc>
              <a:buFont typeface="Times" panose="02020603050405020304" pitchFamily="18" charset="0"/>
              <a:buNone/>
            </a:pPr>
            <a:r>
              <a:rPr lang="en-US" altLang="en-US" sz="24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sz="24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 void </a:t>
            </a:r>
            <a:r>
              <a:rPr lang="en-US" altLang="en-US" sz="2400" b="1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setValue</a:t>
            </a:r>
            <a:r>
              <a:rPr lang="en-US" altLang="en-US" sz="24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(int value) {</a:t>
            </a:r>
          </a:p>
          <a:p>
            <a:pPr eaLnBrk="1" hangingPunct="1">
              <a:buFont typeface="Times" panose="02020603050405020304" pitchFamily="18" charset="0"/>
              <a:buNone/>
            </a:pPr>
            <a:r>
              <a:rPr lang="en-US" altLang="en-US" sz="24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value = value;</a:t>
            </a:r>
          </a:p>
          <a:p>
            <a:pPr eaLnBrk="1" hangingPunct="1">
              <a:buFont typeface="Times" panose="02020603050405020304" pitchFamily="18" charset="0"/>
              <a:buNone/>
            </a:pPr>
            <a:r>
              <a:rPr lang="en-US" altLang="en-US" sz="24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}</a:t>
            </a:r>
            <a:endParaRPr lang="en-US" altLang="en-US" sz="2400" dirty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63720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B5C79-2EA7-A9F8-668D-C2CC62EA0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107032"/>
            <a:ext cx="7772400" cy="1143000"/>
          </a:xfrm>
        </p:spPr>
        <p:txBody>
          <a:bodyPr/>
          <a:lstStyle/>
          <a:p>
            <a:r>
              <a:rPr lang="en-US" dirty="0"/>
              <a:t>Static Vs. Instance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53D28-110B-B052-B08B-F2E057DDF6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196752"/>
            <a:ext cx="7467600" cy="4267200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Static members:</a:t>
            </a:r>
          </a:p>
          <a:p>
            <a:r>
              <a:rPr lang="en-US" sz="2000" dirty="0"/>
              <a:t>Such as </a:t>
            </a:r>
            <a:r>
              <a:rPr lang="en-US" sz="2000" dirty="0">
                <a:solidFill>
                  <a:schemeClr val="accent4"/>
                </a:solidFill>
              </a:rPr>
              <a:t>static variables </a:t>
            </a:r>
            <a:r>
              <a:rPr lang="en-US" sz="2000" dirty="0"/>
              <a:t>and </a:t>
            </a:r>
            <a:r>
              <a:rPr lang="en-US" sz="2000" dirty="0">
                <a:solidFill>
                  <a:schemeClr val="accent4"/>
                </a:solidFill>
              </a:rPr>
              <a:t>static methods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00B050"/>
                </a:solidFill>
              </a:rPr>
              <a:t>belong to the class itself </a:t>
            </a:r>
            <a:r>
              <a:rPr lang="en-US" sz="2000" dirty="0"/>
              <a:t>rather than to any specific object (instance) of the class.</a:t>
            </a:r>
          </a:p>
          <a:p>
            <a:r>
              <a:rPr lang="en-US" sz="2000" dirty="0"/>
              <a:t>They are </a:t>
            </a:r>
            <a:r>
              <a:rPr lang="en-US" sz="2000" dirty="0">
                <a:solidFill>
                  <a:srgbClr val="00B050"/>
                </a:solidFill>
              </a:rPr>
              <a:t>associated with the class </a:t>
            </a:r>
            <a:r>
              <a:rPr lang="en-US" sz="2000" dirty="0"/>
              <a:t>and </a:t>
            </a:r>
            <a:r>
              <a:rPr lang="en-US" sz="2000" dirty="0">
                <a:solidFill>
                  <a:srgbClr val="00B050"/>
                </a:solidFill>
              </a:rPr>
              <a:t>can be accessed using the class name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FF0000"/>
                </a:solidFill>
              </a:rPr>
              <a:t>without the need to create an object of the class.</a:t>
            </a:r>
          </a:p>
          <a:p>
            <a:r>
              <a:rPr lang="en-US" sz="2000" dirty="0"/>
              <a:t>There is </a:t>
            </a:r>
            <a:r>
              <a:rPr lang="en-US" sz="2000" b="1" dirty="0">
                <a:solidFill>
                  <a:srgbClr val="FF0000"/>
                </a:solidFill>
              </a:rPr>
              <a:t>only one </a:t>
            </a:r>
            <a:r>
              <a:rPr lang="en-US" sz="2000" dirty="0"/>
              <a:t>copy of each static member shared among all instances of the class.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Instance Members:</a:t>
            </a:r>
          </a:p>
          <a:p>
            <a:r>
              <a:rPr lang="en-US" sz="2000" dirty="0"/>
              <a:t>Such as </a:t>
            </a:r>
            <a:r>
              <a:rPr lang="en-US" sz="2000" dirty="0">
                <a:solidFill>
                  <a:schemeClr val="accent4"/>
                </a:solidFill>
              </a:rPr>
              <a:t>instance variables </a:t>
            </a:r>
            <a:r>
              <a:rPr lang="en-US" sz="2000" dirty="0"/>
              <a:t>and </a:t>
            </a:r>
            <a:r>
              <a:rPr lang="en-US" sz="2000" dirty="0">
                <a:solidFill>
                  <a:schemeClr val="accent4"/>
                </a:solidFill>
              </a:rPr>
              <a:t>instance methods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00B050"/>
                </a:solidFill>
              </a:rPr>
              <a:t>belong to individual objects (instances) of the class.</a:t>
            </a:r>
          </a:p>
          <a:p>
            <a:r>
              <a:rPr lang="en-US" sz="2000" dirty="0"/>
              <a:t>Each object has </a:t>
            </a:r>
            <a:r>
              <a:rPr lang="en-US" sz="2000" b="1" dirty="0">
                <a:solidFill>
                  <a:srgbClr val="FF0000"/>
                </a:solidFill>
              </a:rPr>
              <a:t>its own separate copy </a:t>
            </a:r>
            <a:r>
              <a:rPr lang="en-US" sz="2000" dirty="0"/>
              <a:t>of instance members, and changes made to instance members of one object do not affect other objects of the same class.</a:t>
            </a:r>
            <a:endParaRPr lang="en-SG" sz="2000" dirty="0"/>
          </a:p>
        </p:txBody>
      </p:sp>
    </p:spTree>
    <p:extLst>
      <p:ext uri="{BB962C8B-B14F-4D97-AF65-F5344CB8AC3E}">
        <p14:creationId xmlns:p14="http://schemas.microsoft.com/office/powerpoint/2010/main" val="681529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  <a:cs typeface="+mj-cs"/>
              </a:rPr>
              <a:t>Abstraction</a:t>
            </a:r>
            <a:endParaRPr lang="en-GB" dirty="0">
              <a:ea typeface="+mj-ea"/>
              <a:cs typeface="+mj-cs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b="1" dirty="0">
                <a:ea typeface="+mn-ea"/>
                <a:cs typeface="+mn-cs"/>
              </a:rPr>
              <a:t>Abstraction</a:t>
            </a:r>
            <a:r>
              <a:rPr lang="en-GB" dirty="0">
                <a:ea typeface="+mn-ea"/>
                <a:cs typeface="+mn-cs"/>
              </a:rPr>
              <a:t> is the ability to ignore details of parts to focus attention on a higher level of a problem.</a:t>
            </a:r>
          </a:p>
          <a:p>
            <a:pPr marL="0" indent="0" eaLnBrk="1" hangingPunct="1">
              <a:buNone/>
              <a:defRPr/>
            </a:pPr>
            <a:endParaRPr lang="en-GB" dirty="0">
              <a:ea typeface="+mn-ea"/>
              <a:cs typeface="+mn-cs"/>
            </a:endParaRPr>
          </a:p>
          <a:p>
            <a:pPr>
              <a:defRPr/>
            </a:pPr>
            <a:r>
              <a:rPr lang="en-US" dirty="0"/>
              <a:t>In Java, abstraction is achieved by </a:t>
            </a:r>
            <a:r>
              <a:rPr lang="en-US" dirty="0">
                <a:hlinkClick r:id="rId3"/>
              </a:rPr>
              <a:t>interfaces</a:t>
            </a:r>
            <a:r>
              <a:rPr lang="en-US" dirty="0"/>
              <a:t> and </a:t>
            </a:r>
            <a:r>
              <a:rPr lang="en-US" dirty="0">
                <a:hlinkClick r:id="rId4"/>
              </a:rPr>
              <a:t>abstract classes</a:t>
            </a:r>
            <a:r>
              <a:rPr lang="en-US" dirty="0"/>
              <a:t>.</a:t>
            </a:r>
            <a:endParaRPr lang="en-GB" dirty="0"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4862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B5C79-2EA7-A9F8-668D-C2CC62EA0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107032"/>
            <a:ext cx="7772400" cy="1143000"/>
          </a:xfrm>
        </p:spPr>
        <p:txBody>
          <a:bodyPr/>
          <a:lstStyle/>
          <a:p>
            <a:r>
              <a:rPr lang="en-US" dirty="0"/>
              <a:t>Accessing Members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53D28-110B-B052-B08B-F2E057DDF6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196752"/>
            <a:ext cx="7467600" cy="4267200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Static members:</a:t>
            </a:r>
          </a:p>
          <a:p>
            <a:r>
              <a:rPr lang="en-US" sz="2000" dirty="0"/>
              <a:t>Static members can be accessed </a:t>
            </a:r>
            <a:r>
              <a:rPr lang="en-US" sz="2000" dirty="0">
                <a:solidFill>
                  <a:srgbClr val="00B0F0"/>
                </a:solidFill>
              </a:rPr>
              <a:t>using the class name </a:t>
            </a:r>
            <a:r>
              <a:rPr lang="en-US" sz="2000" dirty="0"/>
              <a:t>or </a:t>
            </a:r>
            <a:r>
              <a:rPr lang="en-US" sz="2000" dirty="0">
                <a:solidFill>
                  <a:srgbClr val="00B0F0"/>
                </a:solidFill>
              </a:rPr>
              <a:t>through an object of the class</a:t>
            </a:r>
            <a:r>
              <a:rPr lang="en-US" sz="2000" dirty="0"/>
              <a:t>. However, it is recommended to access them using the class name for clarity.</a:t>
            </a:r>
          </a:p>
          <a:p>
            <a:r>
              <a:rPr lang="en-US" sz="2000" dirty="0"/>
              <a:t>They can be accessed </a:t>
            </a:r>
            <a:r>
              <a:rPr lang="en-US" sz="2000" dirty="0">
                <a:solidFill>
                  <a:srgbClr val="FF0000"/>
                </a:solidFill>
              </a:rPr>
              <a:t>without creating an instance of the class.</a:t>
            </a:r>
          </a:p>
          <a:p>
            <a:pPr marL="0" indent="0">
              <a:buNone/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Instance Members:</a:t>
            </a:r>
          </a:p>
          <a:p>
            <a:r>
              <a:rPr lang="en-US" sz="2000" dirty="0"/>
              <a:t>Instance members can only be accessed </a:t>
            </a:r>
            <a:r>
              <a:rPr lang="en-US" sz="2000" dirty="0">
                <a:solidFill>
                  <a:srgbClr val="00B0F0"/>
                </a:solidFill>
              </a:rPr>
              <a:t>through an object (instance) of the class.</a:t>
            </a:r>
          </a:p>
          <a:p>
            <a:r>
              <a:rPr lang="en-US" sz="2000" dirty="0"/>
              <a:t>Each instance of the class has </a:t>
            </a:r>
            <a:r>
              <a:rPr lang="en-US" sz="2000" dirty="0">
                <a:solidFill>
                  <a:srgbClr val="00B0F0"/>
                </a:solidFill>
              </a:rPr>
              <a:t>its own set of instance members</a:t>
            </a:r>
            <a:r>
              <a:rPr lang="en-US" sz="2000" dirty="0"/>
              <a:t>.</a:t>
            </a:r>
            <a:endParaRPr lang="en-SG" sz="2000" dirty="0"/>
          </a:p>
        </p:txBody>
      </p:sp>
    </p:spTree>
    <p:extLst>
      <p:ext uri="{BB962C8B-B14F-4D97-AF65-F5344CB8AC3E}">
        <p14:creationId xmlns:p14="http://schemas.microsoft.com/office/powerpoint/2010/main" val="22119837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B5C79-2EA7-A9F8-668D-C2CC62EA0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107032"/>
            <a:ext cx="7772400" cy="1143000"/>
          </a:xfrm>
        </p:spPr>
        <p:txBody>
          <a:bodyPr/>
          <a:lstStyle/>
          <a:p>
            <a:r>
              <a:rPr lang="en-US" dirty="0"/>
              <a:t>Accessing Members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53D28-110B-B052-B08B-F2E057DDF6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196752"/>
            <a:ext cx="7467600" cy="4267200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Static members:</a:t>
            </a:r>
          </a:p>
          <a:p>
            <a:r>
              <a:rPr lang="en-US" sz="2000" dirty="0"/>
              <a:t>Are typically used for </a:t>
            </a:r>
            <a:r>
              <a:rPr lang="en-US" sz="2000" dirty="0">
                <a:highlight>
                  <a:srgbClr val="FFFF00"/>
                </a:highlight>
              </a:rPr>
              <a:t>properties that are shared among all instances of the class. </a:t>
            </a:r>
          </a:p>
          <a:p>
            <a:r>
              <a:rPr lang="en-US" sz="2000" dirty="0"/>
              <a:t>They are used </a:t>
            </a:r>
            <a:r>
              <a:rPr lang="en-US" sz="2000" u="sng" dirty="0">
                <a:highlight>
                  <a:srgbClr val="FFFF00"/>
                </a:highlight>
              </a:rPr>
              <a:t>when a property or method does not depend on the specific state of individual objects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Instance Members:</a:t>
            </a:r>
          </a:p>
          <a:p>
            <a:r>
              <a:rPr lang="en-US" sz="2000" dirty="0"/>
              <a:t>Instance members are used when properties </a:t>
            </a:r>
            <a:r>
              <a:rPr lang="en-US" sz="2000" dirty="0">
                <a:solidFill>
                  <a:srgbClr val="00B0F0"/>
                </a:solidFill>
              </a:rPr>
              <a:t>need to maintain state specific to each object</a:t>
            </a:r>
            <a:r>
              <a:rPr lang="en-US" sz="2000" dirty="0"/>
              <a:t>. </a:t>
            </a:r>
          </a:p>
          <a:p>
            <a:pPr lvl="1"/>
            <a:r>
              <a:rPr lang="en-US" sz="1600" dirty="0"/>
              <a:t>For example, instance variables can store </a:t>
            </a:r>
            <a:r>
              <a:rPr lang="en-US" sz="1600" dirty="0">
                <a:solidFill>
                  <a:srgbClr val="00B0F0"/>
                </a:solidFill>
              </a:rPr>
              <a:t>unique data for each object</a:t>
            </a:r>
            <a:r>
              <a:rPr lang="en-US" sz="1600" dirty="0"/>
              <a:t>.</a:t>
            </a:r>
          </a:p>
          <a:p>
            <a:r>
              <a:rPr lang="en-US" sz="2000" dirty="0"/>
              <a:t>They are used when a property or method's behavior </a:t>
            </a:r>
            <a:r>
              <a:rPr lang="en-US" sz="2000" dirty="0">
                <a:solidFill>
                  <a:srgbClr val="00B0F0"/>
                </a:solidFill>
              </a:rPr>
              <a:t>depends on the specific state of individual objects</a:t>
            </a:r>
            <a:r>
              <a:rPr lang="en-US" sz="2000" dirty="0"/>
              <a:t>.</a:t>
            </a:r>
            <a:endParaRPr lang="en-SG" sz="2000" dirty="0"/>
          </a:p>
        </p:txBody>
      </p:sp>
    </p:spTree>
    <p:extLst>
      <p:ext uri="{BB962C8B-B14F-4D97-AF65-F5344CB8AC3E}">
        <p14:creationId xmlns:p14="http://schemas.microsoft.com/office/powerpoint/2010/main" val="3407526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240B9-C7B8-F4C1-E195-E6B2DBF66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BD900-D5CF-6892-EF72-B2C8049381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/>
              <a:t>Memory allocation?</a:t>
            </a:r>
          </a:p>
          <a:p>
            <a:pPr algn="ctr"/>
            <a:r>
              <a:rPr lang="en-US" dirty="0"/>
              <a:t>Initialization?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74243185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omputer code on a black background&#10;&#10;Description automatically generated">
            <a:extLst>
              <a:ext uri="{FF2B5EF4-FFF2-40B4-BE49-F238E27FC236}">
                <a16:creationId xmlns:a16="http://schemas.microsoft.com/office/drawing/2014/main" id="{89E9B36B-BD02-5B1C-4FC9-9C3E0BBB76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988840"/>
            <a:ext cx="7270427" cy="223224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4D3D316-EB38-2CB1-8CA8-932F4FAAEEDF}"/>
              </a:ext>
            </a:extLst>
          </p:cNvPr>
          <p:cNvSpPr txBox="1"/>
          <p:nvPr/>
        </p:nvSpPr>
        <p:spPr>
          <a:xfrm>
            <a:off x="971600" y="4509120"/>
            <a:ext cx="777686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/>
              <a:t>You can access the </a:t>
            </a:r>
            <a:r>
              <a:rPr lang="en-US" dirty="0" err="1"/>
              <a:t>staticField</a:t>
            </a:r>
            <a:r>
              <a:rPr lang="en-US" dirty="0"/>
              <a:t> </a:t>
            </a:r>
            <a:r>
              <a:rPr lang="en-US" b="0" dirty="0"/>
              <a:t>and </a:t>
            </a:r>
            <a:r>
              <a:rPr lang="en-US" dirty="0" err="1"/>
              <a:t>staticMethod</a:t>
            </a:r>
            <a:r>
              <a:rPr lang="en-US" dirty="0"/>
              <a:t> </a:t>
            </a:r>
            <a:r>
              <a:rPr lang="en-US" b="0" dirty="0"/>
              <a:t>like this:</a:t>
            </a:r>
            <a:endParaRPr lang="en-SG" b="0" dirty="0"/>
          </a:p>
        </p:txBody>
      </p:sp>
      <p:pic>
        <p:nvPicPr>
          <p:cNvPr id="13" name="Picture 12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9DD5515C-8769-0E6C-3898-8C7C194294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5661248"/>
            <a:ext cx="7198419" cy="864096"/>
          </a:xfrm>
          <a:prstGeom prst="rect">
            <a:avLst/>
          </a:prstGeom>
        </p:spPr>
      </p:pic>
      <p:sp>
        <p:nvSpPr>
          <p:cNvPr id="14" name="Rectangle 2">
            <a:extLst>
              <a:ext uri="{FF2B5EF4-FFF2-40B4-BE49-F238E27FC236}">
                <a16:creationId xmlns:a16="http://schemas.microsoft.com/office/drawing/2014/main" id="{44B81ACB-6A8A-F8D8-D2EC-3AF1752B35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906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4000" dirty="0"/>
              <a:t>Static Member</a:t>
            </a:r>
            <a:endParaRPr lang="en-GB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48053368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>
            <a:extLst>
              <a:ext uri="{FF2B5EF4-FFF2-40B4-BE49-F238E27FC236}">
                <a16:creationId xmlns:a16="http://schemas.microsoft.com/office/drawing/2014/main" id="{44B81ACB-6A8A-F8D8-D2EC-3AF1752B35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906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4000" dirty="0"/>
              <a:t>Instance Member</a:t>
            </a:r>
            <a:endParaRPr lang="en-GB" altLang="en-US" sz="4000" dirty="0"/>
          </a:p>
        </p:txBody>
      </p:sp>
      <p:pic>
        <p:nvPicPr>
          <p:cNvPr id="3" name="Picture 2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FB686B9B-2C0B-4487-A2A9-5AC2423008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538274"/>
            <a:ext cx="6124620" cy="18907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1AB5AA8-6443-C0C2-BDB5-9141852761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4595821"/>
            <a:ext cx="6192688" cy="72390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93340E0-8C36-F178-F1EE-4B257367FC3C}"/>
              </a:ext>
            </a:extLst>
          </p:cNvPr>
          <p:cNvSpPr txBox="1"/>
          <p:nvPr/>
        </p:nvSpPr>
        <p:spPr>
          <a:xfrm>
            <a:off x="990600" y="3573706"/>
            <a:ext cx="761384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/>
              <a:t>You can access the </a:t>
            </a:r>
            <a:r>
              <a:rPr lang="en-US" dirty="0" err="1"/>
              <a:t>instanceField</a:t>
            </a:r>
            <a:r>
              <a:rPr lang="en-US" b="0" dirty="0"/>
              <a:t> and </a:t>
            </a:r>
            <a:r>
              <a:rPr lang="en-US" dirty="0" err="1"/>
              <a:t>instanceMethod</a:t>
            </a:r>
            <a:r>
              <a:rPr lang="en-US" b="0" dirty="0"/>
              <a:t> like this within an instance method:</a:t>
            </a:r>
            <a:endParaRPr lang="en-SG" b="0" dirty="0"/>
          </a:p>
        </p:txBody>
      </p:sp>
    </p:spTree>
    <p:extLst>
      <p:ext uri="{BB962C8B-B14F-4D97-AF65-F5344CB8AC3E}">
        <p14:creationId xmlns:p14="http://schemas.microsoft.com/office/powerpoint/2010/main" val="287288399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81000"/>
            <a:ext cx="7772400" cy="599728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this</a:t>
            </a:r>
            <a:r>
              <a:rPr lang="en-US" dirty="0"/>
              <a:t> keyword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340768"/>
            <a:ext cx="7543800" cy="4968552"/>
          </a:xfrm>
        </p:spPr>
        <p:txBody>
          <a:bodyPr/>
          <a:lstStyle/>
          <a:p>
            <a:r>
              <a:rPr lang="en-US" sz="3000" dirty="0"/>
              <a:t>Used to </a:t>
            </a:r>
            <a:r>
              <a:rPr lang="en-US" sz="3000" dirty="0">
                <a:solidFill>
                  <a:srgbClr val="FF0000"/>
                </a:solidFill>
              </a:rPr>
              <a:t>distinguish</a:t>
            </a:r>
            <a:r>
              <a:rPr lang="en-US" sz="3000" dirty="0"/>
              <a:t> </a:t>
            </a:r>
            <a:r>
              <a:rPr lang="en-US" sz="3000" dirty="0">
                <a:solidFill>
                  <a:srgbClr val="00B050"/>
                </a:solidFill>
              </a:rPr>
              <a:t>parameters</a:t>
            </a:r>
            <a:r>
              <a:rPr lang="en-US" sz="3000" dirty="0"/>
              <a:t> and </a:t>
            </a:r>
            <a:r>
              <a:rPr lang="en-US" sz="3000" dirty="0">
                <a:solidFill>
                  <a:srgbClr val="00B050"/>
                </a:solidFill>
              </a:rPr>
              <a:t>fields</a:t>
            </a:r>
            <a:r>
              <a:rPr lang="en-US" sz="3000" dirty="0"/>
              <a:t> of the </a:t>
            </a:r>
            <a:r>
              <a:rPr lang="en-US" sz="3000" u="sng" dirty="0"/>
              <a:t>same name.</a:t>
            </a:r>
          </a:p>
          <a:p>
            <a:pPr marL="0" indent="0">
              <a:buNone/>
            </a:pPr>
            <a:br>
              <a:rPr lang="en-US" sz="1800" dirty="0"/>
            </a:br>
            <a:r>
              <a:rPr lang="en-US" sz="1800" dirty="0"/>
              <a:t>      </a:t>
            </a:r>
            <a:r>
              <a:rPr lang="en-US" sz="2800" b="1" dirty="0">
                <a:latin typeface="Courier New" charset="0"/>
                <a:ea typeface="Courier New" charset="0"/>
                <a:cs typeface="Courier New" charset="0"/>
              </a:rPr>
              <a:t>public </a:t>
            </a:r>
            <a:r>
              <a:rPr lang="en-US" sz="2800" b="1" dirty="0" err="1">
                <a:latin typeface="Courier New" charset="0"/>
                <a:ea typeface="Courier New" charset="0"/>
                <a:cs typeface="Courier New" charset="0"/>
              </a:rPr>
              <a:t>ClockDisplay</a:t>
            </a:r>
            <a:r>
              <a:rPr lang="en-US" sz="28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2800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2800" b="1" dirty="0">
                <a:latin typeface="Courier New" charset="0"/>
                <a:ea typeface="Courier New" charset="0"/>
                <a:cs typeface="Courier New" charset="0"/>
              </a:rPr>
              <a:t> limit)</a:t>
            </a:r>
            <a:br>
              <a:rPr lang="en-US" sz="28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800" b="1" dirty="0">
                <a:latin typeface="Courier New" charset="0"/>
                <a:ea typeface="Courier New" charset="0"/>
                <a:cs typeface="Courier New" charset="0"/>
              </a:rPr>
              <a:t>  {</a:t>
            </a:r>
            <a:br>
              <a:rPr lang="en-US" sz="28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800" b="1" dirty="0">
                <a:latin typeface="Courier New" charset="0"/>
                <a:ea typeface="Courier New" charset="0"/>
                <a:cs typeface="Courier New" charset="0"/>
              </a:rPr>
              <a:t>     </a:t>
            </a:r>
            <a:r>
              <a:rPr lang="en-US" sz="2800" b="1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this</a:t>
            </a:r>
            <a:r>
              <a:rPr lang="en-US" sz="2800" b="1" dirty="0" err="1">
                <a:latin typeface="Courier New" charset="0"/>
                <a:ea typeface="Courier New" charset="0"/>
                <a:cs typeface="Courier New" charset="0"/>
              </a:rPr>
              <a:t>.limit</a:t>
            </a:r>
            <a:r>
              <a:rPr lang="en-US" sz="2800" b="1" dirty="0">
                <a:latin typeface="Courier New" charset="0"/>
                <a:ea typeface="Courier New" charset="0"/>
                <a:cs typeface="Courier New" charset="0"/>
              </a:rPr>
              <a:t> = limit;</a:t>
            </a:r>
            <a:br>
              <a:rPr lang="en-US" sz="28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800" b="1" dirty="0">
                <a:latin typeface="Courier New" charset="0"/>
                <a:ea typeface="Courier New" charset="0"/>
                <a:cs typeface="Courier New" charset="0"/>
              </a:rPr>
              <a:t>     value = 0;</a:t>
            </a:r>
            <a:br>
              <a:rPr lang="en-US" sz="28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800" b="1" dirty="0">
                <a:latin typeface="Courier New" charset="0"/>
                <a:ea typeface="Courier New" charset="0"/>
                <a:cs typeface="Courier New" charset="0"/>
              </a:rPr>
              <a:t>  }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290542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990600" y="381000"/>
            <a:ext cx="7772400" cy="6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81279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itchFamily="34" charset="0"/>
                <a:ea typeface="MS PGothic" pitchFamily="34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itchFamily="34" charset="0"/>
                <a:ea typeface="MS PGothic" pitchFamily="34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itchFamily="34" charset="0"/>
                <a:ea typeface="MS PGothic" pitchFamily="34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itchFamily="34" charset="0"/>
                <a:ea typeface="MS PGothic" pitchFamily="34" charset="-128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itchFamily="34" charset="0"/>
                <a:ea typeface="MS PGothic" pitchFamily="34" charset="-128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itchFamily="34" charset="0"/>
                <a:ea typeface="MS PGothic" pitchFamily="34" charset="-128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itchFamily="34" charset="0"/>
                <a:ea typeface="MS PGothic" pitchFamily="34" charset="-128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7F6F5E"/>
                </a:solidFill>
                <a:latin typeface="Courier New" charset="0"/>
                <a:cs typeface="Courier New" charset="0"/>
              </a:rPr>
              <a:t>null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219200" y="1412875"/>
            <a:ext cx="7467600" cy="468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23368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+mn-lt"/>
                <a:ea typeface="+mn-ea"/>
              </a:defRPr>
            </a:lvl9pPr>
          </a:lstStyle>
          <a:p>
            <a:pPr marL="382588" marR="0" lvl="0" indent="-342900" algn="l" defTabSz="914400" rtl="0" eaLnBrk="1" fontAlgn="base" latinLnBrk="0" hangingPunct="1">
              <a:lnSpc>
                <a:spcPct val="90000"/>
              </a:lnSpc>
              <a:spcBef>
                <a:spcPts val="2400"/>
              </a:spcBef>
              <a:spcAft>
                <a:spcPct val="0"/>
              </a:spcAft>
              <a:buClr>
                <a:srgbClr val="264D8B"/>
              </a:buClr>
              <a:buSzTx/>
              <a:buFont typeface="Times" charset="0"/>
              <a:buChar char="•"/>
              <a:tabLst/>
              <a:defRPr/>
            </a:pPr>
            <a:r>
              <a:rPr kumimoji="0" lang="en-US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1A3170"/>
                </a:solidFill>
                <a:effectLst/>
                <a:uLnTx/>
                <a:uFillTx/>
                <a:latin typeface="Courier New" pitchFamily="49" charset="0"/>
                <a:ea typeface="MS PGothic"/>
                <a:cs typeface="+mn-cs"/>
                <a:sym typeface="Courier" charset="0"/>
              </a:rPr>
              <a:t>null</a:t>
            </a: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1A3170"/>
                </a:solidFill>
                <a:effectLst/>
                <a:uLnTx/>
                <a:uFillTx/>
                <a:latin typeface="Trebuchet MS"/>
                <a:ea typeface="MS PGothic"/>
                <a:cs typeface="+mn-cs"/>
              </a:rPr>
              <a:t> is a special value in Java</a:t>
            </a:r>
          </a:p>
          <a:p>
            <a:pPr marL="382588" marR="0" lvl="0" indent="-342900" algn="l" defTabSz="914400" rtl="0" eaLnBrk="1" fontAlgn="base" latinLnBrk="0" hangingPunct="1">
              <a:lnSpc>
                <a:spcPct val="90000"/>
              </a:lnSpc>
              <a:spcBef>
                <a:spcPts val="2400"/>
              </a:spcBef>
              <a:spcAft>
                <a:spcPct val="0"/>
              </a:spcAft>
              <a:buClr>
                <a:srgbClr val="264D8B"/>
              </a:buClr>
              <a:buSzTx/>
              <a:buFont typeface="Times" charset="0"/>
              <a:buChar char="•"/>
              <a:tabLst/>
              <a:defRPr/>
            </a:pP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1A3170"/>
                </a:solidFill>
                <a:effectLst/>
                <a:uLnTx/>
                <a:uFillTx/>
                <a:latin typeface="Trebuchet MS"/>
                <a:ea typeface="MS PGothic"/>
                <a:cs typeface="+mn-cs"/>
              </a:rPr>
              <a:t>Object fields are initialized to </a:t>
            </a:r>
            <a:r>
              <a:rPr kumimoji="0" lang="en-US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1A3170"/>
                </a:solidFill>
                <a:effectLst/>
                <a:uLnTx/>
                <a:uFillTx/>
                <a:latin typeface="Courier New" pitchFamily="49" charset="0"/>
                <a:ea typeface="MS PGothic"/>
                <a:cs typeface="+mn-cs"/>
                <a:sym typeface="Courier" charset="0"/>
              </a:rPr>
              <a:t>null</a:t>
            </a: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1A3170"/>
                </a:solidFill>
                <a:effectLst/>
                <a:uLnTx/>
                <a:uFillTx/>
                <a:latin typeface="Trebuchet MS"/>
                <a:ea typeface="MS PGothic"/>
                <a:cs typeface="+mn-cs"/>
              </a:rPr>
              <a:t> by default</a:t>
            </a:r>
          </a:p>
          <a:p>
            <a:pPr marL="382588" marR="0" lvl="0" indent="-342900" algn="l" defTabSz="914400" rtl="0" eaLnBrk="1" fontAlgn="base" latinLnBrk="0" hangingPunct="1">
              <a:lnSpc>
                <a:spcPct val="90000"/>
              </a:lnSpc>
              <a:spcBef>
                <a:spcPts val="2400"/>
              </a:spcBef>
              <a:spcAft>
                <a:spcPct val="0"/>
              </a:spcAft>
              <a:buClr>
                <a:srgbClr val="264D8B"/>
              </a:buClr>
              <a:buSzTx/>
              <a:buFont typeface="Times" charset="0"/>
              <a:buChar char="•"/>
              <a:tabLst/>
              <a:defRPr/>
            </a:pP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1A3170"/>
                </a:solidFill>
                <a:effectLst/>
                <a:uLnTx/>
                <a:uFillTx/>
                <a:latin typeface="Trebuchet MS"/>
                <a:ea typeface="MS PGothic"/>
                <a:cs typeface="+mn-cs"/>
              </a:rPr>
              <a:t>You can test for and assign </a:t>
            </a:r>
            <a:r>
              <a:rPr kumimoji="0" lang="en-US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1A3170"/>
                </a:solidFill>
                <a:effectLst/>
                <a:uLnTx/>
                <a:uFillTx/>
                <a:latin typeface="Courier New" pitchFamily="49" charset="0"/>
                <a:ea typeface="MS PGothic"/>
                <a:cs typeface="+mn-cs"/>
                <a:sym typeface="Courier" charset="0"/>
              </a:rPr>
              <a:t>null</a:t>
            </a:r>
            <a:b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1A3170"/>
                </a:solidFill>
                <a:effectLst/>
                <a:uLnTx/>
                <a:uFillTx/>
                <a:latin typeface="Trebuchet MS"/>
                <a:ea typeface="MS PGothic"/>
                <a:cs typeface="+mn-cs"/>
              </a:rPr>
            </a:br>
            <a:endParaRPr kumimoji="0" lang="en-US" altLang="en-US" sz="1400" b="0" i="0" u="none" strike="noStrike" kern="0" cap="none" spc="0" normalizeH="0" baseline="0" noProof="0" dirty="0">
              <a:ln>
                <a:noFill/>
              </a:ln>
              <a:solidFill>
                <a:srgbClr val="1A3170"/>
              </a:solidFill>
              <a:effectLst/>
              <a:uLnTx/>
              <a:uFillTx/>
              <a:latin typeface="Trebuchet MS"/>
              <a:ea typeface="MS PGothic"/>
              <a:cs typeface="+mn-cs"/>
            </a:endParaRPr>
          </a:p>
          <a:p>
            <a:pPr marL="839788" marR="0" lvl="2" indent="0" algn="l" defTabSz="91440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rgbClr val="264D8B"/>
              </a:buClr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 Bold" charset="0"/>
                <a:ea typeface="MS PGothic"/>
                <a:sym typeface="Courier New Bold" charset="0"/>
              </a:rPr>
              <a:t>private NumberDisplay hours;</a:t>
            </a:r>
            <a:b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 Bold" charset="0"/>
                <a:ea typeface="ヒラギノ角ゴ ProN W6" charset="-128"/>
                <a:sym typeface="Courier New Bold" charset="0"/>
              </a:rPr>
            </a:br>
            <a:b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 Bold" charset="0"/>
                <a:ea typeface="ヒラギノ角ゴ ProN W6" charset="-128"/>
                <a:sym typeface="Courier New Bold" charset="0"/>
              </a:rPr>
            </a:b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 Bold" charset="0"/>
                <a:ea typeface="MS PGothic"/>
                <a:sym typeface="Courier New Bold" charset="0"/>
              </a:rPr>
              <a:t>if(hours != null) { ... }</a:t>
            </a:r>
            <a:b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 Bold" charset="0"/>
                <a:ea typeface="ヒラギノ角ゴ ProN W6" charset="-128"/>
                <a:sym typeface="Courier New Bold" charset="0"/>
              </a:rPr>
            </a:br>
            <a:b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 Bold" charset="0"/>
                <a:ea typeface="ヒラギノ角ゴ ProN W6" charset="-128"/>
                <a:sym typeface="Courier New Bold" charset="0"/>
              </a:rPr>
            </a:b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 Bold" charset="0"/>
                <a:ea typeface="MS PGothic"/>
                <a:sym typeface="Courier New Bold" charset="0"/>
              </a:rPr>
              <a:t>hours = null;</a:t>
            </a:r>
          </a:p>
        </p:txBody>
      </p:sp>
    </p:spTree>
    <p:extLst>
      <p:ext uri="{BB962C8B-B14F-4D97-AF65-F5344CB8AC3E}">
        <p14:creationId xmlns:p14="http://schemas.microsoft.com/office/powerpoint/2010/main" val="822902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990600" y="152400"/>
            <a:ext cx="7772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81279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itchFamily="34" charset="0"/>
                <a:ea typeface="MS PGothic" pitchFamily="34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itchFamily="34" charset="0"/>
                <a:ea typeface="MS PGothic" pitchFamily="34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itchFamily="34" charset="0"/>
                <a:ea typeface="MS PGothic" pitchFamily="34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itchFamily="34" charset="0"/>
                <a:ea typeface="MS PGothic" pitchFamily="34" charset="-128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itchFamily="34" charset="0"/>
                <a:ea typeface="MS PGothic" pitchFamily="34" charset="-128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itchFamily="34" charset="0"/>
                <a:ea typeface="MS PGothic" pitchFamily="34" charset="-128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itchFamily="34" charset="0"/>
                <a:ea typeface="MS PGothic" pitchFamily="34" charset="-128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dirty="0">
                <a:solidFill>
                  <a:srgbClr val="7F6F5E"/>
                </a:solidFill>
                <a:latin typeface="Courier New" charset="0"/>
                <a:cs typeface="Courier New" charset="0"/>
              </a:rPr>
              <a:t>null vs. void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066800" y="1066800"/>
            <a:ext cx="76200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23368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+mn-lt"/>
                <a:ea typeface="+mn-ea"/>
              </a:defRPr>
            </a:lvl9pPr>
          </a:lstStyle>
          <a:p>
            <a:pPr marL="382588" algn="ctr" eaLnBrk="1" hangingPunct="1">
              <a:lnSpc>
                <a:spcPct val="90000"/>
              </a:lnSpc>
              <a:buFont typeface="Times" panose="02020603050405020304" pitchFamily="18" charset="0"/>
              <a:buNone/>
            </a:pPr>
            <a:r>
              <a:rPr lang="en-US" altLang="en-US" b="1" kern="0" dirty="0">
                <a:solidFill>
                  <a:srgbClr val="FF1913"/>
                </a:solidFill>
                <a:latin typeface="Courier New" panose="02070309020205020404" pitchFamily="49" charset="0"/>
                <a:sym typeface="Courier" charset="0"/>
              </a:rPr>
              <a:t>null</a:t>
            </a:r>
            <a:endParaRPr lang="en-US" altLang="en-US" b="1" kern="0" dirty="0">
              <a:latin typeface="Courier New" panose="02070309020205020404" pitchFamily="49" charset="0"/>
              <a:sym typeface="Courier" charset="0"/>
            </a:endParaRPr>
          </a:p>
          <a:p>
            <a:pPr marL="382588" eaLnBrk="1" hangingPunct="1">
              <a:lnSpc>
                <a:spcPct val="90000"/>
              </a:lnSpc>
            </a:pPr>
            <a:r>
              <a:rPr lang="en-US" altLang="en-US" b="1" kern="0" dirty="0">
                <a:latin typeface="Courier New" panose="02070309020205020404" pitchFamily="49" charset="0"/>
                <a:sym typeface="Courier" charset="0"/>
              </a:rPr>
              <a:t>Means </a:t>
            </a:r>
            <a:r>
              <a:rPr lang="en-US" altLang="en-US" b="1" kern="0" dirty="0">
                <a:highlight>
                  <a:srgbClr val="FFFF00"/>
                </a:highlight>
                <a:latin typeface="Courier New" panose="02070309020205020404" pitchFamily="49" charset="0"/>
                <a:sym typeface="Courier" charset="0"/>
              </a:rPr>
              <a:t>undefined</a:t>
            </a:r>
            <a:r>
              <a:rPr lang="en-US" altLang="en-US" b="1" kern="0" dirty="0">
                <a:latin typeface="Courier New" panose="02070309020205020404" pitchFamily="49" charset="0"/>
                <a:sym typeface="Courier" charset="0"/>
              </a:rPr>
              <a:t> or </a:t>
            </a:r>
            <a:r>
              <a:rPr lang="en-US" altLang="en-US" b="1" kern="0" dirty="0">
                <a:highlight>
                  <a:srgbClr val="FFFF00"/>
                </a:highlight>
                <a:latin typeface="Courier New" panose="02070309020205020404" pitchFamily="49" charset="0"/>
                <a:sym typeface="Courier" charset="0"/>
              </a:rPr>
              <a:t>no memory address</a:t>
            </a:r>
            <a:r>
              <a:rPr lang="en-US" altLang="en-US" b="1" kern="0" dirty="0">
                <a:latin typeface="Courier New" panose="02070309020205020404" pitchFamily="49" charset="0"/>
                <a:sym typeface="Courier" charset="0"/>
              </a:rPr>
              <a:t> is being pointed to</a:t>
            </a:r>
          </a:p>
          <a:p>
            <a:pPr marL="382588" eaLnBrk="1" hangingPunct="1">
              <a:lnSpc>
                <a:spcPct val="90000"/>
              </a:lnSpc>
            </a:pPr>
            <a:r>
              <a:rPr lang="en-US" altLang="en-US" kern="0" dirty="0">
                <a:latin typeface="Courier New" panose="02070309020205020404" pitchFamily="49" charset="0"/>
                <a:sym typeface="Courier" charset="0"/>
              </a:rPr>
              <a:t>U</a:t>
            </a:r>
            <a:r>
              <a:rPr lang="en-US" altLang="en-US" b="1" kern="0" dirty="0">
                <a:latin typeface="Courier New" panose="02070309020205020404" pitchFamily="49" charset="0"/>
                <a:sym typeface="Courier" charset="0"/>
              </a:rPr>
              <a:t>sed in code to represent no object reference exists</a:t>
            </a:r>
          </a:p>
          <a:p>
            <a:pPr marL="382588" algn="ctr" eaLnBrk="1" hangingPunct="1">
              <a:lnSpc>
                <a:spcPct val="90000"/>
              </a:lnSpc>
              <a:spcBef>
                <a:spcPct val="60000"/>
              </a:spcBef>
              <a:buFont typeface="Times" panose="02020603050405020304" pitchFamily="18" charset="0"/>
              <a:buNone/>
            </a:pPr>
            <a:r>
              <a:rPr lang="en-US" altLang="en-US" b="1" kern="0" dirty="0">
                <a:solidFill>
                  <a:srgbClr val="FF1913"/>
                </a:solidFill>
                <a:latin typeface="Courier New" panose="02070309020205020404" pitchFamily="49" charset="0"/>
                <a:sym typeface="Courier" charset="0"/>
              </a:rPr>
              <a:t>void</a:t>
            </a:r>
            <a:endParaRPr lang="en-US" altLang="en-US" b="1" kern="0" dirty="0">
              <a:latin typeface="Courier New" panose="02070309020205020404" pitchFamily="49" charset="0"/>
              <a:sym typeface="Courier" charset="0"/>
            </a:endParaRPr>
          </a:p>
          <a:p>
            <a:pPr marL="382588" eaLnBrk="1" hangingPunct="1">
              <a:lnSpc>
                <a:spcPct val="90000"/>
              </a:lnSpc>
            </a:pPr>
            <a:r>
              <a:rPr lang="en-US" altLang="en-US" b="1" kern="0" dirty="0">
                <a:latin typeface="Courier New" panose="02070309020205020404" pitchFamily="49" charset="0"/>
                <a:sym typeface="Courier" charset="0"/>
              </a:rPr>
              <a:t>Means </a:t>
            </a:r>
            <a:r>
              <a:rPr lang="en-US" altLang="en-US" b="1" kern="0" dirty="0">
                <a:highlight>
                  <a:srgbClr val="FFFF00"/>
                </a:highlight>
                <a:latin typeface="Courier New" panose="02070309020205020404" pitchFamily="49" charset="0"/>
                <a:sym typeface="Courier" charset="0"/>
              </a:rPr>
              <a:t>empty</a:t>
            </a:r>
            <a:r>
              <a:rPr lang="en-US" altLang="en-US" b="1" kern="0" dirty="0">
                <a:latin typeface="Courier New" panose="02070309020205020404" pitchFamily="49" charset="0"/>
                <a:sym typeface="Courier" charset="0"/>
              </a:rPr>
              <a:t> or </a:t>
            </a:r>
            <a:r>
              <a:rPr lang="en-US" altLang="en-US" b="1" kern="0" dirty="0">
                <a:highlight>
                  <a:srgbClr val="FFFF00"/>
                </a:highlight>
                <a:latin typeface="Courier New" panose="02070309020205020404" pitchFamily="49" charset="0"/>
                <a:sym typeface="Courier" charset="0"/>
              </a:rPr>
              <a:t>no data type</a:t>
            </a:r>
          </a:p>
          <a:p>
            <a:pPr marL="382588" eaLnBrk="1" hangingPunct="1">
              <a:lnSpc>
                <a:spcPct val="90000"/>
              </a:lnSpc>
            </a:pPr>
            <a:r>
              <a:rPr lang="en-US" altLang="en-US" kern="0" dirty="0">
                <a:latin typeface="Courier New" panose="02070309020205020404" pitchFamily="49" charset="0"/>
                <a:sym typeface="Courier" charset="0"/>
              </a:rPr>
              <a:t>U</a:t>
            </a:r>
            <a:r>
              <a:rPr lang="en-US" altLang="en-US" b="1" kern="0" dirty="0">
                <a:latin typeface="Courier New" panose="02070309020205020404" pitchFamily="49" charset="0"/>
                <a:sym typeface="Courier" charset="0"/>
              </a:rPr>
              <a:t>sed in place of the return type for a method when no value is being returned</a:t>
            </a:r>
          </a:p>
        </p:txBody>
      </p:sp>
    </p:spTree>
    <p:extLst>
      <p:ext uri="{BB962C8B-B14F-4D97-AF65-F5344CB8AC3E}">
        <p14:creationId xmlns:p14="http://schemas.microsoft.com/office/powerpoint/2010/main" val="96784486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FFF71D8-5986-0934-4B91-50639A7A3A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152400"/>
            <a:ext cx="7772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81279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itchFamily="34" charset="0"/>
                <a:ea typeface="MS PGothic" pitchFamily="34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itchFamily="34" charset="0"/>
                <a:ea typeface="MS PGothic" pitchFamily="34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itchFamily="34" charset="0"/>
                <a:ea typeface="MS PGothic" pitchFamily="34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itchFamily="34" charset="0"/>
                <a:ea typeface="MS PGothic" pitchFamily="34" charset="-128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itchFamily="34" charset="0"/>
                <a:ea typeface="MS PGothic" pitchFamily="34" charset="-128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itchFamily="34" charset="0"/>
                <a:ea typeface="MS PGothic" pitchFamily="34" charset="-128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itchFamily="34" charset="0"/>
                <a:ea typeface="MS PGothic" pitchFamily="34" charset="-128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dirty="0">
                <a:solidFill>
                  <a:srgbClr val="7F6F5E"/>
                </a:solidFill>
                <a:latin typeface="Courier New" charset="0"/>
                <a:cs typeface="Courier New" charset="0"/>
              </a:rPr>
              <a:t>Main Method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99B4215-5BEA-90AC-CE39-1562AD8513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1412875"/>
            <a:ext cx="7467600" cy="468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23368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+mn-lt"/>
                <a:ea typeface="+mn-ea"/>
              </a:defRPr>
            </a:lvl9pPr>
          </a:lstStyle>
          <a:p>
            <a:pPr marL="382588" marR="0" lvl="0" indent="-342900" algn="l" defTabSz="914400" rtl="0" eaLnBrk="1" fontAlgn="base" latinLnBrk="0" hangingPunct="1">
              <a:lnSpc>
                <a:spcPct val="90000"/>
              </a:lnSpc>
              <a:spcBef>
                <a:spcPts val="2400"/>
              </a:spcBef>
              <a:spcAft>
                <a:spcPct val="0"/>
              </a:spcAft>
              <a:buClr>
                <a:srgbClr val="264D8B"/>
              </a:buClr>
              <a:buSzTx/>
              <a:buFont typeface="Times" charset="0"/>
              <a:buChar char="•"/>
              <a:tabLst/>
              <a:defRPr/>
            </a:pPr>
            <a:r>
              <a:rPr lang="en-US" altLang="en-US" kern="0" dirty="0">
                <a:latin typeface="Courier New" pitchFamily="49" charset="0"/>
                <a:ea typeface="MS PGothic"/>
                <a:sym typeface="Courier" charset="0"/>
              </a:rPr>
              <a:t>Do all Java classes include the main method?</a:t>
            </a:r>
          </a:p>
          <a:p>
            <a:pPr marL="782638" lvl="1" indent="-342900" eaLnBrk="1" hangingPunct="1">
              <a:lnSpc>
                <a:spcPct val="90000"/>
              </a:lnSpc>
              <a:spcBef>
                <a:spcPts val="2400"/>
              </a:spcBef>
              <a:buFont typeface="Times" charset="0"/>
              <a:buChar char="•"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 Bold" charset="0"/>
                <a:ea typeface="MS PGothic"/>
                <a:sym typeface="Courier New Bold" charset="0"/>
              </a:rPr>
              <a:t>In a Java program, you can have multiple classes, but only one of them should contain the public static void main(String[] </a:t>
            </a:r>
            <a:r>
              <a:rPr kumimoji="0" lang="en-US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 Bold" charset="0"/>
                <a:ea typeface="MS PGothic"/>
                <a:sym typeface="Courier New Bold" charset="0"/>
              </a:rPr>
              <a:t>args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 Bold" charset="0"/>
                <a:ea typeface="MS PGothic"/>
                <a:sym typeface="Courier New Bold" charset="0"/>
              </a:rPr>
              <a:t>) method. </a:t>
            </a:r>
          </a:p>
          <a:p>
            <a:pPr marL="782638" lvl="1" indent="-342900" eaLnBrk="1" hangingPunct="1">
              <a:lnSpc>
                <a:spcPct val="90000"/>
              </a:lnSpc>
              <a:spcBef>
                <a:spcPts val="2400"/>
              </a:spcBef>
              <a:buFont typeface="Times" charset="0"/>
              <a:buChar char="•"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 Bold" charset="0"/>
                <a:ea typeface="MS PGothic"/>
                <a:sym typeface="Courier New Bold" charset="0"/>
              </a:rPr>
              <a:t>This is the class that the 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highlight>
                  <a:srgbClr val="FFFF00"/>
                </a:highlight>
                <a:uLnTx/>
                <a:uFillTx/>
                <a:latin typeface="Courier New Bold" charset="0"/>
                <a:ea typeface="MS PGothic"/>
                <a:sym typeface="Courier New Bold" charset="0"/>
              </a:rPr>
              <a:t>Java Virtual Machine (JVM)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 Bold" charset="0"/>
                <a:ea typeface="MS PGothic"/>
                <a:sym typeface="Courier New Bold" charset="0"/>
              </a:rPr>
              <a:t> will look for when you execute your program.</a:t>
            </a:r>
          </a:p>
          <a:p>
            <a:pPr marL="782638" lvl="1" indent="-342900" eaLnBrk="1" hangingPunct="1">
              <a:lnSpc>
                <a:spcPct val="90000"/>
              </a:lnSpc>
              <a:spcBef>
                <a:spcPts val="2400"/>
              </a:spcBef>
              <a:buFont typeface="Times" charset="0"/>
              <a:buChar char="•"/>
              <a:defRPr/>
            </a:pPr>
            <a:r>
              <a:rPr lang="en-US" altLang="en-US" sz="1600" b="0" kern="0" dirty="0">
                <a:solidFill>
                  <a:schemeClr val="tx2"/>
                </a:solidFill>
                <a:latin typeface="Courier New Bold" charset="0"/>
                <a:ea typeface="MS PGothic"/>
                <a:sym typeface="Courier New Bold" charset="0"/>
              </a:rPr>
              <a:t>O</a:t>
            </a:r>
            <a:r>
              <a:rPr kumimoji="0" lang="en-US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 Bold" charset="0"/>
                <a:ea typeface="MS PGothic"/>
                <a:sym typeface="Courier New Bold" charset="0"/>
              </a:rPr>
              <a:t>ther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 Bold" charset="0"/>
                <a:ea typeface="MS PGothic"/>
                <a:sym typeface="Courier New Bold" charset="0"/>
              </a:rPr>
              <a:t> classes can be used to define objects and methods that are used by the main method or by other parts of your program.</a:t>
            </a:r>
          </a:p>
        </p:txBody>
      </p:sp>
    </p:spTree>
    <p:extLst>
      <p:ext uri="{BB962C8B-B14F-4D97-AF65-F5344CB8AC3E}">
        <p14:creationId xmlns:p14="http://schemas.microsoft.com/office/powerpoint/2010/main" val="108275234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381000"/>
            <a:ext cx="7772400" cy="599728"/>
          </a:xfrm>
        </p:spPr>
        <p:txBody>
          <a:bodyPr/>
          <a:lstStyle/>
          <a:p>
            <a:r>
              <a:rPr lang="en-US" altLang="en-US" dirty="0">
                <a:ea typeface="MS PGothic" charset="-128"/>
              </a:rPr>
              <a:t>The debugger</a:t>
            </a:r>
          </a:p>
        </p:txBody>
      </p:sp>
      <p:sp>
        <p:nvSpPr>
          <p:cNvPr id="70658" name="Rectangle 3"/>
          <p:cNvSpPr>
            <a:spLocks noGrp="1" noChangeArrowheads="1"/>
          </p:cNvSpPr>
          <p:nvPr>
            <p:ph idx="1"/>
          </p:nvPr>
        </p:nvSpPr>
        <p:spPr>
          <a:xfrm>
            <a:off x="1219200" y="1484784"/>
            <a:ext cx="7467600" cy="4611216"/>
          </a:xfrm>
        </p:spPr>
        <p:txBody>
          <a:bodyPr/>
          <a:lstStyle/>
          <a:p>
            <a:pPr>
              <a:spcBef>
                <a:spcPts val="2400"/>
              </a:spcBef>
            </a:pPr>
            <a:r>
              <a:rPr lang="en-US" altLang="en-US" sz="2400" dirty="0">
                <a:ea typeface="MS PGothic" charset="-128"/>
              </a:rPr>
              <a:t>A Java debugger is a tool that allows developers to </a:t>
            </a:r>
            <a:r>
              <a:rPr lang="en-US" altLang="en-US" sz="2400" dirty="0">
                <a:solidFill>
                  <a:schemeClr val="tx2"/>
                </a:solidFill>
                <a:highlight>
                  <a:srgbClr val="FFFF00"/>
                </a:highlight>
                <a:ea typeface="MS PGothic" charset="-128"/>
              </a:rPr>
              <a:t>inspect</a:t>
            </a:r>
            <a:r>
              <a:rPr lang="en-US" altLang="en-US" sz="2400" dirty="0">
                <a:ea typeface="MS PGothic" charset="-128"/>
              </a:rPr>
              <a:t>, </a:t>
            </a:r>
            <a:r>
              <a:rPr lang="en-US" altLang="en-US" sz="2400" dirty="0">
                <a:highlight>
                  <a:srgbClr val="FFFF00"/>
                </a:highlight>
                <a:ea typeface="MS PGothic" charset="-128"/>
              </a:rPr>
              <a:t>monitor</a:t>
            </a:r>
            <a:r>
              <a:rPr lang="en-US" altLang="en-US" sz="2400" dirty="0">
                <a:ea typeface="MS PGothic" charset="-128"/>
              </a:rPr>
              <a:t>, and </a:t>
            </a:r>
            <a:r>
              <a:rPr lang="en-US" altLang="en-US" sz="2400" dirty="0">
                <a:highlight>
                  <a:srgbClr val="FFFF00"/>
                </a:highlight>
                <a:ea typeface="MS PGothic" charset="-128"/>
              </a:rPr>
              <a:t>debug</a:t>
            </a:r>
            <a:r>
              <a:rPr lang="en-US" altLang="en-US" sz="2400" dirty="0">
                <a:ea typeface="MS PGothic" charset="-128"/>
              </a:rPr>
              <a:t> their Java applications during development. </a:t>
            </a:r>
          </a:p>
          <a:p>
            <a:pPr>
              <a:spcBef>
                <a:spcPts val="2400"/>
              </a:spcBef>
            </a:pPr>
            <a:r>
              <a:rPr lang="en-US" altLang="en-US" sz="2400" dirty="0">
                <a:ea typeface="MS PGothic" charset="-128"/>
              </a:rPr>
              <a:t>Java developers typically use </a:t>
            </a:r>
            <a:r>
              <a:rPr lang="en-US" altLang="en-US" sz="2400" dirty="0">
                <a:highlight>
                  <a:srgbClr val="FFFF00"/>
                </a:highlight>
                <a:ea typeface="MS PGothic" charset="-128"/>
              </a:rPr>
              <a:t>integrated development environments (IDEs) </a:t>
            </a:r>
            <a:r>
              <a:rPr lang="en-US" altLang="en-US" sz="2400" dirty="0">
                <a:ea typeface="MS PGothic" charset="-128"/>
              </a:rPr>
              <a:t>like </a:t>
            </a:r>
            <a:r>
              <a:rPr lang="en-US" altLang="en-US" sz="2400" dirty="0">
                <a:highlight>
                  <a:srgbClr val="E68B88"/>
                </a:highlight>
                <a:ea typeface="MS PGothic" charset="-128"/>
              </a:rPr>
              <a:t>Eclipse</a:t>
            </a:r>
            <a:r>
              <a:rPr lang="en-US" altLang="en-US" sz="2400" dirty="0">
                <a:ea typeface="MS PGothic" charset="-128"/>
              </a:rPr>
              <a:t>, </a:t>
            </a:r>
            <a:r>
              <a:rPr lang="en-US" altLang="en-US" sz="2400" dirty="0">
                <a:highlight>
                  <a:srgbClr val="E68B88"/>
                </a:highlight>
                <a:ea typeface="MS PGothic" charset="-128"/>
              </a:rPr>
              <a:t>IntelliJ IDEA</a:t>
            </a:r>
            <a:r>
              <a:rPr lang="en-US" altLang="en-US" sz="2400" dirty="0">
                <a:ea typeface="MS PGothic" charset="-128"/>
              </a:rPr>
              <a:t>, or </a:t>
            </a:r>
            <a:r>
              <a:rPr lang="en-US" altLang="en-US" sz="2400" dirty="0">
                <a:highlight>
                  <a:srgbClr val="E68B88"/>
                </a:highlight>
                <a:ea typeface="MS PGothic" charset="-128"/>
              </a:rPr>
              <a:t>NetBeans</a:t>
            </a:r>
            <a:r>
              <a:rPr lang="en-US" altLang="en-US" sz="2400" dirty="0">
                <a:ea typeface="MS PGothic" charset="-128"/>
              </a:rPr>
              <a:t> to take advantage of their built-in debugging features.</a:t>
            </a:r>
          </a:p>
          <a:p>
            <a:pPr>
              <a:spcBef>
                <a:spcPts val="2400"/>
              </a:spcBef>
            </a:pPr>
            <a:r>
              <a:rPr lang="en-US" altLang="en-US" sz="2400" dirty="0">
                <a:ea typeface="MS PGothic" charset="-128"/>
              </a:rPr>
              <a:t>Useful for gaining insights into program behavior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9C752-3EB2-FB35-C0F0-0DAA40CB7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ea"/>
                <a:cs typeface="+mj-cs"/>
              </a:rPr>
              <a:t>Abstraction (cont.)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99EE7-F594-4B9B-5256-35461E93E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2375" y="1621254"/>
            <a:ext cx="7467600" cy="4267200"/>
          </a:xfrm>
        </p:spPr>
        <p:txBody>
          <a:bodyPr/>
          <a:lstStyle/>
          <a:p>
            <a:r>
              <a:rPr lang="en-US" dirty="0"/>
              <a:t>Can also be defined as the process of: </a:t>
            </a:r>
            <a:r>
              <a:rPr lang="en-US" dirty="0">
                <a:solidFill>
                  <a:srgbClr val="00B050"/>
                </a:solidFill>
              </a:rPr>
              <a:t>identifying only the required characteristics of an object </a:t>
            </a:r>
            <a:r>
              <a:rPr lang="en-US" dirty="0">
                <a:solidFill>
                  <a:srgbClr val="FF0000"/>
                </a:solidFill>
              </a:rPr>
              <a:t>ignoring the irrelevant details.</a:t>
            </a:r>
            <a:r>
              <a:rPr lang="en-US" dirty="0"/>
              <a:t> </a:t>
            </a:r>
            <a:endParaRPr lang="en-SG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560CEFD-51DC-3A84-63FE-1014DE11E970}"/>
              </a:ext>
            </a:extLst>
          </p:cNvPr>
          <p:cNvSpPr/>
          <p:nvPr/>
        </p:nvSpPr>
        <p:spPr bwMode="auto">
          <a:xfrm>
            <a:off x="3563888" y="3754854"/>
            <a:ext cx="2232248" cy="247193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063B9BD-F122-F4A7-96EE-9271D3D90C8C}"/>
              </a:ext>
            </a:extLst>
          </p:cNvPr>
          <p:cNvCxnSpPr>
            <a:stCxn id="5" idx="0"/>
            <a:endCxn id="5" idx="4"/>
          </p:cNvCxnSpPr>
          <p:nvPr/>
        </p:nvCxnSpPr>
        <p:spPr bwMode="auto">
          <a:xfrm>
            <a:off x="4680012" y="3754854"/>
            <a:ext cx="0" cy="247193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88ACCF6-2FA9-09B7-BA9C-BB86BD73A400}"/>
              </a:ext>
            </a:extLst>
          </p:cNvPr>
          <p:cNvSpPr txBox="1"/>
          <p:nvPr/>
        </p:nvSpPr>
        <p:spPr>
          <a:xfrm rot="16200000">
            <a:off x="3240206" y="4524871"/>
            <a:ext cx="17634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highlight>
                  <a:srgbClr val="00FF00"/>
                </a:highlight>
              </a:rPr>
              <a:t>Required characteristic</a:t>
            </a:r>
            <a:endParaRPr lang="en-SG" sz="2000" dirty="0">
              <a:highlight>
                <a:srgbClr val="00FF00"/>
              </a:highligh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AEED78-5218-2222-4693-57AA34701FDE}"/>
              </a:ext>
            </a:extLst>
          </p:cNvPr>
          <p:cNvSpPr txBox="1"/>
          <p:nvPr/>
        </p:nvSpPr>
        <p:spPr>
          <a:xfrm rot="5400000">
            <a:off x="3904439" y="4884591"/>
            <a:ext cx="23594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highlight>
                  <a:srgbClr val="E68B88"/>
                </a:highlight>
              </a:rPr>
              <a:t>Irrelevant details</a:t>
            </a:r>
            <a:endParaRPr lang="en-SG" sz="2000" dirty="0">
              <a:highlight>
                <a:srgbClr val="E68B88"/>
              </a:highligh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2EB02E-2175-109B-E9DF-215A10ACBCDB}"/>
              </a:ext>
            </a:extLst>
          </p:cNvPr>
          <p:cNvSpPr txBox="1"/>
          <p:nvPr/>
        </p:nvSpPr>
        <p:spPr>
          <a:xfrm>
            <a:off x="3851920" y="6183605"/>
            <a:ext cx="1656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Object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5508042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MS PGothic" charset="-128"/>
              </a:rPr>
              <a:t>The debugger</a:t>
            </a:r>
          </a:p>
        </p:txBody>
      </p:sp>
      <p:pic>
        <p:nvPicPr>
          <p:cNvPr id="71682" name="Picture 7" descr="fig3-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1430338"/>
            <a:ext cx="7488237" cy="502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© 2017 Pearson Education, Inc. Hoboken, NJ. All rights reserved. 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A8324-A2DC-4FC3-5380-A77E6F8AA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Compiling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328F3B-6188-52FD-590C-2C81B114FC93}"/>
              </a:ext>
            </a:extLst>
          </p:cNvPr>
          <p:cNvSpPr txBox="1"/>
          <p:nvPr/>
        </p:nvSpPr>
        <p:spPr>
          <a:xfrm>
            <a:off x="1331640" y="1484784"/>
            <a:ext cx="684076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Definition:</a:t>
            </a:r>
            <a:r>
              <a:rPr lang="en-US" b="0" i="0" dirty="0">
                <a:effectLst/>
                <a:latin typeface="Söhne"/>
              </a:rPr>
              <a:t> Compiling is the </a:t>
            </a:r>
            <a:r>
              <a:rPr lang="en-US" b="0" i="0" dirty="0">
                <a:solidFill>
                  <a:srgbClr val="00B050"/>
                </a:solidFill>
                <a:effectLst/>
                <a:latin typeface="Söhne"/>
              </a:rPr>
              <a:t>process of translating the human-readable source code </a:t>
            </a:r>
            <a:r>
              <a:rPr lang="en-US" b="0" i="0" dirty="0">
                <a:effectLst/>
                <a:latin typeface="Söhne"/>
              </a:rPr>
              <a:t>(</a:t>
            </a:r>
            <a:r>
              <a:rPr lang="en-US" b="0" i="0" dirty="0">
                <a:solidFill>
                  <a:srgbClr val="00B0F0"/>
                </a:solidFill>
                <a:effectLst/>
                <a:latin typeface="Söhne"/>
              </a:rPr>
              <a:t>written by a programmer</a:t>
            </a:r>
            <a:r>
              <a:rPr lang="en-US" b="0" i="0" dirty="0">
                <a:effectLst/>
                <a:latin typeface="Söhne"/>
              </a:rPr>
              <a:t>) </a:t>
            </a:r>
            <a:r>
              <a:rPr lang="en-US" b="0" i="0" dirty="0">
                <a:solidFill>
                  <a:srgbClr val="00B050"/>
                </a:solidFill>
                <a:effectLst/>
                <a:latin typeface="Söhne"/>
              </a:rPr>
              <a:t>into machine-readable code </a:t>
            </a:r>
            <a:r>
              <a:rPr lang="en-US" b="0" i="0" dirty="0">
                <a:effectLst/>
                <a:latin typeface="Söhne"/>
              </a:rPr>
              <a:t>(</a:t>
            </a:r>
            <a:r>
              <a:rPr lang="en-US" b="0" i="0" dirty="0">
                <a:solidFill>
                  <a:srgbClr val="00B0F0"/>
                </a:solidFill>
                <a:effectLst/>
                <a:latin typeface="Söhne"/>
              </a:rPr>
              <a:t>usually in the form of bytecode or machine code</a:t>
            </a:r>
            <a:r>
              <a:rPr lang="en-US" b="0" i="0" dirty="0">
                <a:effectLst/>
                <a:latin typeface="Söhne"/>
              </a:rPr>
              <a:t>) that can be executed by the computer.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When It Occurs:</a:t>
            </a:r>
            <a:r>
              <a:rPr lang="en-US" b="0" i="0" dirty="0">
                <a:effectLst/>
                <a:latin typeface="Söhne"/>
              </a:rPr>
              <a:t> Compilation is done </a:t>
            </a:r>
            <a:r>
              <a:rPr lang="en-US" b="0" i="0" dirty="0">
                <a:solidFill>
                  <a:srgbClr val="FF0000"/>
                </a:solidFill>
                <a:effectLst/>
                <a:latin typeface="Söhne"/>
              </a:rPr>
              <a:t>before </a:t>
            </a:r>
            <a:r>
              <a:rPr lang="en-US" b="0" i="0" dirty="0">
                <a:effectLst/>
                <a:latin typeface="Söhne"/>
              </a:rPr>
              <a:t>the program is executed. </a:t>
            </a:r>
          </a:p>
          <a:p>
            <a:pPr algn="l"/>
            <a:endParaRPr lang="en-US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It is a </a:t>
            </a:r>
            <a:r>
              <a:rPr lang="en-US" b="0" i="0" dirty="0">
                <a:solidFill>
                  <a:srgbClr val="FF0000"/>
                </a:solidFill>
                <a:effectLst/>
                <a:latin typeface="Söhne"/>
              </a:rPr>
              <a:t>one-time process </a:t>
            </a:r>
            <a:r>
              <a:rPr lang="en-US" b="0" i="0" dirty="0">
                <a:effectLst/>
                <a:latin typeface="Söhne"/>
              </a:rPr>
              <a:t>that </a:t>
            </a:r>
            <a:r>
              <a:rPr lang="en-US" b="0" i="0" dirty="0">
                <a:solidFill>
                  <a:srgbClr val="00B050"/>
                </a:solidFill>
                <a:effectLst/>
                <a:latin typeface="Söhne"/>
              </a:rPr>
              <a:t>converts the entire source code into an intermediate or binary form</a:t>
            </a:r>
            <a:r>
              <a:rPr lang="en-US" b="0" i="0" dirty="0">
                <a:effectLst/>
                <a:latin typeface="Söhne"/>
              </a:rPr>
              <a:t>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 </a:t>
            </a:r>
            <a:r>
              <a:rPr lang="en-US" sz="2000" b="0" i="0" dirty="0">
                <a:effectLst/>
                <a:latin typeface="Söhne"/>
              </a:rPr>
              <a:t>In Java, the output of compilation is often a bytecode file (</a:t>
            </a:r>
            <a:r>
              <a:rPr lang="en-US" sz="2000" b="0" i="0" dirty="0">
                <a:solidFill>
                  <a:srgbClr val="00B050"/>
                </a:solidFill>
                <a:effectLst/>
                <a:latin typeface="Söhne"/>
              </a:rPr>
              <a:t>with a .class extension</a:t>
            </a:r>
            <a:r>
              <a:rPr lang="en-US" sz="2000" b="0" i="0" dirty="0">
                <a:effectLst/>
                <a:latin typeface="Söhne"/>
              </a:rPr>
              <a:t>), which can be run on the Java Virtual Machine (JVM).</a:t>
            </a:r>
          </a:p>
        </p:txBody>
      </p:sp>
    </p:spTree>
    <p:extLst>
      <p:ext uri="{BB962C8B-B14F-4D97-AF65-F5344CB8AC3E}">
        <p14:creationId xmlns:p14="http://schemas.microsoft.com/office/powerpoint/2010/main" val="2992468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A8324-A2DC-4FC3-5380-A77E6F8AA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Running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328F3B-6188-52FD-590C-2C81B114FC93}"/>
              </a:ext>
            </a:extLst>
          </p:cNvPr>
          <p:cNvSpPr txBox="1"/>
          <p:nvPr/>
        </p:nvSpPr>
        <p:spPr>
          <a:xfrm>
            <a:off x="1331640" y="1484784"/>
            <a:ext cx="7128792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Definition: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dirty="0">
                <a:latin typeface="Söhne"/>
              </a:rPr>
              <a:t>Running refers to the process of </a:t>
            </a:r>
            <a:r>
              <a:rPr lang="en-US" b="0" dirty="0">
                <a:solidFill>
                  <a:srgbClr val="00B050"/>
                </a:solidFill>
                <a:latin typeface="Söhne"/>
              </a:rPr>
              <a:t>executing a compiled program or script</a:t>
            </a:r>
            <a:r>
              <a:rPr lang="en-US" b="0" dirty="0">
                <a:latin typeface="Söhne"/>
              </a:rPr>
              <a:t>. It involves the </a:t>
            </a:r>
            <a:r>
              <a:rPr lang="en-US" b="0" dirty="0">
                <a:solidFill>
                  <a:srgbClr val="00B050"/>
                </a:solidFill>
                <a:latin typeface="Söhne"/>
              </a:rPr>
              <a:t>actual execution of the program's instructions by the computer's CPU</a:t>
            </a:r>
            <a:r>
              <a:rPr lang="en-US" b="0" dirty="0">
                <a:latin typeface="Söhne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b="0" dirty="0"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When It Occurs: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dirty="0">
                <a:latin typeface="Söhne"/>
              </a:rPr>
              <a:t>Running occurs </a:t>
            </a:r>
            <a:r>
              <a:rPr lang="en-US" b="0" dirty="0">
                <a:solidFill>
                  <a:srgbClr val="FF0000"/>
                </a:solidFill>
                <a:latin typeface="Söhne"/>
              </a:rPr>
              <a:t>after the compilation </a:t>
            </a:r>
            <a:r>
              <a:rPr lang="en-US" b="0" dirty="0">
                <a:latin typeface="Söhne"/>
              </a:rPr>
              <a:t>phase. </a:t>
            </a:r>
            <a:r>
              <a:rPr lang="en-US" b="0" dirty="0">
                <a:solidFill>
                  <a:srgbClr val="FF0000"/>
                </a:solidFill>
                <a:latin typeface="Söhne"/>
              </a:rPr>
              <a:t>Once the program is successfully compiled, it can be run multiple times without recompilation. </a:t>
            </a:r>
            <a:endParaRPr lang="en-US" b="0" i="0" dirty="0">
              <a:solidFill>
                <a:srgbClr val="FF0000"/>
              </a:solidFill>
              <a:effectLst/>
              <a:latin typeface="Söhne"/>
            </a:endParaRPr>
          </a:p>
          <a:p>
            <a:pPr algn="l"/>
            <a:endParaRPr lang="en-US" b="0" i="0" dirty="0">
              <a:effectLst/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0" dirty="0">
                <a:latin typeface="Söhne"/>
              </a:rPr>
              <a:t>The output of running a program can </a:t>
            </a:r>
            <a:r>
              <a:rPr lang="en-US" b="0" dirty="0">
                <a:solidFill>
                  <a:srgbClr val="00B050"/>
                </a:solidFill>
                <a:latin typeface="Söhne"/>
              </a:rPr>
              <a:t>vary widely</a:t>
            </a:r>
            <a:r>
              <a:rPr lang="en-US" b="0" dirty="0">
                <a:latin typeface="Söhne"/>
              </a:rPr>
              <a:t>, depending on the </a:t>
            </a:r>
            <a:r>
              <a:rPr lang="en-US" b="0" dirty="0">
                <a:solidFill>
                  <a:srgbClr val="00B050"/>
                </a:solidFill>
                <a:latin typeface="Söhne"/>
              </a:rPr>
              <a:t>program's functionality</a:t>
            </a:r>
            <a:r>
              <a:rPr lang="en-US" b="0" dirty="0">
                <a:latin typeface="Söhne"/>
              </a:rPr>
              <a:t>. It may produce </a:t>
            </a:r>
            <a:r>
              <a:rPr lang="en-US" b="0" dirty="0">
                <a:highlight>
                  <a:srgbClr val="FFFF00"/>
                </a:highlight>
                <a:latin typeface="Söhne"/>
              </a:rPr>
              <a:t>text</a:t>
            </a:r>
            <a:r>
              <a:rPr lang="en-US" b="0" dirty="0">
                <a:latin typeface="Söhne"/>
              </a:rPr>
              <a:t> output, display </a:t>
            </a:r>
            <a:r>
              <a:rPr lang="en-US" b="0" dirty="0">
                <a:highlight>
                  <a:srgbClr val="FFFF00"/>
                </a:highlight>
                <a:latin typeface="Söhne"/>
              </a:rPr>
              <a:t>graphics</a:t>
            </a:r>
            <a:r>
              <a:rPr lang="en-US" b="0" dirty="0">
                <a:latin typeface="Söhne"/>
              </a:rPr>
              <a:t>, </a:t>
            </a:r>
            <a:r>
              <a:rPr lang="en-US" b="0" dirty="0">
                <a:highlight>
                  <a:srgbClr val="FFFF00"/>
                </a:highlight>
                <a:latin typeface="Söhne"/>
              </a:rPr>
              <a:t>interact with users</a:t>
            </a:r>
            <a:r>
              <a:rPr lang="en-US" b="0" dirty="0">
                <a:latin typeface="Söhne"/>
              </a:rPr>
              <a:t>, or perform various computations.</a:t>
            </a:r>
            <a:endParaRPr lang="en-US" sz="2000" b="0" i="0" dirty="0"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087274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329" end="5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8FF87-BE8D-30F5-DA16-9EDB16268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3832" y="194131"/>
            <a:ext cx="7772400" cy="1143000"/>
          </a:xfrm>
        </p:spPr>
        <p:txBody>
          <a:bodyPr/>
          <a:lstStyle/>
          <a:p>
            <a:r>
              <a:rPr lang="en-SG" dirty="0"/>
              <a:t>Executing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5E3D9C-021D-9A37-583F-F75C99C410DA}"/>
              </a:ext>
            </a:extLst>
          </p:cNvPr>
          <p:cNvSpPr txBox="1"/>
          <p:nvPr/>
        </p:nvSpPr>
        <p:spPr>
          <a:xfrm>
            <a:off x="1187624" y="1337131"/>
            <a:ext cx="7344816" cy="40977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Definition:</a:t>
            </a:r>
            <a:r>
              <a:rPr lang="en-US" b="0" i="0" dirty="0">
                <a:effectLst/>
                <a:latin typeface="Söhne"/>
              </a:rPr>
              <a:t> Executing is a broader term that encompasses both </a:t>
            </a:r>
            <a:r>
              <a:rPr lang="en-US" b="0" i="0" dirty="0">
                <a:effectLst/>
                <a:highlight>
                  <a:srgbClr val="FFFF00"/>
                </a:highlight>
                <a:latin typeface="Söhne"/>
              </a:rPr>
              <a:t>compilation</a:t>
            </a:r>
            <a:r>
              <a:rPr lang="en-US" b="0" i="0" dirty="0">
                <a:effectLst/>
                <a:latin typeface="Söhne"/>
              </a:rPr>
              <a:t> and </a:t>
            </a:r>
            <a:r>
              <a:rPr lang="en-US" b="0" i="0" dirty="0">
                <a:effectLst/>
                <a:highlight>
                  <a:srgbClr val="FFFF00"/>
                </a:highlight>
                <a:latin typeface="Söhne"/>
              </a:rPr>
              <a:t>running</a:t>
            </a:r>
            <a:r>
              <a:rPr lang="en-US" b="0" i="0" dirty="0">
                <a:effectLst/>
                <a:latin typeface="Söhne"/>
              </a:rPr>
              <a:t>. </a:t>
            </a:r>
          </a:p>
          <a:p>
            <a:pPr algn="l">
              <a:lnSpc>
                <a:spcPct val="150000"/>
              </a:lnSpc>
            </a:pPr>
            <a:endParaRPr lang="en-US" b="0" i="0" dirty="0">
              <a:effectLst/>
              <a:latin typeface="Söhne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It refers to the entire process of 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b="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Söhne"/>
              </a:rPr>
              <a:t>taking a program from its source code form</a:t>
            </a:r>
            <a:r>
              <a:rPr lang="en-US" b="0" i="0" dirty="0">
                <a:effectLst/>
                <a:latin typeface="Söhne"/>
              </a:rPr>
              <a:t>, 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b="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Söhne"/>
              </a:rPr>
              <a:t>checking it for errors</a:t>
            </a:r>
            <a:r>
              <a:rPr lang="en-US" b="0" i="0" dirty="0">
                <a:effectLst/>
                <a:latin typeface="Söhne"/>
              </a:rPr>
              <a:t>, 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b="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Söhne"/>
              </a:rPr>
              <a:t>translating it into machine-readable code</a:t>
            </a:r>
            <a:r>
              <a:rPr lang="en-US" b="0" i="0" dirty="0">
                <a:effectLst/>
                <a:latin typeface="Söhne"/>
              </a:rPr>
              <a:t> </a:t>
            </a:r>
          </a:p>
          <a:p>
            <a:pPr lvl="1">
              <a:lnSpc>
                <a:spcPct val="150000"/>
              </a:lnSpc>
            </a:pPr>
            <a:r>
              <a:rPr lang="en-US" b="0" i="0" dirty="0">
                <a:effectLst/>
                <a:latin typeface="Söhne"/>
              </a:rPr>
              <a:t>and finally, </a:t>
            </a:r>
            <a:r>
              <a:rPr lang="en-US" b="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Söhne"/>
              </a:rPr>
              <a:t>running it</a:t>
            </a:r>
            <a:r>
              <a:rPr lang="en-US" b="0" i="0" dirty="0">
                <a:effectLst/>
                <a:latin typeface="Söhne"/>
              </a:rPr>
              <a:t>.</a:t>
            </a:r>
            <a:endParaRPr lang="en-US" sz="2000" b="0" i="0" dirty="0"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83006957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 txBox="1">
            <a:spLocks noChangeArrowheads="1"/>
          </p:cNvSpPr>
          <p:nvPr/>
        </p:nvSpPr>
        <p:spPr bwMode="auto">
          <a:xfrm>
            <a:off x="990600" y="228600"/>
            <a:ext cx="777240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itchFamily="34" charset="0"/>
                <a:ea typeface="MS PGothic" pitchFamily="34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itchFamily="34" charset="0"/>
                <a:ea typeface="MS PGothic" pitchFamily="34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itchFamily="34" charset="0"/>
                <a:ea typeface="MS PGothic" pitchFamily="34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itchFamily="34" charset="0"/>
                <a:ea typeface="MS PGothic" pitchFamily="34" charset="-128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itchFamily="34" charset="0"/>
                <a:ea typeface="MS PGothic" pitchFamily="34" charset="-128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itchFamily="34" charset="0"/>
                <a:ea typeface="MS PGothic" pitchFamily="34" charset="-128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itchFamily="34" charset="0"/>
                <a:ea typeface="MS PGothic" pitchFamily="34" charset="-128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400" b="0" i="0" u="none" strike="noStrike" kern="0" cap="none" spc="0" normalizeH="0" baseline="0" noProof="0">
                <a:ln>
                  <a:noFill/>
                </a:ln>
                <a:solidFill>
                  <a:srgbClr val="44AAC6"/>
                </a:solidFill>
                <a:effectLst/>
                <a:uLnTx/>
                <a:uFillTx/>
                <a:latin typeface="Trebuchet MS"/>
                <a:ea typeface="MS PGothic"/>
                <a:cs typeface="+mj-cs"/>
              </a:rPr>
              <a:t>Errors</a:t>
            </a:r>
            <a:endParaRPr kumimoji="0" lang="en-US" altLang="en-US" sz="4400" b="0" i="0" u="none" strike="noStrike" kern="0" cap="none" spc="0" normalizeH="0" baseline="0" noProof="0" dirty="0">
              <a:ln>
                <a:noFill/>
              </a:ln>
              <a:solidFill>
                <a:srgbClr val="44AAC6"/>
              </a:solidFill>
              <a:effectLst/>
              <a:uLnTx/>
              <a:uFillTx/>
              <a:latin typeface="Trebuchet MS"/>
              <a:ea typeface="MS PGothic"/>
              <a:cs typeface="+mj-cs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143000" y="1196975"/>
            <a:ext cx="7543800" cy="5139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800" dirty="0">
                <a:solidFill>
                  <a:srgbClr val="FF1913"/>
                </a:solidFill>
                <a:latin typeface="Arial" panose="020B0604020202020204" pitchFamily="34" charset="0"/>
              </a:rPr>
              <a:t>Syntax</a:t>
            </a:r>
            <a:endParaRPr lang="en-US" altLang="en-US" sz="2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* Errors in the code text itself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* Found when </a:t>
            </a:r>
            <a:r>
              <a:rPr lang="en-US" altLang="en-US" sz="2400" dirty="0">
                <a:solidFill>
                  <a:srgbClr val="000000"/>
                </a:solidFill>
                <a:highlight>
                  <a:srgbClr val="E68B88"/>
                </a:highlight>
                <a:latin typeface="Arial" panose="020B0604020202020204" pitchFamily="34" charset="0"/>
              </a:rPr>
              <a:t>compiling</a:t>
            </a:r>
            <a:r>
              <a:rPr lang="en-US" alt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with unrecognizable text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* Fix by editing code</a:t>
            </a:r>
            <a:endParaRPr lang="en-US" altLang="en-US" sz="2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lnSpc>
                <a:spcPct val="50000"/>
              </a:lnSpc>
              <a:spcBef>
                <a:spcPct val="0"/>
              </a:spcBef>
              <a:buClrTx/>
              <a:buFontTx/>
              <a:buNone/>
            </a:pPr>
            <a:endParaRPr lang="en-US" altLang="en-US" sz="2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800" dirty="0">
                <a:solidFill>
                  <a:srgbClr val="FF1913"/>
                </a:solidFill>
                <a:latin typeface="Arial" panose="020B0604020202020204" pitchFamily="34" charset="0"/>
              </a:rPr>
              <a:t>Logic</a:t>
            </a:r>
            <a:endParaRPr lang="en-US" altLang="en-US" sz="2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* Errors in the behavior of the program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* Found when </a:t>
            </a:r>
            <a:r>
              <a:rPr lang="en-US" altLang="en-US" sz="2400" dirty="0">
                <a:solidFill>
                  <a:srgbClr val="000000"/>
                </a:solidFill>
                <a:highlight>
                  <a:srgbClr val="E68B88"/>
                </a:highlight>
                <a:latin typeface="Arial" panose="020B0604020202020204" pitchFamily="34" charset="0"/>
              </a:rPr>
              <a:t>running </a:t>
            </a:r>
            <a:r>
              <a:rPr lang="en-US" alt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with unexpected results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* Fix by debugging and observing states</a:t>
            </a:r>
            <a:endParaRPr lang="en-US" altLang="en-US" sz="2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lnSpc>
                <a:spcPct val="50000"/>
              </a:lnSpc>
              <a:spcBef>
                <a:spcPct val="0"/>
              </a:spcBef>
              <a:buClrTx/>
              <a:buFontTx/>
              <a:buNone/>
            </a:pPr>
            <a:endParaRPr lang="en-US" altLang="en-US" sz="2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800" dirty="0">
                <a:solidFill>
                  <a:srgbClr val="FF1913"/>
                </a:solidFill>
                <a:latin typeface="Arial" panose="020B0604020202020204" pitchFamily="34" charset="0"/>
              </a:rPr>
              <a:t>Runtime</a:t>
            </a:r>
            <a:endParaRPr lang="en-US" altLang="en-US" sz="2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* Errors which prohibit program from completing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* Found when </a:t>
            </a:r>
            <a:r>
              <a:rPr lang="en-US" altLang="en-US" sz="2400" dirty="0">
                <a:solidFill>
                  <a:srgbClr val="000000"/>
                </a:solidFill>
                <a:highlight>
                  <a:srgbClr val="E68B88"/>
                </a:highlight>
                <a:latin typeface="Arial" panose="020B0604020202020204" pitchFamily="34" charset="0"/>
              </a:rPr>
              <a:t>executing</a:t>
            </a:r>
            <a:r>
              <a:rPr lang="en-US" alt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the program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* Fix by tracing, debugging, observing and editing</a:t>
            </a:r>
            <a:endParaRPr lang="en-US" altLang="en-US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469380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dirty="0">
                <a:ea typeface="+mj-ea"/>
                <a:cs typeface="+mj-cs"/>
              </a:rPr>
              <a:t>Object diagram</a:t>
            </a:r>
            <a:br>
              <a:rPr lang="en-GB" dirty="0">
                <a:ea typeface="+mj-ea"/>
                <a:cs typeface="+mj-cs"/>
              </a:rPr>
            </a:br>
            <a:r>
              <a:rPr lang="en-GB" dirty="0"/>
              <a:t>(dynamic view)</a:t>
            </a:r>
            <a:endParaRPr lang="en-GB" dirty="0">
              <a:ea typeface="+mj-ea"/>
              <a:cs typeface="+mj-cs"/>
            </a:endParaRPr>
          </a:p>
        </p:txBody>
      </p:sp>
      <p:sp>
        <p:nvSpPr>
          <p:cNvPr id="39938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en-US" sz="1200">
                <a:solidFill>
                  <a:srgbClr val="76807A"/>
                </a:solidFill>
                <a:latin typeface="Arial" charset="0"/>
              </a:rPr>
              <a:t>© 2017 Pearson Education, Inc. Hoboken, NJ. All rights reserved. </a:t>
            </a:r>
          </a:p>
        </p:txBody>
      </p:sp>
      <p:pic>
        <p:nvPicPr>
          <p:cNvPr id="39939" name="Picture 15" descr="fig3-5-colou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916832"/>
            <a:ext cx="56261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969544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381000"/>
            <a:ext cx="7772400" cy="815752"/>
          </a:xfrm>
        </p:spPr>
        <p:txBody>
          <a:bodyPr rIns="81279"/>
          <a:lstStyle/>
          <a:p>
            <a:pPr eaLnBrk="1" hangingPunct="1">
              <a:defRPr/>
            </a:pPr>
            <a:r>
              <a:rPr lang="en-US" dirty="0">
                <a:ea typeface="+mj-ea"/>
                <a:cs typeface="+mj-cs"/>
              </a:rPr>
              <a:t>The modulo operator</a:t>
            </a:r>
          </a:p>
        </p:txBody>
      </p:sp>
      <p:sp>
        <p:nvSpPr>
          <p:cNvPr id="32770" name="Rectangle 3"/>
          <p:cNvSpPr>
            <a:spLocks noGrp="1" noChangeArrowheads="1"/>
          </p:cNvSpPr>
          <p:nvPr>
            <p:ph idx="1"/>
          </p:nvPr>
        </p:nvSpPr>
        <p:spPr>
          <a:xfrm>
            <a:off x="1475656" y="1412776"/>
            <a:ext cx="7025208" cy="4872270"/>
          </a:xfrm>
        </p:spPr>
        <p:txBody>
          <a:bodyPr rIns="233680"/>
          <a:lstStyle/>
          <a:p>
            <a:pPr marL="369888" indent="-330200" eaLnBrk="1" hangingPunct="1">
              <a:spcBef>
                <a:spcPts val="2400"/>
              </a:spcBef>
              <a:buClr>
                <a:srgbClr val="345477"/>
              </a:buClr>
            </a:pPr>
            <a:r>
              <a:rPr lang="en-US" altLang="en-US" sz="2500" dirty="0">
                <a:ea typeface="MS PGothic" charset="-128"/>
              </a:rPr>
              <a:t>The </a:t>
            </a:r>
            <a:r>
              <a:rPr lang="en-US" altLang="en-US" sz="2500" i="1" dirty="0">
                <a:solidFill>
                  <a:schemeClr val="tx1"/>
                </a:solidFill>
                <a:ea typeface="MS PGothic" charset="-128"/>
              </a:rPr>
              <a:t>division</a:t>
            </a:r>
            <a:r>
              <a:rPr lang="en-US" altLang="en-US" sz="2500" dirty="0">
                <a:solidFill>
                  <a:schemeClr val="tx1"/>
                </a:solidFill>
                <a:ea typeface="MS PGothic" charset="-128"/>
              </a:rPr>
              <a:t> </a:t>
            </a:r>
            <a:r>
              <a:rPr lang="en-US" altLang="en-US" sz="2500" dirty="0">
                <a:ea typeface="MS PGothic" charset="-128"/>
              </a:rPr>
              <a:t>operator (/), when applied to </a:t>
            </a:r>
            <a:r>
              <a:rPr lang="en-US" altLang="en-US" sz="2500" dirty="0" err="1">
                <a:ea typeface="MS PGothic" charset="-128"/>
              </a:rPr>
              <a:t>int</a:t>
            </a:r>
            <a:r>
              <a:rPr lang="en-US" altLang="en-US" sz="2500" dirty="0">
                <a:ea typeface="MS PGothic" charset="-128"/>
              </a:rPr>
              <a:t> operands, returns the </a:t>
            </a:r>
            <a:r>
              <a:rPr lang="en-US" altLang="en-US" sz="2500" dirty="0">
                <a:latin typeface="Trebuchet MS Italic" charset="0"/>
                <a:ea typeface="MS PGothic" charset="-128"/>
                <a:sym typeface="Trebuchet MS Italic" charset="0"/>
              </a:rPr>
              <a:t>result</a:t>
            </a:r>
            <a:r>
              <a:rPr lang="en-US" altLang="en-US" sz="2500" dirty="0">
                <a:ea typeface="MS PGothic" charset="-128"/>
              </a:rPr>
              <a:t> of an </a:t>
            </a:r>
            <a:r>
              <a:rPr lang="en-US" altLang="en-US" sz="2500" dirty="0">
                <a:solidFill>
                  <a:srgbClr val="FF0000"/>
                </a:solidFill>
                <a:latin typeface="Trebuchet MS Italic" charset="0"/>
                <a:ea typeface="MS PGothic" charset="-128"/>
                <a:sym typeface="Trebuchet MS Italic" charset="0"/>
              </a:rPr>
              <a:t>integer division</a:t>
            </a:r>
            <a:endParaRPr lang="en-US" altLang="en-US" sz="2500" dirty="0">
              <a:solidFill>
                <a:srgbClr val="FF0000"/>
              </a:solidFill>
              <a:ea typeface="MS PGothic" charset="-128"/>
            </a:endParaRPr>
          </a:p>
          <a:p>
            <a:pPr marL="369888" indent="-330200" eaLnBrk="1" hangingPunct="1">
              <a:spcBef>
                <a:spcPts val="2400"/>
              </a:spcBef>
              <a:buClr>
                <a:srgbClr val="345477"/>
              </a:buClr>
            </a:pPr>
            <a:r>
              <a:rPr lang="en-US" altLang="en-US" sz="2500" dirty="0">
                <a:ea typeface="MS PGothic" charset="-128"/>
              </a:rPr>
              <a:t>The </a:t>
            </a:r>
            <a:r>
              <a:rPr lang="en-US" altLang="en-US" sz="2500" i="1" dirty="0">
                <a:solidFill>
                  <a:schemeClr val="tx1"/>
                </a:solidFill>
                <a:ea typeface="MS PGothic" charset="-128"/>
              </a:rPr>
              <a:t>modulo</a:t>
            </a:r>
            <a:r>
              <a:rPr lang="en-US" altLang="en-US" sz="2500" dirty="0">
                <a:solidFill>
                  <a:schemeClr val="tx1"/>
                </a:solidFill>
                <a:ea typeface="MS PGothic" charset="-128"/>
              </a:rPr>
              <a:t> </a:t>
            </a:r>
            <a:r>
              <a:rPr lang="en-US" altLang="en-US" sz="2500" dirty="0">
                <a:ea typeface="MS PGothic" charset="-128"/>
              </a:rPr>
              <a:t>operator (%) returns the </a:t>
            </a:r>
            <a:r>
              <a:rPr lang="en-US" altLang="en-US" sz="2500" dirty="0">
                <a:solidFill>
                  <a:srgbClr val="FF0000"/>
                </a:solidFill>
                <a:latin typeface="Trebuchet MS Italic" charset="0"/>
                <a:ea typeface="MS PGothic" charset="-128"/>
                <a:sym typeface="Trebuchet MS Italic" charset="0"/>
              </a:rPr>
              <a:t>remainder</a:t>
            </a:r>
            <a:r>
              <a:rPr lang="en-US" altLang="en-US" sz="2500" dirty="0">
                <a:solidFill>
                  <a:srgbClr val="FF0000"/>
                </a:solidFill>
                <a:ea typeface="MS PGothic" charset="-128"/>
              </a:rPr>
              <a:t> </a:t>
            </a:r>
            <a:r>
              <a:rPr lang="en-US" altLang="en-US" sz="2500" dirty="0">
                <a:ea typeface="MS PGothic" charset="-128"/>
              </a:rPr>
              <a:t>of an integer division</a:t>
            </a:r>
          </a:p>
          <a:p>
            <a:pPr marL="369888" indent="-330200" eaLnBrk="1" hangingPunct="1">
              <a:spcBef>
                <a:spcPts val="2400"/>
              </a:spcBef>
              <a:buClr>
                <a:srgbClr val="345477"/>
              </a:buClr>
            </a:pPr>
            <a:r>
              <a:rPr lang="en-US" altLang="en-US" sz="2500" dirty="0">
                <a:ea typeface="MS PGothic" charset="-128"/>
              </a:rPr>
              <a:t>For example, generally:</a:t>
            </a:r>
            <a:br>
              <a:rPr lang="en-US" altLang="en-US" sz="2500" dirty="0">
                <a:ea typeface="MS PGothic" charset="-128"/>
              </a:rPr>
            </a:br>
            <a:r>
              <a:rPr lang="en-US" altLang="en-US" sz="2500" dirty="0">
                <a:ea typeface="MS PGothic" charset="-128"/>
              </a:rPr>
              <a:t>        17 / 5  gives  result 3, remainder 2</a:t>
            </a:r>
          </a:p>
          <a:p>
            <a:pPr marL="369888" indent="-330200" eaLnBrk="1" hangingPunct="1">
              <a:spcBef>
                <a:spcPts val="2400"/>
              </a:spcBef>
              <a:buClr>
                <a:srgbClr val="345477"/>
              </a:buClr>
            </a:pPr>
            <a:r>
              <a:rPr lang="en-US" altLang="en-US" sz="2500" dirty="0">
                <a:ea typeface="MS PGothic" charset="-128"/>
              </a:rPr>
              <a:t>In Java:</a:t>
            </a:r>
            <a:br>
              <a:rPr lang="en-US" altLang="en-US" sz="2500" dirty="0">
                <a:ea typeface="MS PGothic" charset="-128"/>
              </a:rPr>
            </a:br>
            <a:r>
              <a:rPr lang="en-US" altLang="en-US" sz="2500" dirty="0">
                <a:ea typeface="MS PGothic" charset="-128"/>
              </a:rPr>
              <a:t>        17 / 5 == 3</a:t>
            </a:r>
            <a:br>
              <a:rPr lang="en-US" altLang="en-US" sz="2500" dirty="0">
                <a:ea typeface="MS PGothic" charset="-128"/>
              </a:rPr>
            </a:br>
            <a:r>
              <a:rPr lang="en-US" altLang="en-US" sz="2500" dirty="0">
                <a:ea typeface="MS PGothic" charset="-128"/>
              </a:rPr>
              <a:t>        17 % 5 == 2</a:t>
            </a:r>
          </a:p>
        </p:txBody>
      </p:sp>
      <p:sp>
        <p:nvSpPr>
          <p:cNvPr id="32771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en-US" sz="1200">
                <a:solidFill>
                  <a:srgbClr val="76807A"/>
                </a:solidFill>
                <a:latin typeface="Arial" charset="0"/>
              </a:rPr>
              <a:t>© 2017 Pearson Education, Inc. Hoboken, NJ.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3540308461"/>
      </p:ext>
    </p:extLst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© 2017 Pearson Education, Inc. Hoboken, NJ. All rights reserved. 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990600" y="381000"/>
            <a:ext cx="7772400" cy="96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81279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itchFamily="34" charset="0"/>
                <a:ea typeface="MS PGothic" pitchFamily="34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itchFamily="34" charset="0"/>
                <a:ea typeface="MS PGothic" pitchFamily="34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itchFamily="34" charset="0"/>
                <a:ea typeface="MS PGothic" pitchFamily="34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itchFamily="34" charset="0"/>
                <a:ea typeface="MS PGothic" pitchFamily="34" charset="-128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itchFamily="34" charset="0"/>
                <a:ea typeface="MS PGothic" pitchFamily="34" charset="-128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itchFamily="34" charset="0"/>
                <a:ea typeface="MS PGothic" pitchFamily="34" charset="-128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itchFamily="34" charset="0"/>
                <a:ea typeface="MS PGothic" pitchFamily="34" charset="-128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400" b="0" i="0" u="none" strike="noStrike" kern="0" cap="none" spc="0" normalizeH="0" baseline="0" noProof="0" dirty="0">
                <a:ln>
                  <a:noFill/>
                </a:ln>
                <a:solidFill>
                  <a:srgbClr val="44AAC6"/>
                </a:solidFill>
                <a:effectLst/>
                <a:uLnTx/>
                <a:uFillTx/>
                <a:latin typeface="Trebuchet MS"/>
                <a:ea typeface="MS PGothic"/>
                <a:cs typeface="+mj-cs"/>
              </a:rPr>
              <a:t>The modulo operation</a:t>
            </a:r>
            <a:br>
              <a:rPr kumimoji="0" lang="en-US" altLang="en-US" sz="4400" b="0" i="0" u="none" strike="noStrike" kern="0" cap="none" spc="0" normalizeH="0" baseline="0" noProof="0" dirty="0">
                <a:ln>
                  <a:noFill/>
                </a:ln>
                <a:solidFill>
                  <a:srgbClr val="44AAC6"/>
                </a:solidFill>
                <a:effectLst/>
                <a:uLnTx/>
                <a:uFillTx/>
                <a:latin typeface="Trebuchet MS"/>
                <a:ea typeface="MS PGothic"/>
                <a:cs typeface="+mj-cs"/>
              </a:rPr>
            </a:br>
            <a:r>
              <a:rPr kumimoji="0" lang="en-US" altLang="en-US" sz="4400" b="0" i="0" u="none" strike="noStrike" kern="0" cap="none" spc="0" normalizeH="0" baseline="0" noProof="0" dirty="0">
                <a:ln>
                  <a:noFill/>
                </a:ln>
                <a:solidFill>
                  <a:srgbClr val="44AAC6"/>
                </a:solidFill>
                <a:effectLst/>
                <a:uLnTx/>
                <a:uFillTx/>
                <a:latin typeface="Trebuchet MS"/>
                <a:ea typeface="MS PGothic"/>
                <a:cs typeface="+mj-cs"/>
              </a:rPr>
              <a:t>as an expression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219200" y="3048000"/>
            <a:ext cx="74676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23368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+mn-lt"/>
                <a:ea typeface="+mn-ea"/>
              </a:defRPr>
            </a:lvl9pPr>
          </a:lstStyle>
          <a:p>
            <a:pPr marL="369888" marR="0" lvl="0" indent="-3302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45477"/>
              </a:buClr>
              <a:buSzTx/>
              <a:buFont typeface="Times" charset="0"/>
              <a:buNone/>
              <a:tabLst/>
              <a:defRPr/>
            </a:pPr>
            <a:r>
              <a:rPr kumimoji="0" lang="en-US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FFCC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rebuchet MS"/>
                <a:ea typeface="MS PGothic"/>
                <a:cs typeface="+mn-cs"/>
              </a:rPr>
              <a:t>Dividend</a:t>
            </a:r>
            <a:r>
              <a:rPr kumimoji="0" lang="en-US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MS PGothic"/>
                <a:cs typeface="+mn-cs"/>
              </a:rPr>
              <a:t> / </a:t>
            </a:r>
            <a:r>
              <a:rPr kumimoji="0" lang="en-US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rebuchet MS"/>
                <a:ea typeface="MS PGothic"/>
                <a:cs typeface="+mn-cs"/>
              </a:rPr>
              <a:t>Divisor</a:t>
            </a:r>
            <a:r>
              <a:rPr kumimoji="0" lang="en-US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MS PGothic"/>
                <a:cs typeface="+mn-cs"/>
              </a:rPr>
              <a:t> = </a:t>
            </a:r>
            <a:r>
              <a:rPr kumimoji="0" lang="en-US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rebuchet MS"/>
                <a:ea typeface="MS PGothic"/>
                <a:cs typeface="+mn-cs"/>
              </a:rPr>
              <a:t>Quotient</a:t>
            </a:r>
            <a:r>
              <a:rPr kumimoji="0" lang="en-US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MS PGothic"/>
                <a:cs typeface="+mn-cs"/>
              </a:rPr>
              <a:t> </a:t>
            </a:r>
            <a:r>
              <a:rPr kumimoji="0" lang="en-US" altLang="en-US" sz="25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MS PGothic"/>
                <a:cs typeface="+mn-cs"/>
              </a:rPr>
              <a:t>R</a:t>
            </a:r>
            <a:r>
              <a:rPr kumimoji="0" lang="en-US" altLang="en-US" sz="2500" b="0" i="0" u="none" strike="noStrike" kern="0" cap="none" spc="0" normalizeH="0" baseline="0" noProof="0" dirty="0" err="1">
                <a:ln>
                  <a:noFill/>
                </a:ln>
                <a:solidFill>
                  <a:srgbClr val="FF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rebuchet MS"/>
                <a:ea typeface="MS PGothic"/>
                <a:cs typeface="+mn-cs"/>
              </a:rPr>
              <a:t>Remainder</a:t>
            </a:r>
            <a:endParaRPr kumimoji="0" lang="en-US" altLang="en-US" sz="2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MS PGothic"/>
              <a:cs typeface="+mn-cs"/>
            </a:endParaRPr>
          </a:p>
          <a:p>
            <a:pPr marL="369888" marR="0" lvl="0" indent="-3302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45477"/>
              </a:buClr>
              <a:buSzTx/>
              <a:buFont typeface="Times" charset="0"/>
              <a:buNone/>
              <a:tabLst/>
              <a:defRPr/>
            </a:pPr>
            <a:r>
              <a:rPr kumimoji="0" lang="en-US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FFCC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rebuchet MS"/>
                <a:ea typeface="MS PGothic"/>
                <a:cs typeface="+mn-cs"/>
              </a:rPr>
              <a:t>21</a:t>
            </a:r>
            <a:r>
              <a:rPr kumimoji="0" lang="en-US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MS PGothic"/>
                <a:cs typeface="+mn-cs"/>
              </a:rPr>
              <a:t> / </a:t>
            </a:r>
            <a:r>
              <a:rPr kumimoji="0" lang="en-US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rebuchet MS"/>
                <a:ea typeface="MS PGothic"/>
                <a:cs typeface="+mn-cs"/>
              </a:rPr>
              <a:t>5</a:t>
            </a:r>
            <a:r>
              <a:rPr kumimoji="0" lang="en-US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MS PGothic"/>
                <a:cs typeface="+mn-cs"/>
              </a:rPr>
              <a:t> = </a:t>
            </a:r>
            <a:r>
              <a:rPr kumimoji="0" lang="en-US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rebuchet MS"/>
                <a:ea typeface="MS PGothic"/>
                <a:cs typeface="+mn-cs"/>
              </a:rPr>
              <a:t>4</a:t>
            </a:r>
            <a:r>
              <a:rPr kumimoji="0" lang="en-US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MS PGothic"/>
                <a:cs typeface="+mn-cs"/>
              </a:rPr>
              <a:t> R</a:t>
            </a:r>
            <a:r>
              <a:rPr kumimoji="0" lang="en-US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FF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rebuchet MS"/>
                <a:ea typeface="MS PGothic"/>
                <a:cs typeface="+mn-cs"/>
              </a:rPr>
              <a:t>1</a:t>
            </a:r>
          </a:p>
          <a:p>
            <a:pPr marL="369888" marR="0" lvl="0" indent="-330200" algn="ctr" defTabSz="914400" rtl="0" eaLnBrk="1" fontAlgn="base" latinLnBrk="0" hangingPunct="1">
              <a:lnSpc>
                <a:spcPct val="40000"/>
              </a:lnSpc>
              <a:spcBef>
                <a:spcPct val="0"/>
              </a:spcBef>
              <a:spcAft>
                <a:spcPct val="0"/>
              </a:spcAft>
              <a:buClr>
                <a:srgbClr val="345477"/>
              </a:buClr>
              <a:buSzTx/>
              <a:buFont typeface="Times" charset="0"/>
              <a:buNone/>
              <a:tabLst/>
              <a:defRPr/>
            </a:pPr>
            <a:endParaRPr kumimoji="0" lang="en-US" altLang="en-US" sz="2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MS PGothic"/>
              <a:cs typeface="+mn-cs"/>
            </a:endParaRPr>
          </a:p>
          <a:p>
            <a:pPr marL="369888" marR="0" lvl="0" indent="-3302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45477"/>
              </a:buClr>
              <a:buSzTx/>
              <a:buFont typeface="Times" charset="0"/>
              <a:buNone/>
              <a:tabLst/>
              <a:defRPr/>
            </a:pPr>
            <a:r>
              <a:rPr kumimoji="0" lang="en-US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MS PGothic"/>
                <a:cs typeface="+mn-cs"/>
              </a:rPr>
              <a:t>Thus, the modulo operation(%) is expressed as:</a:t>
            </a:r>
          </a:p>
          <a:p>
            <a:pPr marL="369888" marR="0" lvl="0" indent="-3302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45477"/>
              </a:buClr>
              <a:buSzTx/>
              <a:buFont typeface="Times" charset="0"/>
              <a:buNone/>
              <a:tabLst/>
              <a:defRPr/>
            </a:pPr>
            <a:r>
              <a:rPr kumimoji="0" lang="en-US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MS PGothic"/>
                <a:cs typeface="+mn-cs"/>
              </a:rPr>
              <a:t>a % b == a – ((a / b) * b)</a:t>
            </a:r>
          </a:p>
          <a:p>
            <a:pPr marL="369888" marR="0" lvl="0" indent="-3302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45477"/>
              </a:buClr>
              <a:buSzTx/>
              <a:buFont typeface="Times" charset="0"/>
              <a:buNone/>
              <a:tabLst/>
              <a:defRPr/>
            </a:pPr>
            <a:r>
              <a:rPr kumimoji="0" lang="en-US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MS PGothic"/>
                <a:cs typeface="+mn-cs"/>
              </a:rPr>
              <a:t>21 % 5 == 21 – ((21 / 5) * 5)</a:t>
            </a:r>
          </a:p>
          <a:p>
            <a:pPr marL="369888" marR="0" lvl="0" indent="-3302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45477"/>
              </a:buClr>
              <a:buSzTx/>
              <a:buFont typeface="Times" charset="0"/>
              <a:buNone/>
              <a:tabLst/>
              <a:defRPr/>
            </a:pPr>
            <a:r>
              <a:rPr kumimoji="0" lang="en-US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MS PGothic"/>
                <a:cs typeface="+mn-cs"/>
              </a:rPr>
              <a:t>   == 21 – ((4) * 5)</a:t>
            </a:r>
          </a:p>
          <a:p>
            <a:pPr marL="369888" marR="0" lvl="0" indent="-330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45477"/>
              </a:buClr>
              <a:buSzTx/>
              <a:buFont typeface="Times" charset="0"/>
              <a:buNone/>
              <a:tabLst/>
              <a:defRPr/>
            </a:pPr>
            <a:r>
              <a:rPr kumimoji="0" lang="en-US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MS PGothic"/>
                <a:cs typeface="+mn-cs"/>
              </a:rPr>
              <a:t>                            == 21 – 20 </a:t>
            </a:r>
          </a:p>
          <a:p>
            <a:pPr marL="369888" marR="0" lvl="0" indent="-330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45477"/>
              </a:buClr>
              <a:buSzTx/>
              <a:buFont typeface="Times" charset="0"/>
              <a:buNone/>
              <a:tabLst/>
              <a:defRPr/>
            </a:pPr>
            <a:r>
              <a:rPr kumimoji="0" lang="en-US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MS PGothic"/>
                <a:cs typeface="+mn-cs"/>
              </a:rPr>
              <a:t>                            == 1</a:t>
            </a:r>
            <a:endParaRPr kumimoji="0" lang="en-US" altLang="en-US" sz="2500" b="0" i="0" u="none" strike="noStrike" kern="0" cap="none" spc="0" normalizeH="0" baseline="0" noProof="0" dirty="0">
              <a:ln>
                <a:noFill/>
              </a:ln>
              <a:solidFill>
                <a:srgbClr val="1A3170"/>
              </a:solidFill>
              <a:effectLst/>
              <a:uLnTx/>
              <a:uFillTx/>
              <a:latin typeface="Trebuchet MS"/>
              <a:ea typeface="MS PGothic"/>
              <a:cs typeface="+mn-cs"/>
            </a:endParaRP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2700" y="1558512"/>
            <a:ext cx="4800600" cy="1519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342230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46968"/>
            <a:ext cx="7772400" cy="671736"/>
          </a:xfrm>
        </p:spPr>
        <p:txBody>
          <a:bodyPr rIns="81279"/>
          <a:lstStyle/>
          <a:p>
            <a:pPr eaLnBrk="1" hangingPunct="1">
              <a:defRPr/>
            </a:pPr>
            <a:r>
              <a:rPr lang="en-US" dirty="0">
                <a:ea typeface="+mj-ea"/>
                <a:cs typeface="+mj-cs"/>
              </a:rPr>
              <a:t>Quiz</a:t>
            </a:r>
          </a:p>
        </p:txBody>
      </p:sp>
      <p:sp>
        <p:nvSpPr>
          <p:cNvPr id="34819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en-US" sz="1200">
                <a:solidFill>
                  <a:srgbClr val="76807A"/>
                </a:solidFill>
                <a:latin typeface="Arial" charset="0"/>
              </a:rPr>
              <a:t>© 2017 Pearson Education, Inc. Hoboken, NJ. All rights reserved. 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990600" y="976660"/>
            <a:ext cx="7950200" cy="5373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23368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+mn-lt"/>
                <a:ea typeface="+mn-ea"/>
              </a:defRPr>
            </a:lvl9pPr>
          </a:lstStyle>
          <a:p>
            <a:pPr marL="382588" marR="0" lvl="0" indent="-342900" algn="l" defTabSz="914400" rtl="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rgbClr val="345477"/>
              </a:buClr>
              <a:buSzTx/>
              <a:buFont typeface="Times" panose="02020603050405020304" pitchFamily="18" charset="0"/>
              <a:buChar char="•"/>
              <a:tabLst/>
              <a:defRPr/>
            </a:pP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1A3170"/>
                </a:solidFill>
                <a:effectLst/>
                <a:uLnTx/>
                <a:uFillTx/>
                <a:latin typeface="Trebuchet MS"/>
                <a:ea typeface="MS PGothic"/>
                <a:cs typeface="+mn-cs"/>
              </a:rPr>
              <a:t>What is the result of the expression 		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1A3170"/>
                </a:solidFill>
                <a:effectLst/>
                <a:uLnTx/>
                <a:uFillTx/>
                <a:latin typeface="Courier New Bold" panose="02070609020205020404" pitchFamily="49" charset="0"/>
                <a:ea typeface="MS PGothic"/>
                <a:cs typeface="+mn-cs"/>
                <a:sym typeface="Courier New Bold" panose="02070609020205020404" pitchFamily="49" charset="0"/>
              </a:rPr>
              <a:t>8 % 3  </a:t>
            </a:r>
            <a:endParaRPr kumimoji="0" lang="en-US" altLang="en-US" sz="2800" b="0" i="0" u="none" strike="noStrike" kern="0" cap="none" spc="0" normalizeH="0" baseline="0" noProof="0" dirty="0">
              <a:ln>
                <a:noFill/>
              </a:ln>
              <a:solidFill>
                <a:srgbClr val="1A3170"/>
              </a:solidFill>
              <a:effectLst/>
              <a:uLnTx/>
              <a:uFillTx/>
              <a:latin typeface="Courier New Bold" panose="02070609020205020404" pitchFamily="49" charset="0"/>
              <a:ea typeface="ヒラギノ角ゴ ProN W6" charset="-128"/>
              <a:cs typeface="+mn-cs"/>
              <a:sym typeface="Courier New Bold" panose="02070609020205020404" pitchFamily="49" charset="0"/>
            </a:endParaRPr>
          </a:p>
          <a:p>
            <a:pPr marL="382588" marR="0" lvl="0" indent="-342900" algn="l" defTabSz="914400" rtl="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rgbClr val="345477"/>
              </a:buClr>
              <a:buSzTx/>
              <a:buFont typeface="Times" panose="02020603050405020304" pitchFamily="18" charset="0"/>
              <a:buChar char="•"/>
              <a:tabLst/>
              <a:defRPr/>
            </a:pP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1A3170"/>
                </a:solidFill>
                <a:effectLst/>
                <a:uLnTx/>
                <a:uFillTx/>
                <a:latin typeface="Trebuchet MS"/>
                <a:ea typeface="MS PGothic"/>
                <a:cs typeface="+mn-cs"/>
              </a:rPr>
              <a:t>For integer </a:t>
            </a:r>
            <a:r>
              <a:rPr kumimoji="0" lang="en-US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1A3170"/>
                </a:solidFill>
                <a:effectLst/>
                <a:uLnTx/>
                <a:uFillTx/>
                <a:latin typeface="Courier New" panose="02070309020205020404" pitchFamily="49" charset="0"/>
                <a:ea typeface="MS PGothic"/>
                <a:cs typeface="+mn-cs"/>
              </a:rPr>
              <a:t>n &gt;= 0</a:t>
            </a: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1A3170"/>
                </a:solidFill>
                <a:effectLst/>
                <a:uLnTx/>
                <a:uFillTx/>
                <a:latin typeface="Trebuchet MS"/>
                <a:ea typeface="MS PGothic"/>
                <a:cs typeface="+mn-cs"/>
              </a:rPr>
              <a:t>, what are all possible results of:</a:t>
            </a:r>
            <a:b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1A3170"/>
                </a:solidFill>
                <a:effectLst/>
                <a:uLnTx/>
                <a:uFillTx/>
                <a:latin typeface="Courier New Bold" panose="02070609020205020404" pitchFamily="49" charset="0"/>
                <a:ea typeface="MS PGothic"/>
                <a:cs typeface="+mn-cs"/>
                <a:sym typeface="Courier New Bold" panose="02070609020205020404" pitchFamily="49" charset="0"/>
              </a:rPr>
            </a:b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1A3170"/>
                </a:solidFill>
                <a:effectLst/>
                <a:uLnTx/>
                <a:uFillTx/>
                <a:latin typeface="Courier New Bold" panose="02070609020205020404" pitchFamily="49" charset="0"/>
                <a:ea typeface="MS PGothic"/>
                <a:cs typeface="+mn-cs"/>
                <a:sym typeface="Courier New Bold" panose="02070609020205020404" pitchFamily="49" charset="0"/>
              </a:rPr>
              <a:t>		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1A3170"/>
                </a:solidFill>
                <a:effectLst/>
                <a:uLnTx/>
                <a:uFillTx/>
                <a:latin typeface="Courier New Bold" panose="02070609020205020404" pitchFamily="49" charset="0"/>
                <a:ea typeface="MS PGothic"/>
                <a:cs typeface="+mn-cs"/>
                <a:sym typeface="Courier New Bold" panose="02070609020205020404" pitchFamily="49" charset="0"/>
              </a:rPr>
              <a:t>n % 5  		</a:t>
            </a:r>
          </a:p>
          <a:p>
            <a:pPr marL="382588" marR="0" lvl="0" indent="-342900" algn="l" defTabSz="914400" rtl="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rgbClr val="345477"/>
              </a:buClr>
              <a:buSzTx/>
              <a:buFont typeface="Times" panose="02020603050405020304" pitchFamily="18" charset="0"/>
              <a:buChar char="•"/>
              <a:tabLst/>
              <a:defRPr/>
            </a:pP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1A3170"/>
                </a:solidFill>
                <a:effectLst/>
                <a:uLnTx/>
                <a:uFillTx/>
                <a:latin typeface="Trebuchet MS"/>
                <a:ea typeface="MS PGothic"/>
                <a:cs typeface="+mn-cs"/>
              </a:rPr>
              <a:t>Can </a:t>
            </a:r>
            <a:r>
              <a:rPr kumimoji="0" lang="en-US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1A3170"/>
                </a:solidFill>
                <a:effectLst/>
                <a:uLnTx/>
                <a:uFillTx/>
                <a:latin typeface="Courier New" panose="02070309020205020404" pitchFamily="49" charset="0"/>
                <a:ea typeface="MS PGothic"/>
                <a:cs typeface="+mn-cs"/>
              </a:rPr>
              <a:t>n</a:t>
            </a: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1A3170"/>
                </a:solidFill>
                <a:effectLst/>
                <a:uLnTx/>
                <a:uFillTx/>
                <a:latin typeface="Trebuchet MS"/>
                <a:ea typeface="MS PGothic"/>
                <a:cs typeface="+mn-cs"/>
              </a:rPr>
              <a:t> be negative?   ………… YES!!   What are all the possible results of:</a:t>
            </a:r>
            <a:b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1A3170"/>
                </a:solidFill>
                <a:effectLst/>
                <a:uLnTx/>
                <a:uFillTx/>
                <a:latin typeface="Courier New Bold" panose="02070609020205020404" pitchFamily="49" charset="0"/>
                <a:ea typeface="MS PGothic"/>
                <a:cs typeface="+mn-cs"/>
                <a:sym typeface="Courier New Bold" panose="02070609020205020404" pitchFamily="49" charset="0"/>
              </a:rPr>
            </a:b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1A3170"/>
                </a:solidFill>
                <a:effectLst/>
                <a:uLnTx/>
                <a:uFillTx/>
                <a:latin typeface="Courier New Bold" panose="02070609020205020404" pitchFamily="49" charset="0"/>
                <a:ea typeface="MS PGothic"/>
                <a:cs typeface="+mn-cs"/>
                <a:sym typeface="Courier New Bold" panose="02070609020205020404" pitchFamily="49" charset="0"/>
              </a:rPr>
              <a:t>		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1A3170"/>
                </a:solidFill>
                <a:effectLst/>
                <a:uLnTx/>
                <a:uFillTx/>
                <a:latin typeface="Courier New Bold" panose="02070609020205020404" pitchFamily="49" charset="0"/>
                <a:ea typeface="MS PGothic"/>
                <a:cs typeface="+mn-cs"/>
                <a:sym typeface="Courier New Bold" panose="02070609020205020404" pitchFamily="49" charset="0"/>
              </a:rPr>
              <a:t>-n % 5  </a:t>
            </a:r>
            <a:endParaRPr kumimoji="0" lang="en-US" altLang="en-US" sz="2800" b="0" i="0" u="none" strike="noStrike" kern="0" cap="none" spc="0" normalizeH="0" baseline="0" noProof="0" dirty="0">
              <a:ln>
                <a:noFill/>
              </a:ln>
              <a:solidFill>
                <a:srgbClr val="FF1913"/>
              </a:solidFill>
              <a:effectLst/>
              <a:uLnTx/>
              <a:uFillTx/>
              <a:latin typeface="Courier New Bold" panose="02070609020205020404" pitchFamily="49" charset="0"/>
              <a:ea typeface="MS PGothic"/>
              <a:cs typeface="+mn-cs"/>
              <a:sym typeface="Courier New Bold" panose="02070609020205020404" pitchFamily="49" charset="0"/>
            </a:endParaRPr>
          </a:p>
          <a:p>
            <a:pPr marL="382588" marR="0" lvl="0" indent="-342900" algn="l" defTabSz="914400" rtl="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rgbClr val="345477"/>
              </a:buClr>
              <a:buSzTx/>
              <a:buFont typeface="Times" panose="02020603050405020304" pitchFamily="18" charset="0"/>
              <a:buChar char="•"/>
              <a:tabLst/>
              <a:defRPr/>
            </a:pP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1A3170"/>
                </a:solidFill>
                <a:effectLst/>
                <a:uLnTx/>
                <a:uFillTx/>
                <a:latin typeface="Trebuchet MS"/>
                <a:ea typeface="MS PGothic"/>
                <a:cs typeface="+mn-cs"/>
              </a:rPr>
              <a:t>Is this possible?   </a:t>
            </a:r>
            <a:b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1A3170"/>
                </a:solidFill>
                <a:effectLst/>
                <a:uLnTx/>
                <a:uFillTx/>
                <a:latin typeface="Courier New Bold" panose="02070609020205020404" pitchFamily="49" charset="0"/>
                <a:ea typeface="MS PGothic"/>
                <a:cs typeface="+mn-cs"/>
                <a:sym typeface="Courier New Bold" panose="02070609020205020404" pitchFamily="49" charset="0"/>
              </a:rPr>
            </a:b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1A3170"/>
                </a:solidFill>
                <a:effectLst/>
                <a:uLnTx/>
                <a:uFillTx/>
                <a:latin typeface="Courier New Bold" panose="02070609020205020404" pitchFamily="49" charset="0"/>
                <a:ea typeface="MS PGothic"/>
                <a:cs typeface="+mn-cs"/>
                <a:sym typeface="Courier New Bold" panose="02070609020205020404" pitchFamily="49" charset="0"/>
              </a:rPr>
              <a:t>		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1A3170"/>
                </a:solidFill>
                <a:effectLst/>
                <a:uLnTx/>
                <a:uFillTx/>
                <a:latin typeface="Courier New Bold" panose="02070609020205020404" pitchFamily="49" charset="0"/>
                <a:ea typeface="MS PGothic"/>
                <a:cs typeface="+mn-cs"/>
                <a:sym typeface="Courier New Bold" panose="02070609020205020404" pitchFamily="49" charset="0"/>
              </a:rPr>
              <a:t>n % 0</a:t>
            </a:r>
          </a:p>
        </p:txBody>
      </p:sp>
    </p:spTree>
    <p:extLst>
      <p:ext uri="{BB962C8B-B14F-4D97-AF65-F5344CB8AC3E}">
        <p14:creationId xmlns:p14="http://schemas.microsoft.com/office/powerpoint/2010/main" val="1044826701"/>
      </p:ext>
    </p:extLst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46968"/>
            <a:ext cx="7772400" cy="671736"/>
          </a:xfrm>
        </p:spPr>
        <p:txBody>
          <a:bodyPr rIns="81279"/>
          <a:lstStyle/>
          <a:p>
            <a:pPr eaLnBrk="1" hangingPunct="1">
              <a:defRPr/>
            </a:pPr>
            <a:r>
              <a:rPr lang="en-US" dirty="0">
                <a:ea typeface="+mj-ea"/>
                <a:cs typeface="+mj-cs"/>
              </a:rPr>
              <a:t>Quiz</a:t>
            </a:r>
          </a:p>
        </p:txBody>
      </p:sp>
      <p:sp>
        <p:nvSpPr>
          <p:cNvPr id="34819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en-US" sz="1200">
                <a:solidFill>
                  <a:srgbClr val="76807A"/>
                </a:solidFill>
                <a:latin typeface="Arial" charset="0"/>
              </a:rPr>
              <a:t>© 2017 Pearson Education, Inc. Hoboken, NJ. All rights reserved. 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990600" y="976660"/>
            <a:ext cx="7950200" cy="5373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23368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+mn-lt"/>
                <a:ea typeface="+mn-ea"/>
              </a:defRPr>
            </a:lvl9pPr>
          </a:lstStyle>
          <a:p>
            <a:pPr marL="382588" marR="0" lvl="0" indent="-342900" algn="l" defTabSz="914400" rtl="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rgbClr val="345477"/>
              </a:buClr>
              <a:buSzTx/>
              <a:buFont typeface="Times" panose="02020603050405020304" pitchFamily="18" charset="0"/>
              <a:buChar char="•"/>
              <a:tabLst/>
              <a:defRPr/>
            </a:pP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1A3170"/>
                </a:solidFill>
                <a:effectLst/>
                <a:uLnTx/>
                <a:uFillTx/>
                <a:latin typeface="Trebuchet MS"/>
                <a:ea typeface="MS PGothic"/>
                <a:cs typeface="+mn-cs"/>
              </a:rPr>
              <a:t>What is the result of the expression 		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1A3170"/>
                </a:solidFill>
                <a:effectLst/>
                <a:uLnTx/>
                <a:uFillTx/>
                <a:latin typeface="Courier New Bold" panose="02070609020205020404" pitchFamily="49" charset="0"/>
                <a:ea typeface="MS PGothic"/>
                <a:cs typeface="+mn-cs"/>
                <a:sym typeface="Courier New Bold" panose="02070609020205020404" pitchFamily="49" charset="0"/>
              </a:rPr>
              <a:t>8 % 3  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1913"/>
                </a:solidFill>
                <a:effectLst/>
                <a:uLnTx/>
                <a:uFillTx/>
                <a:latin typeface="Courier New Bold" panose="02070609020205020404" pitchFamily="49" charset="0"/>
                <a:ea typeface="MS PGothic"/>
                <a:cs typeface="+mn-cs"/>
                <a:sym typeface="Courier New Bold" panose="02070609020205020404" pitchFamily="49" charset="0"/>
              </a:rPr>
              <a:t>==   2</a:t>
            </a:r>
            <a:endParaRPr kumimoji="0" lang="en-US" altLang="en-US" sz="2800" b="0" i="0" u="none" strike="noStrike" kern="0" cap="none" spc="0" normalizeH="0" baseline="0" noProof="0" dirty="0">
              <a:ln>
                <a:noFill/>
              </a:ln>
              <a:solidFill>
                <a:srgbClr val="1A3170"/>
              </a:solidFill>
              <a:effectLst/>
              <a:uLnTx/>
              <a:uFillTx/>
              <a:latin typeface="Courier New Bold" panose="02070609020205020404" pitchFamily="49" charset="0"/>
              <a:ea typeface="ヒラギノ角ゴ ProN W6" charset="-128"/>
              <a:cs typeface="+mn-cs"/>
              <a:sym typeface="Courier New Bold" panose="02070609020205020404" pitchFamily="49" charset="0"/>
            </a:endParaRPr>
          </a:p>
          <a:p>
            <a:pPr marL="382588" marR="0" lvl="0" indent="-342900" algn="l" defTabSz="914400" rtl="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rgbClr val="345477"/>
              </a:buClr>
              <a:buSzTx/>
              <a:buFont typeface="Times" panose="02020603050405020304" pitchFamily="18" charset="0"/>
              <a:buChar char="•"/>
              <a:tabLst/>
              <a:defRPr/>
            </a:pP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1A3170"/>
                </a:solidFill>
                <a:effectLst/>
                <a:uLnTx/>
                <a:uFillTx/>
                <a:latin typeface="Trebuchet MS"/>
                <a:ea typeface="MS PGothic"/>
                <a:cs typeface="+mn-cs"/>
              </a:rPr>
              <a:t>For integer </a:t>
            </a:r>
            <a:r>
              <a:rPr kumimoji="0" lang="en-US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1A3170"/>
                </a:solidFill>
                <a:effectLst/>
                <a:uLnTx/>
                <a:uFillTx/>
                <a:latin typeface="Courier New" panose="02070309020205020404" pitchFamily="49" charset="0"/>
                <a:ea typeface="MS PGothic"/>
                <a:cs typeface="+mn-cs"/>
              </a:rPr>
              <a:t>n &gt;= 0</a:t>
            </a: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1A3170"/>
                </a:solidFill>
                <a:effectLst/>
                <a:uLnTx/>
                <a:uFillTx/>
                <a:latin typeface="Trebuchet MS"/>
                <a:ea typeface="MS PGothic"/>
                <a:cs typeface="+mn-cs"/>
              </a:rPr>
              <a:t>, what are all possible results of:</a:t>
            </a:r>
            <a:b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1A3170"/>
                </a:solidFill>
                <a:effectLst/>
                <a:uLnTx/>
                <a:uFillTx/>
                <a:latin typeface="Courier New Bold" panose="02070609020205020404" pitchFamily="49" charset="0"/>
                <a:ea typeface="MS PGothic"/>
                <a:cs typeface="+mn-cs"/>
                <a:sym typeface="Courier New Bold" panose="02070609020205020404" pitchFamily="49" charset="0"/>
              </a:rPr>
            </a:b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1A3170"/>
                </a:solidFill>
                <a:effectLst/>
                <a:uLnTx/>
                <a:uFillTx/>
                <a:latin typeface="Courier New Bold" panose="02070609020205020404" pitchFamily="49" charset="0"/>
                <a:ea typeface="MS PGothic"/>
                <a:cs typeface="+mn-cs"/>
                <a:sym typeface="Courier New Bold" panose="02070609020205020404" pitchFamily="49" charset="0"/>
              </a:rPr>
              <a:t>		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1A3170"/>
                </a:solidFill>
                <a:effectLst/>
                <a:uLnTx/>
                <a:uFillTx/>
                <a:latin typeface="Courier New Bold" panose="02070609020205020404" pitchFamily="49" charset="0"/>
                <a:ea typeface="MS PGothic"/>
                <a:cs typeface="+mn-cs"/>
                <a:sym typeface="Courier New Bold" panose="02070609020205020404" pitchFamily="49" charset="0"/>
              </a:rPr>
              <a:t>n % 5  	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1913"/>
                </a:solidFill>
                <a:effectLst/>
                <a:uLnTx/>
                <a:uFillTx/>
                <a:latin typeface="Courier New Bold" panose="02070609020205020404" pitchFamily="49" charset="0"/>
                <a:ea typeface="MS PGothic"/>
                <a:cs typeface="+mn-cs"/>
                <a:sym typeface="Courier New Bold" panose="02070609020205020404" pitchFamily="49" charset="0"/>
              </a:rPr>
              <a:t>0, 1, 2, 3, 4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1A3170"/>
                </a:solidFill>
                <a:effectLst/>
                <a:uLnTx/>
                <a:uFillTx/>
                <a:latin typeface="Courier New Bold" panose="02070609020205020404" pitchFamily="49" charset="0"/>
                <a:ea typeface="MS PGothic"/>
                <a:cs typeface="+mn-cs"/>
                <a:sym typeface="Courier New Bold" panose="02070609020205020404" pitchFamily="49" charset="0"/>
              </a:rPr>
              <a:t>	</a:t>
            </a:r>
          </a:p>
          <a:p>
            <a:pPr marL="382588" marR="0" lvl="0" indent="-342900" algn="l" defTabSz="914400" rtl="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rgbClr val="345477"/>
              </a:buClr>
              <a:buSzTx/>
              <a:buFont typeface="Times" panose="02020603050405020304" pitchFamily="18" charset="0"/>
              <a:buChar char="•"/>
              <a:tabLst/>
              <a:defRPr/>
            </a:pP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1A3170"/>
                </a:solidFill>
                <a:effectLst/>
                <a:uLnTx/>
                <a:uFillTx/>
                <a:latin typeface="Trebuchet MS"/>
                <a:ea typeface="MS PGothic"/>
                <a:cs typeface="+mn-cs"/>
              </a:rPr>
              <a:t>Can </a:t>
            </a:r>
            <a:r>
              <a:rPr kumimoji="0" lang="en-US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1A3170"/>
                </a:solidFill>
                <a:effectLst/>
                <a:uLnTx/>
                <a:uFillTx/>
                <a:latin typeface="Courier New" panose="02070309020205020404" pitchFamily="49" charset="0"/>
                <a:ea typeface="MS PGothic"/>
                <a:cs typeface="+mn-cs"/>
              </a:rPr>
              <a:t>n</a:t>
            </a: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1A3170"/>
                </a:solidFill>
                <a:effectLst/>
                <a:uLnTx/>
                <a:uFillTx/>
                <a:latin typeface="Trebuchet MS"/>
                <a:ea typeface="MS PGothic"/>
                <a:cs typeface="+mn-cs"/>
              </a:rPr>
              <a:t> be negative?   ………… YES!!   What are all the possible results of:</a:t>
            </a:r>
            <a:b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1A3170"/>
                </a:solidFill>
                <a:effectLst/>
                <a:uLnTx/>
                <a:uFillTx/>
                <a:latin typeface="Courier New Bold" panose="02070609020205020404" pitchFamily="49" charset="0"/>
                <a:ea typeface="MS PGothic"/>
                <a:cs typeface="+mn-cs"/>
                <a:sym typeface="Courier New Bold" panose="02070609020205020404" pitchFamily="49" charset="0"/>
              </a:rPr>
            </a:b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1A3170"/>
                </a:solidFill>
                <a:effectLst/>
                <a:uLnTx/>
                <a:uFillTx/>
                <a:latin typeface="Courier New Bold" panose="02070609020205020404" pitchFamily="49" charset="0"/>
                <a:ea typeface="MS PGothic"/>
                <a:cs typeface="+mn-cs"/>
                <a:sym typeface="Courier New Bold" panose="02070609020205020404" pitchFamily="49" charset="0"/>
              </a:rPr>
              <a:t>		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1A3170"/>
                </a:solidFill>
                <a:effectLst/>
                <a:uLnTx/>
                <a:uFillTx/>
                <a:latin typeface="Courier New Bold" panose="02070609020205020404" pitchFamily="49" charset="0"/>
                <a:ea typeface="MS PGothic"/>
                <a:cs typeface="+mn-cs"/>
                <a:sym typeface="Courier New Bold" panose="02070609020205020404" pitchFamily="49" charset="0"/>
              </a:rPr>
              <a:t>-n % 5  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1913"/>
                </a:solidFill>
                <a:effectLst/>
                <a:uLnTx/>
                <a:uFillTx/>
                <a:latin typeface="Courier New Bold" panose="02070609020205020404" pitchFamily="49" charset="0"/>
                <a:ea typeface="MS PGothic"/>
                <a:cs typeface="+mn-cs"/>
                <a:sym typeface="Courier New Bold" panose="02070609020205020404" pitchFamily="49" charset="0"/>
              </a:rPr>
              <a:t>-4, -3, -2, -1</a:t>
            </a:r>
            <a:r>
              <a:rPr kumimoji="0" lang="en-US" altLang="en-US" sz="2800" b="0" i="0" u="none" strike="noStrike" kern="0" cap="none" spc="0" normalizeH="0" baseline="0" noProof="0">
                <a:ln>
                  <a:noFill/>
                </a:ln>
                <a:solidFill>
                  <a:srgbClr val="FF1913"/>
                </a:solidFill>
                <a:effectLst/>
                <a:uLnTx/>
                <a:uFillTx/>
                <a:latin typeface="Courier New Bold" panose="02070609020205020404" pitchFamily="49" charset="0"/>
                <a:ea typeface="MS PGothic"/>
                <a:cs typeface="+mn-cs"/>
                <a:sym typeface="Courier New Bold" panose="02070609020205020404" pitchFamily="49" charset="0"/>
              </a:rPr>
              <a:t>, -0</a:t>
            </a:r>
            <a:endParaRPr kumimoji="0" lang="en-US" altLang="en-US" sz="2800" b="0" i="0" u="none" strike="noStrike" kern="0" cap="none" spc="0" normalizeH="0" baseline="0" noProof="0" dirty="0">
              <a:ln>
                <a:noFill/>
              </a:ln>
              <a:solidFill>
                <a:srgbClr val="FF1913"/>
              </a:solidFill>
              <a:effectLst/>
              <a:uLnTx/>
              <a:uFillTx/>
              <a:latin typeface="Courier New Bold" panose="02070609020205020404" pitchFamily="49" charset="0"/>
              <a:ea typeface="MS PGothic"/>
              <a:cs typeface="+mn-cs"/>
              <a:sym typeface="Courier New Bold" panose="02070609020205020404" pitchFamily="49" charset="0"/>
            </a:endParaRPr>
          </a:p>
          <a:p>
            <a:pPr marL="382588" marR="0" lvl="0" indent="-342900" algn="l" defTabSz="914400" rtl="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rgbClr val="345477"/>
              </a:buClr>
              <a:buSzTx/>
              <a:buFont typeface="Times" panose="02020603050405020304" pitchFamily="18" charset="0"/>
              <a:buChar char="•"/>
              <a:tabLst/>
              <a:defRPr/>
            </a:pP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1A3170"/>
                </a:solidFill>
                <a:effectLst/>
                <a:uLnTx/>
                <a:uFillTx/>
                <a:latin typeface="Trebuchet MS"/>
                <a:ea typeface="MS PGothic"/>
                <a:cs typeface="+mn-cs"/>
              </a:rPr>
              <a:t>Is this possible?   </a:t>
            </a: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1913"/>
                </a:solidFill>
                <a:effectLst/>
                <a:uLnTx/>
                <a:uFillTx/>
                <a:latin typeface="Trebuchet MS"/>
                <a:ea typeface="MS PGothic"/>
                <a:cs typeface="+mn-cs"/>
              </a:rPr>
              <a:t>………… NO!!</a:t>
            </a: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1A3170"/>
                </a:solidFill>
                <a:effectLst/>
                <a:uLnTx/>
                <a:uFillTx/>
                <a:latin typeface="Trebuchet MS"/>
                <a:ea typeface="MS PGothic"/>
                <a:cs typeface="+mn-cs"/>
              </a:rPr>
              <a:t> </a:t>
            </a:r>
            <a:b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1A3170"/>
                </a:solidFill>
                <a:effectLst/>
                <a:uLnTx/>
                <a:uFillTx/>
                <a:latin typeface="Courier New Bold" panose="02070609020205020404" pitchFamily="49" charset="0"/>
                <a:ea typeface="MS PGothic"/>
                <a:cs typeface="+mn-cs"/>
                <a:sym typeface="Courier New Bold" panose="02070609020205020404" pitchFamily="49" charset="0"/>
              </a:rPr>
            </a:b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1A3170"/>
                </a:solidFill>
                <a:effectLst/>
                <a:uLnTx/>
                <a:uFillTx/>
                <a:latin typeface="Courier New Bold" panose="02070609020205020404" pitchFamily="49" charset="0"/>
                <a:ea typeface="MS PGothic"/>
                <a:cs typeface="+mn-cs"/>
                <a:sym typeface="Courier New Bold" panose="02070609020205020404" pitchFamily="49" charset="0"/>
              </a:rPr>
              <a:t>		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1A3170"/>
                </a:solidFill>
                <a:effectLst/>
                <a:uLnTx/>
                <a:uFillTx/>
                <a:latin typeface="Courier New Bold" panose="02070609020205020404" pitchFamily="49" charset="0"/>
                <a:ea typeface="MS PGothic"/>
                <a:cs typeface="+mn-cs"/>
                <a:sym typeface="Courier New Bold" panose="02070609020205020404" pitchFamily="49" charset="0"/>
              </a:rPr>
              <a:t>n % 0   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1913"/>
                </a:solidFill>
                <a:effectLst/>
                <a:uLnTx/>
                <a:uFillTx/>
                <a:latin typeface="Courier New Bold" panose="02070609020205020404" pitchFamily="49" charset="0"/>
                <a:ea typeface="MS PGothic"/>
                <a:cs typeface="+mn-cs"/>
                <a:sym typeface="Courier New Bold" panose="02070609020205020404" pitchFamily="49" charset="0"/>
              </a:rPr>
              <a:t>since n/0 is undefined</a:t>
            </a:r>
            <a:endParaRPr kumimoji="0" lang="en-US" altLang="en-US" sz="2800" b="0" i="0" u="none" strike="noStrike" kern="0" cap="none" spc="0" normalizeH="0" baseline="0" noProof="0" dirty="0">
              <a:ln>
                <a:noFill/>
              </a:ln>
              <a:solidFill>
                <a:srgbClr val="1A3170"/>
              </a:solidFill>
              <a:effectLst/>
              <a:uLnTx/>
              <a:uFillTx/>
              <a:latin typeface="Courier New Bold" panose="02070609020205020404" pitchFamily="49" charset="0"/>
              <a:ea typeface="MS PGothic"/>
              <a:cs typeface="+mn-cs"/>
              <a:sym typeface="Courier New Bold" panose="020706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1139954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2B8BA-EA1A-B4B5-C62F-1FFE25B97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Terms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F6E03-8CF8-5FAD-F16F-7A3F1DFAF8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7624" y="1628800"/>
            <a:ext cx="7467600" cy="4267200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b="1" dirty="0"/>
              <a:t>Abstract class: </a:t>
            </a:r>
            <a:r>
              <a:rPr lang="en-US" dirty="0"/>
              <a:t>is a </a:t>
            </a:r>
            <a:r>
              <a:rPr lang="en-US" dirty="0">
                <a:solidFill>
                  <a:srgbClr val="FF0000"/>
                </a:solidFill>
              </a:rPr>
              <a:t>restricted class </a:t>
            </a:r>
            <a:r>
              <a:rPr lang="en-US" dirty="0"/>
              <a:t>that cannot be used to create objects.</a:t>
            </a:r>
          </a:p>
          <a:p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lvl="2">
              <a:buFont typeface="Wingdings" panose="05000000000000000000" pitchFamily="2" charset="2"/>
              <a:buChar char="§"/>
            </a:pPr>
            <a:endParaRPr lang="en-US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to access it, it must be inherited from another class.</a:t>
            </a:r>
          </a:p>
        </p:txBody>
      </p:sp>
      <p:sp>
        <p:nvSpPr>
          <p:cNvPr id="4" name="Cloud 3">
            <a:extLst>
              <a:ext uri="{FF2B5EF4-FFF2-40B4-BE49-F238E27FC236}">
                <a16:creationId xmlns:a16="http://schemas.microsoft.com/office/drawing/2014/main" id="{EFC13BB0-60D5-C7E8-46B9-7A233B664717}"/>
              </a:ext>
            </a:extLst>
          </p:cNvPr>
          <p:cNvSpPr/>
          <p:nvPr/>
        </p:nvSpPr>
        <p:spPr bwMode="auto">
          <a:xfrm>
            <a:off x="2915816" y="2852936"/>
            <a:ext cx="4104456" cy="1656184"/>
          </a:xfrm>
          <a:prstGeom prst="cloud">
            <a:avLst/>
          </a:prstGeom>
          <a:solidFill>
            <a:schemeClr val="accent4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ylfaen" panose="010A0502050306030303" pitchFamily="18" charset="0"/>
              <a:ea typeface="ＭＳ Ｐゴシック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ylfaen" panose="010A0502050306030303" pitchFamily="18" charset="0"/>
                <a:ea typeface="ＭＳ Ｐゴシック" charset="0"/>
              </a:rPr>
              <a:t>How to access??</a:t>
            </a:r>
            <a:endParaRPr kumimoji="0" lang="en-SG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ylfaen" panose="010A0502050306030303" pitchFamily="18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0104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>
                <a:ea typeface="MS PGothic" charset="-128"/>
              </a:rPr>
              <a:t>increment method</a:t>
            </a:r>
          </a:p>
        </p:txBody>
      </p:sp>
      <p:sp>
        <p:nvSpPr>
          <p:cNvPr id="31746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en-US" sz="1200">
                <a:solidFill>
                  <a:srgbClr val="76807A"/>
                </a:solidFill>
                <a:latin typeface="Arial" charset="0"/>
              </a:rPr>
              <a:t>© 2017 Pearson Education, Inc. Hoboken, NJ. All rights reserved. </a:t>
            </a:r>
          </a:p>
        </p:txBody>
      </p:sp>
      <p:sp>
        <p:nvSpPr>
          <p:cNvPr id="31747" name="Text Box 5"/>
          <p:cNvSpPr txBox="1">
            <a:spLocks noChangeArrowheads="1"/>
          </p:cNvSpPr>
          <p:nvPr/>
        </p:nvSpPr>
        <p:spPr bwMode="auto">
          <a:xfrm>
            <a:off x="-36513" y="1893888"/>
            <a:ext cx="9648826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lvl="2">
              <a:spcBef>
                <a:spcPct val="0"/>
              </a:spcBef>
              <a:buClrTx/>
              <a:buFontTx/>
              <a:buNone/>
            </a:pPr>
            <a:r>
              <a:rPr altLang="en-US" noProof="1">
                <a:solidFill>
                  <a:schemeClr val="tx1"/>
                </a:solidFill>
                <a:latin typeface="Courier New" charset="0"/>
              </a:rPr>
              <a:t>public void increment()</a:t>
            </a:r>
          </a:p>
          <a:p>
            <a:pPr lvl="2">
              <a:spcBef>
                <a:spcPct val="0"/>
              </a:spcBef>
              <a:buClrTx/>
              <a:buFontTx/>
              <a:buNone/>
            </a:pPr>
            <a:r>
              <a:rPr altLang="en-US" noProof="1">
                <a:solidFill>
                  <a:schemeClr val="tx1"/>
                </a:solidFill>
                <a:latin typeface="Courier New" charset="0"/>
              </a:rPr>
              <a:t>{</a:t>
            </a:r>
          </a:p>
          <a:p>
            <a:pPr lvl="2">
              <a:spcBef>
                <a:spcPct val="0"/>
              </a:spcBef>
              <a:buClrTx/>
              <a:buFontTx/>
              <a:buNone/>
            </a:pPr>
            <a:r>
              <a:rPr altLang="en-US" noProof="1">
                <a:solidFill>
                  <a:schemeClr val="tx1"/>
                </a:solidFill>
                <a:latin typeface="Courier New" charset="0"/>
              </a:rPr>
              <a:t>    value = value + 1;</a:t>
            </a:r>
          </a:p>
          <a:p>
            <a:pPr lvl="2">
              <a:spcBef>
                <a:spcPct val="0"/>
              </a:spcBef>
              <a:buClrTx/>
              <a:buFontTx/>
              <a:buNone/>
            </a:pPr>
            <a:r>
              <a:rPr altLang="en-US" noProof="1">
                <a:solidFill>
                  <a:schemeClr val="tx1"/>
                </a:solidFill>
                <a:latin typeface="Courier New" charset="0"/>
              </a:rPr>
              <a:t>    if(value == limit) {</a:t>
            </a:r>
            <a:br>
              <a:rPr altLang="en-US" noProof="1">
                <a:solidFill>
                  <a:schemeClr val="tx1"/>
                </a:solidFill>
                <a:latin typeface="Courier New" charset="0"/>
              </a:rPr>
            </a:br>
            <a:r>
              <a:rPr altLang="en-US" noProof="1">
                <a:solidFill>
                  <a:schemeClr val="tx1"/>
                </a:solidFill>
                <a:latin typeface="Courier New" charset="0"/>
              </a:rPr>
              <a:t>        // Keep the value within the limit.</a:t>
            </a:r>
            <a:br>
              <a:rPr altLang="en-US" noProof="1">
                <a:solidFill>
                  <a:schemeClr val="tx1"/>
                </a:solidFill>
                <a:latin typeface="Courier New" charset="0"/>
              </a:rPr>
            </a:br>
            <a:r>
              <a:rPr altLang="en-US" noProof="1">
                <a:solidFill>
                  <a:schemeClr val="tx1"/>
                </a:solidFill>
                <a:latin typeface="Courier New" charset="0"/>
              </a:rPr>
              <a:t>        value = 0;</a:t>
            </a:r>
            <a:br>
              <a:rPr altLang="en-US" noProof="1">
                <a:solidFill>
                  <a:schemeClr val="tx1"/>
                </a:solidFill>
                <a:latin typeface="Courier New" charset="0"/>
              </a:rPr>
            </a:br>
            <a:r>
              <a:rPr altLang="en-US" noProof="1">
                <a:solidFill>
                  <a:schemeClr val="tx1"/>
                </a:solidFill>
                <a:latin typeface="Courier New" charset="0"/>
              </a:rPr>
              <a:t>    }</a:t>
            </a:r>
          </a:p>
          <a:p>
            <a:pPr lvl="2">
              <a:spcBef>
                <a:spcPct val="0"/>
              </a:spcBef>
              <a:buClrTx/>
              <a:buFontTx/>
              <a:buNone/>
            </a:pPr>
            <a:r>
              <a:rPr altLang="en-US" noProof="1">
                <a:solidFill>
                  <a:schemeClr val="tx1"/>
                </a:solidFill>
                <a:latin typeface="Courier New" charset="0"/>
              </a:rPr>
              <a:t>}</a:t>
            </a:r>
            <a:endParaRPr lang="en-GB" altLang="en-US">
              <a:solidFill>
                <a:schemeClr val="tx1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122223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/>
          <p:cNvSpPr>
            <a:spLocks noGrp="1"/>
          </p:cNvSpPr>
          <p:nvPr>
            <p:ph type="title"/>
          </p:nvPr>
        </p:nvSpPr>
        <p:spPr>
          <a:xfrm>
            <a:off x="990600" y="381000"/>
            <a:ext cx="7772400" cy="1319213"/>
          </a:xfrm>
        </p:spPr>
        <p:txBody>
          <a:bodyPr/>
          <a:lstStyle/>
          <a:p>
            <a:r>
              <a:rPr lang="en-GB" altLang="en-US">
                <a:ea typeface="MS PGothic" charset="-128"/>
              </a:rPr>
              <a:t>Alternative increment method</a:t>
            </a:r>
          </a:p>
        </p:txBody>
      </p:sp>
      <p:sp>
        <p:nvSpPr>
          <p:cNvPr id="36866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en-US" sz="1200">
                <a:solidFill>
                  <a:srgbClr val="76807A"/>
                </a:solidFill>
                <a:latin typeface="Arial" charset="0"/>
              </a:rPr>
              <a:t>© 2017 Pearson Education, Inc. Hoboken, NJ. All rights reserved. </a:t>
            </a:r>
          </a:p>
        </p:txBody>
      </p:sp>
      <p:sp>
        <p:nvSpPr>
          <p:cNvPr id="36867" name="Text Box 5"/>
          <p:cNvSpPr txBox="1">
            <a:spLocks noChangeArrowheads="1"/>
          </p:cNvSpPr>
          <p:nvPr/>
        </p:nvSpPr>
        <p:spPr bwMode="auto">
          <a:xfrm>
            <a:off x="1187450" y="2133600"/>
            <a:ext cx="67691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altLang="en-US" sz="2400" noProof="1">
                <a:solidFill>
                  <a:schemeClr val="tx1"/>
                </a:solidFill>
                <a:latin typeface="Courier New" charset="0"/>
              </a:rPr>
              <a:t>public void increment()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altLang="en-US" sz="2400" noProof="1">
                <a:solidFill>
                  <a:schemeClr val="tx1"/>
                </a:solidFill>
                <a:latin typeface="Courier New" charset="0"/>
              </a:rPr>
              <a:t>{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altLang="en-US" sz="2400" noProof="1">
                <a:solidFill>
                  <a:schemeClr val="tx1"/>
                </a:solidFill>
                <a:latin typeface="Courier New" charset="0"/>
              </a:rPr>
              <a:t>    value = (value + 1) % limit;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altLang="en-US" sz="2400" noProof="1">
                <a:solidFill>
                  <a:schemeClr val="tx1"/>
                </a:solidFill>
                <a:latin typeface="Courier New" charset="0"/>
              </a:rPr>
              <a:t>}</a:t>
            </a:r>
            <a:endParaRPr lang="en-GB" altLang="en-US" sz="2400">
              <a:solidFill>
                <a:schemeClr val="tx1"/>
              </a:solidFill>
              <a:latin typeface="Courier New" charset="0"/>
            </a:endParaRPr>
          </a:p>
        </p:txBody>
      </p:sp>
      <p:sp>
        <p:nvSpPr>
          <p:cNvPr id="36868" name="Rounded Rectangle 5"/>
          <p:cNvSpPr>
            <a:spLocks noChangeArrowheads="1"/>
          </p:cNvSpPr>
          <p:nvPr/>
        </p:nvSpPr>
        <p:spPr bwMode="auto">
          <a:xfrm>
            <a:off x="2339975" y="4135438"/>
            <a:ext cx="5040313" cy="919162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r>
              <a:rPr lang="en-US" altLang="en-US" b="0" dirty="0">
                <a:solidFill>
                  <a:srgbClr val="0070C0"/>
                </a:solidFill>
                <a:latin typeface="Trebuchet MS" charset="0"/>
                <a:ea typeface="ＭＳ Ｐゴシック" charset="-128"/>
              </a:rPr>
              <a:t>Check that you understand how the rollover works in this version.</a:t>
            </a:r>
          </a:p>
        </p:txBody>
      </p:sp>
    </p:spTree>
    <p:extLst>
      <p:ext uri="{BB962C8B-B14F-4D97-AF65-F5344CB8AC3E}">
        <p14:creationId xmlns:p14="http://schemas.microsoft.com/office/powerpoint/2010/main" val="1923305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38EDE69-5CBB-214B-B6ED-64AA59C656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404664"/>
            <a:ext cx="4154152" cy="28803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EBA90E3-DEE1-AEAF-7296-25CEABA5846F}"/>
              </a:ext>
            </a:extLst>
          </p:cNvPr>
          <p:cNvSpPr txBox="1"/>
          <p:nvPr/>
        </p:nvSpPr>
        <p:spPr>
          <a:xfrm>
            <a:off x="1190154" y="3645024"/>
            <a:ext cx="70542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highlight>
                  <a:srgbClr val="FFFF00"/>
                </a:highlight>
              </a:rPr>
              <a:t>Usual way to access a room: Opening its door!</a:t>
            </a:r>
            <a:endParaRPr lang="en-SG" b="0" dirty="0">
              <a:highlight>
                <a:srgbClr val="FFFF00"/>
              </a:highligh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B3A126-E930-8E93-7B0B-DEC0D85E2BDA}"/>
              </a:ext>
            </a:extLst>
          </p:cNvPr>
          <p:cNvSpPr txBox="1"/>
          <p:nvPr/>
        </p:nvSpPr>
        <p:spPr>
          <a:xfrm>
            <a:off x="1187624" y="4293096"/>
            <a:ext cx="70542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highlight>
                  <a:srgbClr val="00FFFF"/>
                </a:highlight>
              </a:rPr>
              <a:t>Usual way to access a Class: Making an Object and calling the class content using it.</a:t>
            </a:r>
            <a:endParaRPr lang="en-SG" b="0" dirty="0">
              <a:highlight>
                <a:srgbClr val="00FFFF"/>
              </a:highligh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A38779-EF88-AAA3-4A55-C37B7F458521}"/>
              </a:ext>
            </a:extLst>
          </p:cNvPr>
          <p:cNvSpPr txBox="1"/>
          <p:nvPr/>
        </p:nvSpPr>
        <p:spPr>
          <a:xfrm>
            <a:off x="1115616" y="5445224"/>
            <a:ext cx="70542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highlight>
                  <a:srgbClr val="00FF00"/>
                </a:highlight>
              </a:rPr>
              <a:t>Usual way to access an Abstract Class: Creating an inherited class and define an object of it.</a:t>
            </a:r>
            <a:endParaRPr lang="en-SG" b="0" dirty="0">
              <a:highlight>
                <a:srgbClr val="00FF00"/>
              </a:highlight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FCEF7B0-350E-2182-DCEC-4CCDCF8E83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6136" y="920899"/>
            <a:ext cx="2466975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319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2B8BA-EA1A-B4B5-C62F-1FFE25B97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Terms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F6E03-8CF8-5FAD-F16F-7A3F1DFAF8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7624" y="1628800"/>
            <a:ext cx="7467600" cy="42672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/>
              <a:t>Abstract method: </a:t>
            </a:r>
            <a:r>
              <a:rPr lang="en-US" dirty="0"/>
              <a:t>can only be used in an abstract class.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highlight>
                  <a:srgbClr val="FFFF00"/>
                </a:highlight>
              </a:rPr>
              <a:t>It does not have a body</a:t>
            </a:r>
            <a:r>
              <a:rPr lang="en-US" dirty="0"/>
              <a:t>. 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The body is provided by the </a:t>
            </a:r>
            <a:r>
              <a:rPr lang="en-US" dirty="0">
                <a:highlight>
                  <a:srgbClr val="FFFF00"/>
                </a:highlight>
              </a:rPr>
              <a:t>subclass</a:t>
            </a:r>
            <a:r>
              <a:rPr lang="en-US" dirty="0"/>
              <a:t> (inherited from).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595256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4AABAFA1-D2C1-750A-CABD-0E2BE0DDFF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332656"/>
            <a:ext cx="5322987" cy="2274173"/>
          </a:xfrm>
          <a:prstGeom prst="rect">
            <a:avLst/>
          </a:prstGeom>
        </p:spPr>
      </p:pic>
      <p:pic>
        <p:nvPicPr>
          <p:cNvPr id="8" name="Picture 7" descr="A close up of a text&#10;&#10;Description automatically generated">
            <a:extLst>
              <a:ext uri="{FF2B5EF4-FFF2-40B4-BE49-F238E27FC236}">
                <a16:creationId xmlns:a16="http://schemas.microsoft.com/office/drawing/2014/main" id="{17A46D7F-8B89-C56B-5E42-DBE4C62976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3212976"/>
            <a:ext cx="5956276" cy="1038196"/>
          </a:xfrm>
          <a:prstGeom prst="rect">
            <a:avLst/>
          </a:prstGeom>
        </p:spPr>
      </p:pic>
      <p:sp>
        <p:nvSpPr>
          <p:cNvPr id="9" name="Multiplication Sign 8">
            <a:extLst>
              <a:ext uri="{FF2B5EF4-FFF2-40B4-BE49-F238E27FC236}">
                <a16:creationId xmlns:a16="http://schemas.microsoft.com/office/drawing/2014/main" id="{06F8A157-3FC9-7485-FED9-79B9F27713E4}"/>
              </a:ext>
            </a:extLst>
          </p:cNvPr>
          <p:cNvSpPr/>
          <p:nvPr/>
        </p:nvSpPr>
        <p:spPr bwMode="auto">
          <a:xfrm>
            <a:off x="7596336" y="3501008"/>
            <a:ext cx="576064" cy="576064"/>
          </a:xfrm>
          <a:prstGeom prst="mathMultiply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AF597FF-E4F5-CB44-096A-E910AFB17AAB}"/>
              </a:ext>
            </a:extLst>
          </p:cNvPr>
          <p:cNvGrpSpPr/>
          <p:nvPr/>
        </p:nvGrpSpPr>
        <p:grpSpPr>
          <a:xfrm>
            <a:off x="1048222" y="4725144"/>
            <a:ext cx="6836146" cy="830997"/>
            <a:chOff x="1048222" y="4725144"/>
            <a:chExt cx="6836146" cy="83099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E77AAE2-8E90-543E-A680-967A5C066BD9}"/>
                </a:ext>
              </a:extLst>
            </p:cNvPr>
            <p:cNvSpPr txBox="1"/>
            <p:nvPr/>
          </p:nvSpPr>
          <p:spPr>
            <a:xfrm>
              <a:off x="1187624" y="4725144"/>
              <a:ext cx="6696744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rgbClr val="7030A0"/>
                  </a:solidFill>
                  <a:latin typeface="+mj-lt"/>
                </a:rPr>
                <a:t>To access the abstract class, it must be </a:t>
              </a:r>
              <a:r>
                <a:rPr lang="en-US" dirty="0">
                  <a:solidFill>
                    <a:schemeClr val="accent2"/>
                  </a:solidFill>
                  <a:latin typeface="+mj-lt"/>
                </a:rPr>
                <a:t>inherited</a:t>
              </a:r>
              <a:r>
                <a:rPr lang="en-US" dirty="0">
                  <a:solidFill>
                    <a:srgbClr val="7030A0"/>
                  </a:solidFill>
                  <a:latin typeface="+mj-lt"/>
                </a:rPr>
                <a:t> from another class.</a:t>
              </a:r>
              <a:endParaRPr lang="en-SG" dirty="0">
                <a:solidFill>
                  <a:srgbClr val="7030A0"/>
                </a:solidFill>
                <a:latin typeface="+mj-lt"/>
              </a:endParaRPr>
            </a:p>
          </p:txBody>
        </p:sp>
        <p:sp>
          <p:nvSpPr>
            <p:cNvPr id="16" name="Arrow: Right 15">
              <a:extLst>
                <a:ext uri="{FF2B5EF4-FFF2-40B4-BE49-F238E27FC236}">
                  <a16:creationId xmlns:a16="http://schemas.microsoft.com/office/drawing/2014/main" id="{12839D7C-0AB9-86FA-1526-DA5EDA65B588}"/>
                </a:ext>
              </a:extLst>
            </p:cNvPr>
            <p:cNvSpPr/>
            <p:nvPr/>
          </p:nvSpPr>
          <p:spPr bwMode="auto">
            <a:xfrm>
              <a:off x="1048222" y="4899244"/>
              <a:ext cx="432048" cy="432048"/>
            </a:xfrm>
            <a:prstGeom prst="rightArrow">
              <a:avLst/>
            </a:prstGeom>
            <a:solidFill>
              <a:srgbClr val="FF0000"/>
            </a:solidFill>
            <a:ln w="9525" cap="flat" cmpd="sng" algn="ctr">
              <a:solidFill>
                <a:srgbClr val="E68B88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" charset="0"/>
                <a:ea typeface="ＭＳ Ｐゴシック" charset="0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CC6A64E-A4FE-847D-247E-34E35606A19E}"/>
              </a:ext>
            </a:extLst>
          </p:cNvPr>
          <p:cNvSpPr txBox="1"/>
          <p:nvPr/>
        </p:nvSpPr>
        <p:spPr>
          <a:xfrm>
            <a:off x="5868144" y="764704"/>
            <a:ext cx="2453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 abstract method</a:t>
            </a:r>
            <a:endParaRPr lang="en-SG" sz="18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DDE473-EA22-5681-CAF9-B691BADD9D8B}"/>
              </a:ext>
            </a:extLst>
          </p:cNvPr>
          <p:cNvSpPr txBox="1"/>
          <p:nvPr/>
        </p:nvSpPr>
        <p:spPr>
          <a:xfrm>
            <a:off x="5903416" y="1239215"/>
            <a:ext cx="2453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non-abstract method</a:t>
            </a:r>
            <a:endParaRPr lang="en-SG" sz="18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99728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theme/theme1.xml><?xml version="1.0" encoding="utf-8"?>
<a:theme xmlns:a="http://schemas.openxmlformats.org/drawingml/2006/main" name="objects-first-6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bjects-first-4e">
      <a:majorFont>
        <a:latin typeface="Trebuchet MS"/>
        <a:ea typeface="ＭＳ Ｐゴシック"/>
        <a:cs typeface=""/>
      </a:majorFont>
      <a:minorFont>
        <a:latin typeface="Trebuchet MS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lnDef>
  </a:objectDefaults>
  <a:extraClrSchemeLst>
    <a:extraClrScheme>
      <a:clrScheme name="objects-first-4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bjects-first-4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bjects-first-4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bjects-first-4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bjects-first-4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bjects-first-4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bjects-first-4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bjects-first-4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bjects-first-4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bjects-first-4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bjects-first-4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bjects-first-4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objects-first-6e.potx</Template>
  <TotalTime>8924</TotalTime>
  <Words>3362</Words>
  <Application>Microsoft Office PowerPoint</Application>
  <PresentationFormat>On-screen Show (4:3)</PresentationFormat>
  <Paragraphs>469</Paragraphs>
  <Slides>61</Slides>
  <Notes>24</Notes>
  <HiddenSlides>7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75" baseType="lpstr">
      <vt:lpstr>Abadi</vt:lpstr>
      <vt:lpstr>Arial</vt:lpstr>
      <vt:lpstr>Consolas</vt:lpstr>
      <vt:lpstr>Courier New</vt:lpstr>
      <vt:lpstr>Courier New Bold</vt:lpstr>
      <vt:lpstr>Söhne</vt:lpstr>
      <vt:lpstr>Sylfaen</vt:lpstr>
      <vt:lpstr>Tahoma</vt:lpstr>
      <vt:lpstr>Times</vt:lpstr>
      <vt:lpstr>Times New Roman</vt:lpstr>
      <vt:lpstr>Trebuchet MS</vt:lpstr>
      <vt:lpstr>Trebuchet MS Italic</vt:lpstr>
      <vt:lpstr>Wingdings</vt:lpstr>
      <vt:lpstr>objects-first-6e</vt:lpstr>
      <vt:lpstr>Object interaction</vt:lpstr>
      <vt:lpstr>PowerPoint Presentation</vt:lpstr>
      <vt:lpstr>A digital clock</vt:lpstr>
      <vt:lpstr>Abstraction</vt:lpstr>
      <vt:lpstr>Abstraction (cont.)</vt:lpstr>
      <vt:lpstr>Abstract Terms</vt:lpstr>
      <vt:lpstr>PowerPoint Presentation</vt:lpstr>
      <vt:lpstr>Abstract Terms</vt:lpstr>
      <vt:lpstr>PowerPoint Presentation</vt:lpstr>
      <vt:lpstr>PowerPoint Presentation</vt:lpstr>
      <vt:lpstr>Modularization</vt:lpstr>
      <vt:lpstr>Modularizing the clock display</vt:lpstr>
      <vt:lpstr>Class diagram (static view)</vt:lpstr>
      <vt:lpstr>Object diagram (dynamic view)</vt:lpstr>
      <vt:lpstr>NumberDisplay class</vt:lpstr>
      <vt:lpstr>Implementation - NumberDisplay</vt:lpstr>
      <vt:lpstr>PowerPoint Presentation</vt:lpstr>
      <vt:lpstr>Source code: NumberDisplay</vt:lpstr>
      <vt:lpstr>PowerPoint Presentation</vt:lpstr>
      <vt:lpstr>Implementation - ClockDisplay</vt:lpstr>
      <vt:lpstr>Objects creating objects</vt:lpstr>
      <vt:lpstr>Objects creating objects</vt:lpstr>
      <vt:lpstr>Quiz:  What is the output?</vt:lpstr>
      <vt:lpstr>Primitive types vs.  object types</vt:lpstr>
      <vt:lpstr>Client and Server</vt:lpstr>
      <vt:lpstr>Object Interaction</vt:lpstr>
      <vt:lpstr>Object interaction</vt:lpstr>
      <vt:lpstr>Object interaction</vt:lpstr>
      <vt:lpstr>Method calling</vt:lpstr>
      <vt:lpstr>External method calls</vt:lpstr>
      <vt:lpstr>Internal method calls</vt:lpstr>
      <vt:lpstr>Internal method</vt:lpstr>
      <vt:lpstr>Method calls</vt:lpstr>
      <vt:lpstr>PowerPoint Presentation</vt:lpstr>
      <vt:lpstr>PowerPoint Presentation</vt:lpstr>
      <vt:lpstr>Method / Constructor  Overloading</vt:lpstr>
      <vt:lpstr>PowerPoint Presentation</vt:lpstr>
      <vt:lpstr>Quiz: is this correct ?!</vt:lpstr>
      <vt:lpstr>Static Vs. Instance</vt:lpstr>
      <vt:lpstr>Accessing Members</vt:lpstr>
      <vt:lpstr>Accessing Members</vt:lpstr>
      <vt:lpstr>Quiz</vt:lpstr>
      <vt:lpstr>Static Member</vt:lpstr>
      <vt:lpstr>Instance Member</vt:lpstr>
      <vt:lpstr>The this keyword</vt:lpstr>
      <vt:lpstr>PowerPoint Presentation</vt:lpstr>
      <vt:lpstr>PowerPoint Presentation</vt:lpstr>
      <vt:lpstr>PowerPoint Presentation</vt:lpstr>
      <vt:lpstr>The debugger</vt:lpstr>
      <vt:lpstr>The debugger</vt:lpstr>
      <vt:lpstr>Compiling</vt:lpstr>
      <vt:lpstr>Running</vt:lpstr>
      <vt:lpstr>Executing</vt:lpstr>
      <vt:lpstr>PowerPoint Presentation</vt:lpstr>
      <vt:lpstr>Object diagram (dynamic view)</vt:lpstr>
      <vt:lpstr>The modulo operator</vt:lpstr>
      <vt:lpstr>PowerPoint Presentation</vt:lpstr>
      <vt:lpstr>Quiz</vt:lpstr>
      <vt:lpstr>Quiz</vt:lpstr>
      <vt:lpstr>increment method</vt:lpstr>
      <vt:lpstr>Alternative increment method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Objects First With Java - Chapter 3</dc:title>
  <dc:subject/>
  <dc:creator>David J. Barnes, Michael Kölling</dc:creator>
  <cp:keywords/>
  <dc:description>Copyright © David J. Barnes, Michael Kölling</dc:description>
  <cp:lastModifiedBy>Fatemeh</cp:lastModifiedBy>
  <cp:revision>176</cp:revision>
  <cp:lastPrinted>2003-09-01T07:03:17Z</cp:lastPrinted>
  <dcterms:created xsi:type="dcterms:W3CDTF">2009-04-22T19:24:48Z</dcterms:created>
  <dcterms:modified xsi:type="dcterms:W3CDTF">2023-10-22T14:30:39Z</dcterms:modified>
  <cp:category/>
</cp:coreProperties>
</file>